
<file path=[Content_Types].xml><?xml version="1.0" encoding="utf-8"?>
<Types xmlns="http://schemas.openxmlformats.org/package/2006/content-types">
  <Default Extension="bin" ContentType="audio/unknown"/>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1" r:id="rId1"/>
  </p:sldMasterIdLst>
  <p:notesMasterIdLst>
    <p:notesMasterId r:id="rId208"/>
  </p:notesMasterIdLst>
  <p:handoutMasterIdLst>
    <p:handoutMasterId r:id="rId209"/>
  </p:handoutMasterIdLst>
  <p:sldIdLst>
    <p:sldId id="256" r:id="rId2"/>
    <p:sldId id="258" r:id="rId3"/>
    <p:sldId id="259" r:id="rId4"/>
    <p:sldId id="260" r:id="rId5"/>
    <p:sldId id="475" r:id="rId6"/>
    <p:sldId id="477" r:id="rId7"/>
    <p:sldId id="478" r:id="rId8"/>
    <p:sldId id="261" r:id="rId9"/>
    <p:sldId id="396" r:id="rId10"/>
    <p:sldId id="397" r:id="rId11"/>
    <p:sldId id="398" r:id="rId12"/>
    <p:sldId id="400" r:id="rId13"/>
    <p:sldId id="399" r:id="rId14"/>
    <p:sldId id="401" r:id="rId15"/>
    <p:sldId id="346" r:id="rId16"/>
    <p:sldId id="348" r:id="rId17"/>
    <p:sldId id="319" r:id="rId18"/>
    <p:sldId id="321" r:id="rId19"/>
    <p:sldId id="320" r:id="rId20"/>
    <p:sldId id="370" r:id="rId21"/>
    <p:sldId id="371" r:id="rId22"/>
    <p:sldId id="372" r:id="rId23"/>
    <p:sldId id="415" r:id="rId24"/>
    <p:sldId id="416" r:id="rId25"/>
    <p:sldId id="417" r:id="rId26"/>
    <p:sldId id="479" r:id="rId27"/>
    <p:sldId id="418" r:id="rId28"/>
    <p:sldId id="314" r:id="rId29"/>
    <p:sldId id="316" r:id="rId30"/>
    <p:sldId id="317" r:id="rId31"/>
    <p:sldId id="313" r:id="rId32"/>
    <p:sldId id="480" r:id="rId33"/>
    <p:sldId id="481" r:id="rId34"/>
    <p:sldId id="318" r:id="rId35"/>
    <p:sldId id="312" r:id="rId36"/>
    <p:sldId id="268" r:id="rId37"/>
    <p:sldId id="483" r:id="rId38"/>
    <p:sldId id="484" r:id="rId39"/>
    <p:sldId id="485" r:id="rId40"/>
    <p:sldId id="516" r:id="rId41"/>
    <p:sldId id="486" r:id="rId42"/>
    <p:sldId id="511" r:id="rId43"/>
    <p:sldId id="512" r:id="rId44"/>
    <p:sldId id="517" r:id="rId45"/>
    <p:sldId id="518" r:id="rId46"/>
    <p:sldId id="513" r:id="rId47"/>
    <p:sldId id="514" r:id="rId48"/>
    <p:sldId id="515" r:id="rId49"/>
    <p:sldId id="487" r:id="rId50"/>
    <p:sldId id="488" r:id="rId51"/>
    <p:sldId id="489" r:id="rId52"/>
    <p:sldId id="490" r:id="rId53"/>
    <p:sldId id="491" r:id="rId54"/>
    <p:sldId id="492" r:id="rId55"/>
    <p:sldId id="493" r:id="rId56"/>
    <p:sldId id="494" r:id="rId57"/>
    <p:sldId id="495" r:id="rId58"/>
    <p:sldId id="496" r:id="rId59"/>
    <p:sldId id="497" r:id="rId60"/>
    <p:sldId id="498" r:id="rId61"/>
    <p:sldId id="499" r:id="rId62"/>
    <p:sldId id="500" r:id="rId63"/>
    <p:sldId id="501" r:id="rId64"/>
    <p:sldId id="502" r:id="rId65"/>
    <p:sldId id="503" r:id="rId66"/>
    <p:sldId id="504" r:id="rId67"/>
    <p:sldId id="505" r:id="rId68"/>
    <p:sldId id="506" r:id="rId69"/>
    <p:sldId id="507" r:id="rId70"/>
    <p:sldId id="508" r:id="rId71"/>
    <p:sldId id="509" r:id="rId72"/>
    <p:sldId id="482" r:id="rId73"/>
    <p:sldId id="419" r:id="rId74"/>
    <p:sldId id="332" r:id="rId75"/>
    <p:sldId id="420" r:id="rId76"/>
    <p:sldId id="421" r:id="rId77"/>
    <p:sldId id="474" r:id="rId78"/>
    <p:sldId id="270" r:id="rId79"/>
    <p:sldId id="322" r:id="rId80"/>
    <p:sldId id="323" r:id="rId81"/>
    <p:sldId id="324" r:id="rId82"/>
    <p:sldId id="326" r:id="rId83"/>
    <p:sldId id="327" r:id="rId84"/>
    <p:sldId id="328" r:id="rId85"/>
    <p:sldId id="422" r:id="rId86"/>
    <p:sldId id="271" r:id="rId87"/>
    <p:sldId id="423" r:id="rId88"/>
    <p:sldId id="424" r:id="rId89"/>
    <p:sldId id="425" r:id="rId90"/>
    <p:sldId id="426" r:id="rId91"/>
    <p:sldId id="272" r:id="rId92"/>
    <p:sldId id="329" r:id="rId93"/>
    <p:sldId id="427" r:id="rId94"/>
    <p:sldId id="429" r:id="rId95"/>
    <p:sldId id="430" r:id="rId96"/>
    <p:sldId id="431" r:id="rId97"/>
    <p:sldId id="432" r:id="rId98"/>
    <p:sldId id="433" r:id="rId99"/>
    <p:sldId id="434" r:id="rId100"/>
    <p:sldId id="435" r:id="rId101"/>
    <p:sldId id="436" r:id="rId102"/>
    <p:sldId id="437" r:id="rId103"/>
    <p:sldId id="438" r:id="rId104"/>
    <p:sldId id="336" r:id="rId105"/>
    <p:sldId id="334" r:id="rId106"/>
    <p:sldId id="330" r:id="rId107"/>
    <p:sldId id="519" r:id="rId108"/>
    <p:sldId id="520" r:id="rId109"/>
    <p:sldId id="278" r:id="rId110"/>
    <p:sldId id="439" r:id="rId111"/>
    <p:sldId id="440" r:id="rId112"/>
    <p:sldId id="441" r:id="rId113"/>
    <p:sldId id="442" r:id="rId114"/>
    <p:sldId id="443" r:id="rId115"/>
    <p:sldId id="444" r:id="rId116"/>
    <p:sldId id="445" r:id="rId117"/>
    <p:sldId id="446" r:id="rId118"/>
    <p:sldId id="287" r:id="rId119"/>
    <p:sldId id="337" r:id="rId120"/>
    <p:sldId id="288" r:id="rId121"/>
    <p:sldId id="338" r:id="rId122"/>
    <p:sldId id="339" r:id="rId123"/>
    <p:sldId id="340" r:id="rId124"/>
    <p:sldId id="342" r:id="rId125"/>
    <p:sldId id="343" r:id="rId126"/>
    <p:sldId id="341" r:id="rId127"/>
    <p:sldId id="344" r:id="rId128"/>
    <p:sldId id="289" r:id="rId129"/>
    <p:sldId id="290" r:id="rId130"/>
    <p:sldId id="447" r:id="rId131"/>
    <p:sldId id="293" r:id="rId132"/>
    <p:sldId id="471" r:id="rId133"/>
    <p:sldId id="472" r:id="rId134"/>
    <p:sldId id="299" r:id="rId135"/>
    <p:sldId id="367" r:id="rId136"/>
    <p:sldId id="366" r:id="rId137"/>
    <p:sldId id="300" r:id="rId138"/>
    <p:sldId id="448" r:id="rId139"/>
    <p:sldId id="449" r:id="rId140"/>
    <p:sldId id="368" r:id="rId141"/>
    <p:sldId id="388" r:id="rId142"/>
    <p:sldId id="389" r:id="rId143"/>
    <p:sldId id="390" r:id="rId144"/>
    <p:sldId id="391" r:id="rId145"/>
    <p:sldId id="392" r:id="rId146"/>
    <p:sldId id="393" r:id="rId147"/>
    <p:sldId id="394" r:id="rId148"/>
    <p:sldId id="395" r:id="rId149"/>
    <p:sldId id="450" r:id="rId150"/>
    <p:sldId id="451" r:id="rId151"/>
    <p:sldId id="452" r:id="rId152"/>
    <p:sldId id="453" r:id="rId153"/>
    <p:sldId id="454" r:id="rId154"/>
    <p:sldId id="455" r:id="rId155"/>
    <p:sldId id="456" r:id="rId156"/>
    <p:sldId id="457" r:id="rId157"/>
    <p:sldId id="303" r:id="rId158"/>
    <p:sldId id="458" r:id="rId159"/>
    <p:sldId id="403" r:id="rId160"/>
    <p:sldId id="404" r:id="rId161"/>
    <p:sldId id="405" r:id="rId162"/>
    <p:sldId id="406" r:id="rId163"/>
    <p:sldId id="407" r:id="rId164"/>
    <p:sldId id="408" r:id="rId165"/>
    <p:sldId id="409" r:id="rId166"/>
    <p:sldId id="410" r:id="rId167"/>
    <p:sldId id="411" r:id="rId168"/>
    <p:sldId id="412" r:id="rId169"/>
    <p:sldId id="413" r:id="rId170"/>
    <p:sldId id="459" r:id="rId171"/>
    <p:sldId id="460" r:id="rId172"/>
    <p:sldId id="461" r:id="rId173"/>
    <p:sldId id="462" r:id="rId174"/>
    <p:sldId id="463" r:id="rId175"/>
    <p:sldId id="464" r:id="rId176"/>
    <p:sldId id="465" r:id="rId177"/>
    <p:sldId id="373" r:id="rId178"/>
    <p:sldId id="374" r:id="rId179"/>
    <p:sldId id="375" r:id="rId180"/>
    <p:sldId id="376" r:id="rId181"/>
    <p:sldId id="377" r:id="rId182"/>
    <p:sldId id="378" r:id="rId183"/>
    <p:sldId id="379" r:id="rId184"/>
    <p:sldId id="380" r:id="rId185"/>
    <p:sldId id="521" r:id="rId186"/>
    <p:sldId id="698" r:id="rId187"/>
    <p:sldId id="699" r:id="rId188"/>
    <p:sldId id="700" r:id="rId189"/>
    <p:sldId id="800" r:id="rId190"/>
    <p:sldId id="381" r:id="rId191"/>
    <p:sldId id="306" r:id="rId192"/>
    <p:sldId id="383" r:id="rId193"/>
    <p:sldId id="466" r:id="rId194"/>
    <p:sldId id="467" r:id="rId195"/>
    <p:sldId id="468" r:id="rId196"/>
    <p:sldId id="469" r:id="rId197"/>
    <p:sldId id="470" r:id="rId198"/>
    <p:sldId id="310" r:id="rId199"/>
    <p:sldId id="309" r:id="rId200"/>
    <p:sldId id="801" r:id="rId201"/>
    <p:sldId id="732" r:id="rId202"/>
    <p:sldId id="725" r:id="rId203"/>
    <p:sldId id="726" r:id="rId204"/>
    <p:sldId id="727" r:id="rId205"/>
    <p:sldId id="774" r:id="rId206"/>
    <p:sldId id="728" r:id="rId207"/>
  </p:sldIdLst>
  <p:sldSz cx="9144000" cy="6858000" type="screen4x3"/>
  <p:notesSz cx="6858000" cy="9144000"/>
  <p:embeddedFontLst>
    <p:embeddedFont>
      <p:font typeface="Bebas" panose="020B0604020202020204" charset="0"/>
      <p:regular r:id="rId210"/>
    </p:embeddedFont>
    <p:embeddedFont>
      <p:font typeface="Calibri" panose="020F0502020204030204" pitchFamily="34" charset="0"/>
      <p:regular r:id="rId211"/>
      <p:bold r:id="rId212"/>
      <p:italic r:id="rId213"/>
      <p:boldItalic r:id="rId214"/>
    </p:embeddedFont>
    <p:embeddedFont>
      <p:font typeface="Consolas" panose="020B0609020204030204" pitchFamily="49" charset="0"/>
      <p:regular r:id="rId215"/>
      <p:bold r:id="rId216"/>
      <p:italic r:id="rId217"/>
      <p:boldItalic r:id="rId218"/>
    </p:embeddedFont>
    <p:embeddedFont>
      <p:font typeface="Monaco" panose="00000400000000000000" pitchFamily="2" charset="0"/>
      <p:regular r:id="rId219"/>
    </p:embeddedFont>
    <p:embeddedFont>
      <p:font typeface="Permanent Marker" panose="02000000000000000000" pitchFamily="2" charset="0"/>
      <p:regular r:id="rId220"/>
    </p:embeddedFont>
    <p:embeddedFont>
      <p:font typeface="PT Sans Narrow" panose="020B0506020203020204" pitchFamily="34" charset="0"/>
      <p:regular r:id="rId221"/>
      <p:bold r:id="rId222"/>
    </p:embeddedFont>
    <p:embeddedFont>
      <p:font typeface="Source Code Pro" panose="020B0509030403020204" pitchFamily="49" charset="0"/>
      <p:regular r:id="rId223"/>
      <p:bold r:id="rId224"/>
      <p:italic r:id="rId225"/>
      <p:boldItalic r:id="rId226"/>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5424" autoAdjust="0"/>
  </p:normalViewPr>
  <p:slideViewPr>
    <p:cSldViewPr>
      <p:cViewPr varScale="1">
        <p:scale>
          <a:sx n="112" d="100"/>
          <a:sy n="112" d="100"/>
        </p:scale>
        <p:origin x="1482" y="138"/>
      </p:cViewPr>
      <p:guideLst>
        <p:guide orient="horz" pos="2160"/>
        <p:guide pos="2880"/>
      </p:guideLst>
    </p:cSldViewPr>
  </p:slideViewPr>
  <p:outlineViewPr>
    <p:cViewPr>
      <p:scale>
        <a:sx n="33" d="100"/>
        <a:sy n="33" d="100"/>
      </p:scale>
      <p:origin x="0" y="34290"/>
    </p:cViewPr>
  </p:outlineViewPr>
  <p:notesTextViewPr>
    <p:cViewPr>
      <p:scale>
        <a:sx n="100" d="100"/>
        <a:sy n="100" d="100"/>
      </p:scale>
      <p:origin x="0" y="0"/>
    </p:cViewPr>
  </p:notesTextViewPr>
  <p:notesViewPr>
    <p:cSldViewPr>
      <p:cViewPr varScale="1">
        <p:scale>
          <a:sx n="56" d="100"/>
          <a:sy n="56" d="100"/>
        </p:scale>
        <p:origin x="2508"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font" Target="fonts/font1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3.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font" Target="fonts/font14.fntdata"/><Relationship Id="rId228"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4.fntdata"/><Relationship Id="rId218"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22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font" Target="fonts/font15.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10.fntdata"/><Relationship Id="rId3" Type="http://schemas.openxmlformats.org/officeDocument/2006/relationships/slide" Target="slides/slide2.xml"/><Relationship Id="rId214" Type="http://schemas.openxmlformats.org/officeDocument/2006/relationships/font" Target="fonts/font5.fntdata"/><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handoutMaster" Target="handoutMasters/handoutMaster1.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1.fntdata"/><Relationship Id="rId225"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1.fntdata"/><Relationship Id="rId215" Type="http://schemas.openxmlformats.org/officeDocument/2006/relationships/font" Target="fonts/font6.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12.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AE3DA-C4B7-4367-B8C4-EBF172004341}"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JM"/>
        </a:p>
      </dgm:t>
    </dgm:pt>
    <dgm:pt modelId="{2138AFAF-86FF-441F-BF80-B8B2AE344497}">
      <dgm:prSet phldrT="[Text]" custT="1"/>
      <dgm:spPr>
        <a:solidFill>
          <a:srgbClr val="00B0F0"/>
        </a:solidFill>
        <a:ln w="9525">
          <a:solidFill>
            <a:srgbClr val="009AD0"/>
          </a:solidFill>
        </a:ln>
      </dgm:spPr>
      <dgm:t>
        <a:bodyPr/>
        <a:lstStyle/>
        <a:p>
          <a:r>
            <a:rPr lang="en-JM" sz="1800" b="1" dirty="0" err="1">
              <a:latin typeface="PT Sans Narrow" pitchFamily="34" charset="0"/>
            </a:rPr>
            <a:t>Evénements</a:t>
          </a:r>
          <a:r>
            <a:rPr lang="en-JM" sz="1800" b="1" dirty="0">
              <a:latin typeface="PT Sans Narrow" pitchFamily="34" charset="0"/>
            </a:rPr>
            <a:t> notables</a:t>
          </a:r>
        </a:p>
      </dgm:t>
    </dgm:pt>
    <dgm:pt modelId="{16D0D7AD-0A02-4448-984F-41F2AFC3EDC6}" type="parTrans" cxnId="{CEFD1127-E339-45C1-8B63-2E80BDEFC968}">
      <dgm:prSet/>
      <dgm:spPr/>
      <dgm:t>
        <a:bodyPr/>
        <a:lstStyle/>
        <a:p>
          <a:endParaRPr lang="en-JM"/>
        </a:p>
      </dgm:t>
    </dgm:pt>
    <dgm:pt modelId="{95BC8D29-794E-491B-BD52-E6B659BF0BF6}" type="sibTrans" cxnId="{CEFD1127-E339-45C1-8B63-2E80BDEFC968}">
      <dgm:prSet/>
      <dgm:spPr/>
      <dgm:t>
        <a:bodyPr/>
        <a:lstStyle/>
        <a:p>
          <a:endParaRPr lang="en-JM"/>
        </a:p>
      </dgm:t>
    </dgm:pt>
    <dgm:pt modelId="{486FB0CA-FF75-48B4-9E35-3083E823430D}">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a:solidFill>
                <a:srgbClr val="009AD0"/>
              </a:solidFill>
              <a:latin typeface="PT Sans Narrow" pitchFamily="34" charset="0"/>
            </a:rPr>
            <a:t>load</a:t>
          </a:r>
        </a:p>
      </dgm:t>
    </dgm:pt>
    <dgm:pt modelId="{B9FFD403-6E4A-439E-AE95-8F853455175A}" type="parTrans" cxnId="{C8334734-0AE2-4FEF-B84A-99EBA99F0855}">
      <dgm:prSet/>
      <dgm:spPr>
        <a:ln>
          <a:solidFill>
            <a:schemeClr val="bg1">
              <a:lumMod val="65000"/>
            </a:schemeClr>
          </a:solidFill>
        </a:ln>
      </dgm:spPr>
      <dgm:t>
        <a:bodyPr/>
        <a:lstStyle/>
        <a:p>
          <a:endParaRPr lang="en-JM" dirty="0"/>
        </a:p>
      </dgm:t>
    </dgm:pt>
    <dgm:pt modelId="{461D3241-7609-4410-B67B-52479A594635}" type="sibTrans" cxnId="{C8334734-0AE2-4FEF-B84A-99EBA99F0855}">
      <dgm:prSet/>
      <dgm:spPr/>
      <dgm:t>
        <a:bodyPr/>
        <a:lstStyle/>
        <a:p>
          <a:endParaRPr lang="en-JM"/>
        </a:p>
      </dgm:t>
    </dgm:pt>
    <dgm:pt modelId="{12700A6B-0DBA-4B05-B14B-0783FF045B35}">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click</a:t>
          </a:r>
        </a:p>
      </dgm:t>
    </dgm:pt>
    <dgm:pt modelId="{7B69767D-6D1E-4198-93E8-F1EB03A86A84}" type="parTrans" cxnId="{60278DF0-5A19-428D-8816-FA0A5EFC11F4}">
      <dgm:prSet/>
      <dgm:spPr>
        <a:ln>
          <a:solidFill>
            <a:schemeClr val="bg1">
              <a:lumMod val="65000"/>
            </a:schemeClr>
          </a:solidFill>
        </a:ln>
      </dgm:spPr>
      <dgm:t>
        <a:bodyPr/>
        <a:lstStyle/>
        <a:p>
          <a:endParaRPr lang="en-JM" dirty="0"/>
        </a:p>
      </dgm:t>
    </dgm:pt>
    <dgm:pt modelId="{D3057A9E-FD8D-4AF8-8301-CFB981C8B550}" type="sibTrans" cxnId="{60278DF0-5A19-428D-8816-FA0A5EFC11F4}">
      <dgm:prSet/>
      <dgm:spPr/>
      <dgm:t>
        <a:bodyPr/>
        <a:lstStyle/>
        <a:p>
          <a:endParaRPr lang="en-JM"/>
        </a:p>
      </dgm:t>
    </dgm:pt>
    <dgm:pt modelId="{E33F5497-9A86-4692-AD2B-B2BAB9430CE9}">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focus</a:t>
          </a:r>
        </a:p>
      </dgm:t>
    </dgm:pt>
    <dgm:pt modelId="{4B248EF4-B5A8-4602-B3FD-58E1AC776142}" type="parTrans" cxnId="{2CA0D8CF-874C-450C-BDFA-16C6A9EE0837}">
      <dgm:prSet/>
      <dgm:spPr>
        <a:ln>
          <a:solidFill>
            <a:schemeClr val="bg1">
              <a:lumMod val="65000"/>
            </a:schemeClr>
          </a:solidFill>
        </a:ln>
      </dgm:spPr>
      <dgm:t>
        <a:bodyPr/>
        <a:lstStyle/>
        <a:p>
          <a:endParaRPr lang="en-JM"/>
        </a:p>
      </dgm:t>
    </dgm:pt>
    <dgm:pt modelId="{02FB2AD6-15C2-4C02-A4A0-CE6CF5D44E4C}" type="sibTrans" cxnId="{2CA0D8CF-874C-450C-BDFA-16C6A9EE0837}">
      <dgm:prSet/>
      <dgm:spPr/>
      <dgm:t>
        <a:bodyPr/>
        <a:lstStyle/>
        <a:p>
          <a:endParaRPr lang="en-JM"/>
        </a:p>
      </dgm:t>
    </dgm:pt>
    <dgm:pt modelId="{31ED6099-FED7-4088-B483-304C15C11B9E}">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change</a:t>
          </a:r>
        </a:p>
      </dgm:t>
    </dgm:pt>
    <dgm:pt modelId="{00D9DBCC-477D-44E3-9A6B-A9DC155769A5}" type="parTrans" cxnId="{45F3F168-50A3-4652-9A9E-A6179A6EC1D3}">
      <dgm:prSet/>
      <dgm:spPr/>
      <dgm:t>
        <a:bodyPr/>
        <a:lstStyle/>
        <a:p>
          <a:endParaRPr lang="fr-FR"/>
        </a:p>
      </dgm:t>
    </dgm:pt>
    <dgm:pt modelId="{A3EF9A99-E197-4D62-84C7-D6694E6DD8A0}" type="sibTrans" cxnId="{45F3F168-50A3-4652-9A9E-A6179A6EC1D3}">
      <dgm:prSet/>
      <dgm:spPr/>
      <dgm:t>
        <a:bodyPr/>
        <a:lstStyle/>
        <a:p>
          <a:endParaRPr lang="fr-FR"/>
        </a:p>
      </dgm:t>
    </dgm:pt>
    <dgm:pt modelId="{8FC8C0FC-A3D5-40EF-B539-30501E45FC93}">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err="1">
              <a:solidFill>
                <a:schemeClr val="tx1">
                  <a:lumMod val="85000"/>
                  <a:lumOff val="15000"/>
                </a:schemeClr>
              </a:solidFill>
              <a:latin typeface="PT Sans Narrow" pitchFamily="34" charset="0"/>
            </a:rPr>
            <a:t>keyDown</a:t>
          </a:r>
          <a:r>
            <a:rPr lang="en-JM" sz="1400" b="1" dirty="0">
              <a:solidFill>
                <a:schemeClr val="tx1">
                  <a:lumMod val="85000"/>
                  <a:lumOff val="15000"/>
                </a:schemeClr>
              </a:solidFill>
              <a:latin typeface="PT Sans Narrow" pitchFamily="34" charset="0"/>
            </a:rPr>
            <a:t> / Up /Press</a:t>
          </a:r>
        </a:p>
      </dgm:t>
    </dgm:pt>
    <dgm:pt modelId="{F6DE6C61-E43E-4037-9D85-FAB77ED096A4}" type="parTrans" cxnId="{DDDD6795-D43D-4DF2-8F4E-9E9041508328}">
      <dgm:prSet/>
      <dgm:spPr/>
      <dgm:t>
        <a:bodyPr/>
        <a:lstStyle/>
        <a:p>
          <a:endParaRPr lang="fr-FR"/>
        </a:p>
      </dgm:t>
    </dgm:pt>
    <dgm:pt modelId="{AE985768-4E49-4420-B180-6060F49A6893}" type="sibTrans" cxnId="{DDDD6795-D43D-4DF2-8F4E-9E9041508328}">
      <dgm:prSet/>
      <dgm:spPr/>
      <dgm:t>
        <a:bodyPr/>
        <a:lstStyle/>
        <a:p>
          <a:endParaRPr lang="fr-FR"/>
        </a:p>
      </dgm:t>
    </dgm:pt>
    <dgm:pt modelId="{EA971EEC-B3A5-4B02-B6AC-7A7D6269299C}">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blur</a:t>
          </a:r>
        </a:p>
      </dgm:t>
    </dgm:pt>
    <dgm:pt modelId="{6267F7F5-B8EB-42FB-A968-42262D0C239D}" type="parTrans" cxnId="{B238CE2D-B392-4ABD-A155-8459AD80308C}">
      <dgm:prSet/>
      <dgm:spPr/>
      <dgm:t>
        <a:bodyPr/>
        <a:lstStyle/>
        <a:p>
          <a:endParaRPr lang="fr-FR"/>
        </a:p>
      </dgm:t>
    </dgm:pt>
    <dgm:pt modelId="{1BB8FF91-8C16-4A94-8288-339352C9AE56}" type="sibTrans" cxnId="{B238CE2D-B392-4ABD-A155-8459AD80308C}">
      <dgm:prSet/>
      <dgm:spPr/>
      <dgm:t>
        <a:bodyPr/>
        <a:lstStyle/>
        <a:p>
          <a:endParaRPr lang="fr-FR"/>
        </a:p>
      </dgm:t>
    </dgm:pt>
    <dgm:pt modelId="{7708928B-D4FA-4B98-AF35-102B8CEA6A09}">
      <dgm:prSet phldrT="[Text]" custT="1"/>
      <dgm:spPr>
        <a:ln w="6350">
          <a:solidFill>
            <a:schemeClr val="bg1">
              <a:lumMod val="75000"/>
            </a:schemeClr>
          </a:solidFill>
        </a:ln>
      </dgm:spPr>
      <dgm:t>
        <a:bodyPr/>
        <a:lstStyle/>
        <a:p>
          <a:r>
            <a:rPr lang="en-JM" sz="1400" b="1" dirty="0">
              <a:solidFill>
                <a:srgbClr val="009AD0"/>
              </a:solidFill>
              <a:latin typeface="PT Sans Narrow" pitchFamily="34" charset="0"/>
            </a:rPr>
            <a:t>unload</a:t>
          </a:r>
        </a:p>
      </dgm:t>
    </dgm:pt>
    <dgm:pt modelId="{B95299A8-F703-4CCF-8007-21109D8D98A8}" type="parTrans" cxnId="{92E648E0-1392-4D19-8B1D-AF84F3AE6B87}">
      <dgm:prSet/>
      <dgm:spPr/>
      <dgm:t>
        <a:bodyPr/>
        <a:lstStyle/>
        <a:p>
          <a:endParaRPr lang="fr-FR"/>
        </a:p>
      </dgm:t>
    </dgm:pt>
    <dgm:pt modelId="{E27B91E5-95C6-40E1-993A-B2F2296CE71D}" type="sibTrans" cxnId="{92E648E0-1392-4D19-8B1D-AF84F3AE6B87}">
      <dgm:prSet/>
      <dgm:spPr/>
      <dgm:t>
        <a:bodyPr/>
        <a:lstStyle/>
        <a:p>
          <a:endParaRPr lang="fr-FR"/>
        </a:p>
      </dgm:t>
    </dgm:pt>
    <dgm:pt modelId="{D3AA22A9-336A-45C4-81CC-8256F7E59539}" type="pres">
      <dgm:prSet presAssocID="{057AE3DA-C4B7-4367-B8C4-EBF172004341}" presName="diagram" presStyleCnt="0">
        <dgm:presLayoutVars>
          <dgm:chPref val="1"/>
          <dgm:dir/>
          <dgm:animOne val="branch"/>
          <dgm:animLvl val="lvl"/>
          <dgm:resizeHandles/>
        </dgm:presLayoutVars>
      </dgm:prSet>
      <dgm:spPr/>
    </dgm:pt>
    <dgm:pt modelId="{1AF986E5-A328-49E2-9F07-AC62CD253B6E}" type="pres">
      <dgm:prSet presAssocID="{2138AFAF-86FF-441F-BF80-B8B2AE344497}" presName="root" presStyleCnt="0"/>
      <dgm:spPr/>
    </dgm:pt>
    <dgm:pt modelId="{78807F8C-1CE4-4B3E-9AE6-70D983B3DBEE}" type="pres">
      <dgm:prSet presAssocID="{2138AFAF-86FF-441F-BF80-B8B2AE344497}" presName="rootComposite" presStyleCnt="0"/>
      <dgm:spPr/>
    </dgm:pt>
    <dgm:pt modelId="{BD51DA4C-19CB-4BB1-97BD-1291054E1082}" type="pres">
      <dgm:prSet presAssocID="{2138AFAF-86FF-441F-BF80-B8B2AE344497}" presName="rootText" presStyleLbl="node1" presStyleIdx="0" presStyleCnt="1" custScaleX="494264" custScaleY="118753" custLinFactNeighborX="-50843"/>
      <dgm:spPr>
        <a:prstGeom prst="rect">
          <a:avLst/>
        </a:prstGeom>
      </dgm:spPr>
    </dgm:pt>
    <dgm:pt modelId="{D9994D46-8272-4A86-B6B3-5B2B36ACDF0D}" type="pres">
      <dgm:prSet presAssocID="{2138AFAF-86FF-441F-BF80-B8B2AE344497}" presName="rootConnector" presStyleLbl="node1" presStyleIdx="0" presStyleCnt="1"/>
      <dgm:spPr/>
    </dgm:pt>
    <dgm:pt modelId="{E6D2BE99-4F06-48DA-B2C9-95448E8690FE}" type="pres">
      <dgm:prSet presAssocID="{2138AFAF-86FF-441F-BF80-B8B2AE344497}" presName="childShape" presStyleCnt="0"/>
      <dgm:spPr/>
    </dgm:pt>
    <dgm:pt modelId="{DA047A56-0774-45E3-B7E7-60016C034FBE}" type="pres">
      <dgm:prSet presAssocID="{B9FFD403-6E4A-439E-AE95-8F853455175A}" presName="Name13" presStyleLbl="parChTrans1D2" presStyleIdx="0" presStyleCnt="7"/>
      <dgm:spPr/>
    </dgm:pt>
    <dgm:pt modelId="{772D4D53-B884-441E-9FF3-C25D39156A4C}" type="pres">
      <dgm:prSet presAssocID="{486FB0CA-FF75-48B4-9E35-3083E823430D}" presName="childText" presStyleLbl="bgAcc1" presStyleIdx="0" presStyleCnt="7" custScaleX="405917" custScaleY="89866" custLinFactNeighborX="1815">
        <dgm:presLayoutVars>
          <dgm:bulletEnabled val="1"/>
        </dgm:presLayoutVars>
      </dgm:prSet>
      <dgm:spPr>
        <a:prstGeom prst="roundRect">
          <a:avLst/>
        </a:prstGeom>
      </dgm:spPr>
    </dgm:pt>
    <dgm:pt modelId="{4E30848C-74FB-4AA0-BC6F-836A496A9F61}" type="pres">
      <dgm:prSet presAssocID="{7B69767D-6D1E-4198-93E8-F1EB03A86A84}" presName="Name13" presStyleLbl="parChTrans1D2" presStyleIdx="1" presStyleCnt="7"/>
      <dgm:spPr/>
    </dgm:pt>
    <dgm:pt modelId="{416408E4-BBE1-4E37-A31A-F72CDB131648}" type="pres">
      <dgm:prSet presAssocID="{12700A6B-0DBA-4B05-B14B-0783FF045B35}" presName="childText" presStyleLbl="bgAcc1" presStyleIdx="1" presStyleCnt="7" custScaleX="410017" custScaleY="89210">
        <dgm:presLayoutVars>
          <dgm:bulletEnabled val="1"/>
        </dgm:presLayoutVars>
      </dgm:prSet>
      <dgm:spPr>
        <a:prstGeom prst="roundRect">
          <a:avLst/>
        </a:prstGeom>
      </dgm:spPr>
    </dgm:pt>
    <dgm:pt modelId="{72FA443F-4A73-48CD-A56A-C75F1F5172A5}" type="pres">
      <dgm:prSet presAssocID="{4B248EF4-B5A8-4602-B3FD-58E1AC776142}" presName="Name13" presStyleLbl="parChTrans1D2" presStyleIdx="2" presStyleCnt="7"/>
      <dgm:spPr/>
    </dgm:pt>
    <dgm:pt modelId="{7641D289-CB61-4B17-AC23-3A4D6CDDF3C3}" type="pres">
      <dgm:prSet presAssocID="{E33F5497-9A86-4692-AD2B-B2BAB9430CE9}" presName="childText" presStyleLbl="bgAcc1" presStyleIdx="2" presStyleCnt="7" custScaleX="410017" custScaleY="94159">
        <dgm:presLayoutVars>
          <dgm:bulletEnabled val="1"/>
        </dgm:presLayoutVars>
      </dgm:prSet>
      <dgm:spPr>
        <a:prstGeom prst="roundRect">
          <a:avLst/>
        </a:prstGeom>
      </dgm:spPr>
    </dgm:pt>
    <dgm:pt modelId="{80DAC230-F272-4940-A8D8-07B3F8C8868D}" type="pres">
      <dgm:prSet presAssocID="{F6DE6C61-E43E-4037-9D85-FAB77ED096A4}" presName="Name13" presStyleLbl="parChTrans1D2" presStyleIdx="3" presStyleCnt="7"/>
      <dgm:spPr/>
    </dgm:pt>
    <dgm:pt modelId="{1C958B81-E0A8-41EF-A26B-783C7C70D8BC}" type="pres">
      <dgm:prSet presAssocID="{8FC8C0FC-A3D5-40EF-B539-30501E45FC93}" presName="childText" presStyleLbl="bgAcc1" presStyleIdx="3" presStyleCnt="7" custScaleX="410017" custScaleY="94477">
        <dgm:presLayoutVars>
          <dgm:bulletEnabled val="1"/>
        </dgm:presLayoutVars>
      </dgm:prSet>
      <dgm:spPr/>
    </dgm:pt>
    <dgm:pt modelId="{4A12AA9F-3FB6-466B-A12F-E964F880CF4B}" type="pres">
      <dgm:prSet presAssocID="{00D9DBCC-477D-44E3-9A6B-A9DC155769A5}" presName="Name13" presStyleLbl="parChTrans1D2" presStyleIdx="4" presStyleCnt="7"/>
      <dgm:spPr/>
    </dgm:pt>
    <dgm:pt modelId="{BFD30489-D98C-4FD8-850F-5E4D8D8F9E70}" type="pres">
      <dgm:prSet presAssocID="{31ED6099-FED7-4088-B483-304C15C11B9E}" presName="childText" presStyleLbl="bgAcc1" presStyleIdx="4" presStyleCnt="7" custScaleX="410017" custScaleY="92589">
        <dgm:presLayoutVars>
          <dgm:bulletEnabled val="1"/>
        </dgm:presLayoutVars>
      </dgm:prSet>
      <dgm:spPr/>
    </dgm:pt>
    <dgm:pt modelId="{D2820F21-82A3-41EC-8768-C6A31DAFE555}" type="pres">
      <dgm:prSet presAssocID="{6267F7F5-B8EB-42FB-A968-42262D0C239D}" presName="Name13" presStyleLbl="parChTrans1D2" presStyleIdx="5" presStyleCnt="7"/>
      <dgm:spPr/>
    </dgm:pt>
    <dgm:pt modelId="{B6E67018-0E2F-4CAC-88A2-14184A2326E4}" type="pres">
      <dgm:prSet presAssocID="{EA971EEC-B3A5-4B02-B6AC-7A7D6269299C}" presName="childText" presStyleLbl="bgAcc1" presStyleIdx="5" presStyleCnt="7" custScaleX="410017" custScaleY="91893">
        <dgm:presLayoutVars>
          <dgm:bulletEnabled val="1"/>
        </dgm:presLayoutVars>
      </dgm:prSet>
      <dgm:spPr/>
    </dgm:pt>
    <dgm:pt modelId="{E177F7EF-6DCC-4A91-AA83-CA92764CB063}" type="pres">
      <dgm:prSet presAssocID="{B95299A8-F703-4CCF-8007-21109D8D98A8}" presName="Name13" presStyleLbl="parChTrans1D2" presStyleIdx="6" presStyleCnt="7"/>
      <dgm:spPr/>
    </dgm:pt>
    <dgm:pt modelId="{76D6C1D8-C4E6-418B-BBD9-6D80D1D3B716}" type="pres">
      <dgm:prSet presAssocID="{7708928B-D4FA-4B98-AF35-102B8CEA6A09}" presName="childText" presStyleLbl="bgAcc1" presStyleIdx="6" presStyleCnt="7" custScaleX="410017" custScaleY="90801" custLinFactNeighborY="614">
        <dgm:presLayoutVars>
          <dgm:bulletEnabled val="1"/>
        </dgm:presLayoutVars>
      </dgm:prSet>
      <dgm:spPr>
        <a:prstGeom prst="roundRect">
          <a:avLst/>
        </a:prstGeom>
      </dgm:spPr>
    </dgm:pt>
  </dgm:ptLst>
  <dgm:cxnLst>
    <dgm:cxn modelId="{446F3C1F-658B-4465-8600-CEF76201789C}" type="presOf" srcId="{7708928B-D4FA-4B98-AF35-102B8CEA6A09}" destId="{76D6C1D8-C4E6-418B-BBD9-6D80D1D3B716}" srcOrd="0" destOrd="0" presId="urn:microsoft.com/office/officeart/2005/8/layout/hierarchy3"/>
    <dgm:cxn modelId="{CEFD1127-E339-45C1-8B63-2E80BDEFC968}" srcId="{057AE3DA-C4B7-4367-B8C4-EBF172004341}" destId="{2138AFAF-86FF-441F-BF80-B8B2AE344497}" srcOrd="0" destOrd="0" parTransId="{16D0D7AD-0A02-4448-984F-41F2AFC3EDC6}" sibTransId="{95BC8D29-794E-491B-BD52-E6B659BF0BF6}"/>
    <dgm:cxn modelId="{B238CE2D-B392-4ABD-A155-8459AD80308C}" srcId="{2138AFAF-86FF-441F-BF80-B8B2AE344497}" destId="{EA971EEC-B3A5-4B02-B6AC-7A7D6269299C}" srcOrd="5" destOrd="0" parTransId="{6267F7F5-B8EB-42FB-A968-42262D0C239D}" sibTransId="{1BB8FF91-8C16-4A94-8288-339352C9AE56}"/>
    <dgm:cxn modelId="{E2F5B62F-25B0-42E1-94CE-4925FA2A8E77}" type="presOf" srcId="{B9FFD403-6E4A-439E-AE95-8F853455175A}" destId="{DA047A56-0774-45E3-B7E7-60016C034FBE}" srcOrd="0" destOrd="0" presId="urn:microsoft.com/office/officeart/2005/8/layout/hierarchy3"/>
    <dgm:cxn modelId="{C8334734-0AE2-4FEF-B84A-99EBA99F0855}" srcId="{2138AFAF-86FF-441F-BF80-B8B2AE344497}" destId="{486FB0CA-FF75-48B4-9E35-3083E823430D}" srcOrd="0" destOrd="0" parTransId="{B9FFD403-6E4A-439E-AE95-8F853455175A}" sibTransId="{461D3241-7609-4410-B67B-52479A594635}"/>
    <dgm:cxn modelId="{8190ED38-1F42-4417-B95A-766222887FCA}" type="presOf" srcId="{8FC8C0FC-A3D5-40EF-B539-30501E45FC93}" destId="{1C958B81-E0A8-41EF-A26B-783C7C70D8BC}" srcOrd="0" destOrd="0" presId="urn:microsoft.com/office/officeart/2005/8/layout/hierarchy3"/>
    <dgm:cxn modelId="{3A3EF43A-0714-4789-B311-1D0E28DDD99B}" type="presOf" srcId="{12700A6B-0DBA-4B05-B14B-0783FF045B35}" destId="{416408E4-BBE1-4E37-A31A-F72CDB131648}" srcOrd="0" destOrd="0" presId="urn:microsoft.com/office/officeart/2005/8/layout/hierarchy3"/>
    <dgm:cxn modelId="{7DD7E863-EE46-47EE-8B0A-CBE9398A736A}" type="presOf" srcId="{6267F7F5-B8EB-42FB-A968-42262D0C239D}" destId="{D2820F21-82A3-41EC-8768-C6A31DAFE555}" srcOrd="0" destOrd="0" presId="urn:microsoft.com/office/officeart/2005/8/layout/hierarchy3"/>
    <dgm:cxn modelId="{B68BD345-6B01-4456-B55B-430F190A6AD7}" type="presOf" srcId="{2138AFAF-86FF-441F-BF80-B8B2AE344497}" destId="{D9994D46-8272-4A86-B6B3-5B2B36ACDF0D}" srcOrd="1" destOrd="0" presId="urn:microsoft.com/office/officeart/2005/8/layout/hierarchy3"/>
    <dgm:cxn modelId="{45F3F168-50A3-4652-9A9E-A6179A6EC1D3}" srcId="{2138AFAF-86FF-441F-BF80-B8B2AE344497}" destId="{31ED6099-FED7-4088-B483-304C15C11B9E}" srcOrd="4" destOrd="0" parTransId="{00D9DBCC-477D-44E3-9A6B-A9DC155769A5}" sibTransId="{A3EF9A99-E197-4D62-84C7-D6694E6DD8A0}"/>
    <dgm:cxn modelId="{314D2B52-9A8C-48CB-8C49-C672DC81AF55}" type="presOf" srcId="{B95299A8-F703-4CCF-8007-21109D8D98A8}" destId="{E177F7EF-6DCC-4A91-AA83-CA92764CB063}" srcOrd="0" destOrd="0" presId="urn:microsoft.com/office/officeart/2005/8/layout/hierarchy3"/>
    <dgm:cxn modelId="{1AFD5E54-7FC0-4460-805F-26AD3395F857}" type="presOf" srcId="{057AE3DA-C4B7-4367-B8C4-EBF172004341}" destId="{D3AA22A9-336A-45C4-81CC-8256F7E59539}" srcOrd="0" destOrd="0" presId="urn:microsoft.com/office/officeart/2005/8/layout/hierarchy3"/>
    <dgm:cxn modelId="{36929180-9E34-42F5-B408-A26F76964430}" type="presOf" srcId="{2138AFAF-86FF-441F-BF80-B8B2AE344497}" destId="{BD51DA4C-19CB-4BB1-97BD-1291054E1082}" srcOrd="0" destOrd="0" presId="urn:microsoft.com/office/officeart/2005/8/layout/hierarchy3"/>
    <dgm:cxn modelId="{64722983-7B13-4D8B-BE32-D3176E852131}" type="presOf" srcId="{EA971EEC-B3A5-4B02-B6AC-7A7D6269299C}" destId="{B6E67018-0E2F-4CAC-88A2-14184A2326E4}" srcOrd="0" destOrd="0" presId="urn:microsoft.com/office/officeart/2005/8/layout/hierarchy3"/>
    <dgm:cxn modelId="{6B71D48A-21CB-493D-9F07-0E3D3759E146}" type="presOf" srcId="{E33F5497-9A86-4692-AD2B-B2BAB9430CE9}" destId="{7641D289-CB61-4B17-AC23-3A4D6CDDF3C3}" srcOrd="0" destOrd="0" presId="urn:microsoft.com/office/officeart/2005/8/layout/hierarchy3"/>
    <dgm:cxn modelId="{DDDD6795-D43D-4DF2-8F4E-9E9041508328}" srcId="{2138AFAF-86FF-441F-BF80-B8B2AE344497}" destId="{8FC8C0FC-A3D5-40EF-B539-30501E45FC93}" srcOrd="3" destOrd="0" parTransId="{F6DE6C61-E43E-4037-9D85-FAB77ED096A4}" sibTransId="{AE985768-4E49-4420-B180-6060F49A6893}"/>
    <dgm:cxn modelId="{123EAEBB-81F7-4980-B0D6-7F06CD9C575C}" type="presOf" srcId="{00D9DBCC-477D-44E3-9A6B-A9DC155769A5}" destId="{4A12AA9F-3FB6-466B-A12F-E964F880CF4B}" srcOrd="0" destOrd="0" presId="urn:microsoft.com/office/officeart/2005/8/layout/hierarchy3"/>
    <dgm:cxn modelId="{CA90D9C4-8AD7-4448-B871-D5B19E6FC4FF}" type="presOf" srcId="{31ED6099-FED7-4088-B483-304C15C11B9E}" destId="{BFD30489-D98C-4FD8-850F-5E4D8D8F9E70}" srcOrd="0" destOrd="0" presId="urn:microsoft.com/office/officeart/2005/8/layout/hierarchy3"/>
    <dgm:cxn modelId="{B3E55ACF-FF57-45D8-9F72-6129964E8833}" type="presOf" srcId="{4B248EF4-B5A8-4602-B3FD-58E1AC776142}" destId="{72FA443F-4A73-48CD-A56A-C75F1F5172A5}" srcOrd="0" destOrd="0" presId="urn:microsoft.com/office/officeart/2005/8/layout/hierarchy3"/>
    <dgm:cxn modelId="{2CA0D8CF-874C-450C-BDFA-16C6A9EE0837}" srcId="{2138AFAF-86FF-441F-BF80-B8B2AE344497}" destId="{E33F5497-9A86-4692-AD2B-B2BAB9430CE9}" srcOrd="2" destOrd="0" parTransId="{4B248EF4-B5A8-4602-B3FD-58E1AC776142}" sibTransId="{02FB2AD6-15C2-4C02-A4A0-CE6CF5D44E4C}"/>
    <dgm:cxn modelId="{382324D5-8520-49C8-8BA9-DF6F1A1E832B}" type="presOf" srcId="{486FB0CA-FF75-48B4-9E35-3083E823430D}" destId="{772D4D53-B884-441E-9FF3-C25D39156A4C}" srcOrd="0" destOrd="0" presId="urn:microsoft.com/office/officeart/2005/8/layout/hierarchy3"/>
    <dgm:cxn modelId="{FE791AD6-BEA5-495F-A408-CA90604258B3}" type="presOf" srcId="{F6DE6C61-E43E-4037-9D85-FAB77ED096A4}" destId="{80DAC230-F272-4940-A8D8-07B3F8C8868D}" srcOrd="0" destOrd="0" presId="urn:microsoft.com/office/officeart/2005/8/layout/hierarchy3"/>
    <dgm:cxn modelId="{D9C263DB-FF4A-40E6-881F-ED0E388218B2}" type="presOf" srcId="{7B69767D-6D1E-4198-93E8-F1EB03A86A84}" destId="{4E30848C-74FB-4AA0-BC6F-836A496A9F61}" srcOrd="0" destOrd="0" presId="urn:microsoft.com/office/officeart/2005/8/layout/hierarchy3"/>
    <dgm:cxn modelId="{92E648E0-1392-4D19-8B1D-AF84F3AE6B87}" srcId="{2138AFAF-86FF-441F-BF80-B8B2AE344497}" destId="{7708928B-D4FA-4B98-AF35-102B8CEA6A09}" srcOrd="6" destOrd="0" parTransId="{B95299A8-F703-4CCF-8007-21109D8D98A8}" sibTransId="{E27B91E5-95C6-40E1-993A-B2F2296CE71D}"/>
    <dgm:cxn modelId="{60278DF0-5A19-428D-8816-FA0A5EFC11F4}" srcId="{2138AFAF-86FF-441F-BF80-B8B2AE344497}" destId="{12700A6B-0DBA-4B05-B14B-0783FF045B35}" srcOrd="1" destOrd="0" parTransId="{7B69767D-6D1E-4198-93E8-F1EB03A86A84}" sibTransId="{D3057A9E-FD8D-4AF8-8301-CFB981C8B550}"/>
    <dgm:cxn modelId="{52F28C65-0EFA-4AF4-A579-7F935324EC20}" type="presParOf" srcId="{D3AA22A9-336A-45C4-81CC-8256F7E59539}" destId="{1AF986E5-A328-49E2-9F07-AC62CD253B6E}" srcOrd="0" destOrd="0" presId="urn:microsoft.com/office/officeart/2005/8/layout/hierarchy3"/>
    <dgm:cxn modelId="{D3820C6F-6E3E-46CF-BA45-E9A2F200DC98}" type="presParOf" srcId="{1AF986E5-A328-49E2-9F07-AC62CD253B6E}" destId="{78807F8C-1CE4-4B3E-9AE6-70D983B3DBEE}" srcOrd="0" destOrd="0" presId="urn:microsoft.com/office/officeart/2005/8/layout/hierarchy3"/>
    <dgm:cxn modelId="{BF15BCD3-4900-4483-828D-72D48C77929B}" type="presParOf" srcId="{78807F8C-1CE4-4B3E-9AE6-70D983B3DBEE}" destId="{BD51DA4C-19CB-4BB1-97BD-1291054E1082}" srcOrd="0" destOrd="0" presId="urn:microsoft.com/office/officeart/2005/8/layout/hierarchy3"/>
    <dgm:cxn modelId="{77C45CA2-D134-4B6A-8A42-367945B06454}" type="presParOf" srcId="{78807F8C-1CE4-4B3E-9AE6-70D983B3DBEE}" destId="{D9994D46-8272-4A86-B6B3-5B2B36ACDF0D}" srcOrd="1" destOrd="0" presId="urn:microsoft.com/office/officeart/2005/8/layout/hierarchy3"/>
    <dgm:cxn modelId="{56094516-2161-4114-AFAF-43A60FF4CA67}" type="presParOf" srcId="{1AF986E5-A328-49E2-9F07-AC62CD253B6E}" destId="{E6D2BE99-4F06-48DA-B2C9-95448E8690FE}" srcOrd="1" destOrd="0" presId="urn:microsoft.com/office/officeart/2005/8/layout/hierarchy3"/>
    <dgm:cxn modelId="{FB78E23F-B6DF-429F-B5CD-CA187C48B3D2}" type="presParOf" srcId="{E6D2BE99-4F06-48DA-B2C9-95448E8690FE}" destId="{DA047A56-0774-45E3-B7E7-60016C034FBE}" srcOrd="0" destOrd="0" presId="urn:microsoft.com/office/officeart/2005/8/layout/hierarchy3"/>
    <dgm:cxn modelId="{F61F923F-944E-48CC-B12A-EB66BCFDEC2B}" type="presParOf" srcId="{E6D2BE99-4F06-48DA-B2C9-95448E8690FE}" destId="{772D4D53-B884-441E-9FF3-C25D39156A4C}" srcOrd="1" destOrd="0" presId="urn:microsoft.com/office/officeart/2005/8/layout/hierarchy3"/>
    <dgm:cxn modelId="{3520D37F-8209-41C0-A7D9-FF2ABA551025}" type="presParOf" srcId="{E6D2BE99-4F06-48DA-B2C9-95448E8690FE}" destId="{4E30848C-74FB-4AA0-BC6F-836A496A9F61}" srcOrd="2" destOrd="0" presId="urn:microsoft.com/office/officeart/2005/8/layout/hierarchy3"/>
    <dgm:cxn modelId="{4765537E-E7C9-4710-974C-4E10F8173C5C}" type="presParOf" srcId="{E6D2BE99-4F06-48DA-B2C9-95448E8690FE}" destId="{416408E4-BBE1-4E37-A31A-F72CDB131648}" srcOrd="3" destOrd="0" presId="urn:microsoft.com/office/officeart/2005/8/layout/hierarchy3"/>
    <dgm:cxn modelId="{93DBF285-4208-4556-90B1-99636B7FDE18}" type="presParOf" srcId="{E6D2BE99-4F06-48DA-B2C9-95448E8690FE}" destId="{72FA443F-4A73-48CD-A56A-C75F1F5172A5}" srcOrd="4" destOrd="0" presId="urn:microsoft.com/office/officeart/2005/8/layout/hierarchy3"/>
    <dgm:cxn modelId="{BD14854E-555A-4AAB-8A58-437A0BFE2C24}" type="presParOf" srcId="{E6D2BE99-4F06-48DA-B2C9-95448E8690FE}" destId="{7641D289-CB61-4B17-AC23-3A4D6CDDF3C3}" srcOrd="5" destOrd="0" presId="urn:microsoft.com/office/officeart/2005/8/layout/hierarchy3"/>
    <dgm:cxn modelId="{E86F3C11-38AB-4037-AB2C-759B31B97B02}" type="presParOf" srcId="{E6D2BE99-4F06-48DA-B2C9-95448E8690FE}" destId="{80DAC230-F272-4940-A8D8-07B3F8C8868D}" srcOrd="6" destOrd="0" presId="urn:microsoft.com/office/officeart/2005/8/layout/hierarchy3"/>
    <dgm:cxn modelId="{899850C4-4271-4FBE-89EE-DF986FF4AA75}" type="presParOf" srcId="{E6D2BE99-4F06-48DA-B2C9-95448E8690FE}" destId="{1C958B81-E0A8-41EF-A26B-783C7C70D8BC}" srcOrd="7" destOrd="0" presId="urn:microsoft.com/office/officeart/2005/8/layout/hierarchy3"/>
    <dgm:cxn modelId="{288E7A9B-03AF-46C1-AAE2-72C43E0EEEDC}" type="presParOf" srcId="{E6D2BE99-4F06-48DA-B2C9-95448E8690FE}" destId="{4A12AA9F-3FB6-466B-A12F-E964F880CF4B}" srcOrd="8" destOrd="0" presId="urn:microsoft.com/office/officeart/2005/8/layout/hierarchy3"/>
    <dgm:cxn modelId="{8105AEFD-3CE0-4706-A8A5-A2F1E08A53C4}" type="presParOf" srcId="{E6D2BE99-4F06-48DA-B2C9-95448E8690FE}" destId="{BFD30489-D98C-4FD8-850F-5E4D8D8F9E70}" srcOrd="9" destOrd="0" presId="urn:microsoft.com/office/officeart/2005/8/layout/hierarchy3"/>
    <dgm:cxn modelId="{E5AA71E9-AAE1-4363-A791-6512ABC6BC2A}" type="presParOf" srcId="{E6D2BE99-4F06-48DA-B2C9-95448E8690FE}" destId="{D2820F21-82A3-41EC-8768-C6A31DAFE555}" srcOrd="10" destOrd="0" presId="urn:microsoft.com/office/officeart/2005/8/layout/hierarchy3"/>
    <dgm:cxn modelId="{AC82946D-9DD4-45DE-96CC-90A81B0291DD}" type="presParOf" srcId="{E6D2BE99-4F06-48DA-B2C9-95448E8690FE}" destId="{B6E67018-0E2F-4CAC-88A2-14184A2326E4}" srcOrd="11" destOrd="0" presId="urn:microsoft.com/office/officeart/2005/8/layout/hierarchy3"/>
    <dgm:cxn modelId="{36EEB219-240F-4C2F-B2E7-8B9D96D0ECFD}" type="presParOf" srcId="{E6D2BE99-4F06-48DA-B2C9-95448E8690FE}" destId="{E177F7EF-6DCC-4A91-AA83-CA92764CB063}" srcOrd="12" destOrd="0" presId="urn:microsoft.com/office/officeart/2005/8/layout/hierarchy3"/>
    <dgm:cxn modelId="{B557C5A2-1F00-4609-AF31-05C452AA082E}" type="presParOf" srcId="{E6D2BE99-4F06-48DA-B2C9-95448E8690FE}" destId="{76D6C1D8-C4E6-418B-BBD9-6D80D1D3B716}" srcOrd="1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DA4C-19CB-4BB1-97BD-1291054E1082}">
      <dsp:nvSpPr>
        <dsp:cNvPr id="0" name=""/>
        <dsp:cNvSpPr/>
      </dsp:nvSpPr>
      <dsp:spPr>
        <a:xfrm>
          <a:off x="0" y="1009"/>
          <a:ext cx="3616412" cy="434443"/>
        </a:xfrm>
        <a:prstGeom prst="rect">
          <a:avLst/>
        </a:prstGeom>
        <a:solidFill>
          <a:srgbClr val="00B0F0"/>
        </a:solidFill>
        <a:ln w="9525" cap="flat" cmpd="sng" algn="ctr">
          <a:solidFill>
            <a:srgbClr val="009AD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JM" sz="1800" b="1" kern="1200" dirty="0" err="1">
              <a:latin typeface="PT Sans Narrow" pitchFamily="34" charset="0"/>
            </a:rPr>
            <a:t>Evénements</a:t>
          </a:r>
          <a:r>
            <a:rPr lang="en-JM" sz="1800" b="1" kern="1200" dirty="0">
              <a:latin typeface="PT Sans Narrow" pitchFamily="34" charset="0"/>
            </a:rPr>
            <a:t> notables</a:t>
          </a:r>
        </a:p>
      </dsp:txBody>
      <dsp:txXfrm>
        <a:off x="0" y="1009"/>
        <a:ext cx="3616412" cy="434443"/>
      </dsp:txXfrm>
    </dsp:sp>
    <dsp:sp modelId="{DA047A56-0774-45E3-B7E7-60016C034FBE}">
      <dsp:nvSpPr>
        <dsp:cNvPr id="0" name=""/>
        <dsp:cNvSpPr/>
      </dsp:nvSpPr>
      <dsp:spPr>
        <a:xfrm>
          <a:off x="361641" y="435453"/>
          <a:ext cx="735758" cy="255841"/>
        </a:xfrm>
        <a:custGeom>
          <a:avLst/>
          <a:gdLst/>
          <a:ahLst/>
          <a:cxnLst/>
          <a:rect l="0" t="0" r="0" b="0"/>
          <a:pathLst>
            <a:path>
              <a:moveTo>
                <a:pt x="0" y="0"/>
              </a:moveTo>
              <a:lnTo>
                <a:pt x="0" y="255841"/>
              </a:lnTo>
              <a:lnTo>
                <a:pt x="735758" y="2558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72D4D53-B884-441E-9FF3-C25D39156A4C}">
      <dsp:nvSpPr>
        <dsp:cNvPr id="0" name=""/>
        <dsp:cNvSpPr/>
      </dsp:nvSpPr>
      <dsp:spPr>
        <a:xfrm>
          <a:off x="1097400" y="526912"/>
          <a:ext cx="2375998" cy="3287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a:t>
          </a:r>
          <a:r>
            <a:rPr lang="en-JM" sz="1400" b="1" kern="1200" dirty="0">
              <a:solidFill>
                <a:srgbClr val="009AD0"/>
              </a:solidFill>
              <a:latin typeface="PT Sans Narrow" pitchFamily="34" charset="0"/>
            </a:rPr>
            <a:t>load</a:t>
          </a:r>
        </a:p>
      </dsp:txBody>
      <dsp:txXfrm>
        <a:off x="1113449" y="542961"/>
        <a:ext cx="2343900" cy="296666"/>
      </dsp:txXfrm>
    </dsp:sp>
    <dsp:sp modelId="{4E30848C-74FB-4AA0-BC6F-836A496A9F61}">
      <dsp:nvSpPr>
        <dsp:cNvPr id="0" name=""/>
        <dsp:cNvSpPr/>
      </dsp:nvSpPr>
      <dsp:spPr>
        <a:xfrm>
          <a:off x="361641" y="435453"/>
          <a:ext cx="725135" cy="674865"/>
        </a:xfrm>
        <a:custGeom>
          <a:avLst/>
          <a:gdLst/>
          <a:ahLst/>
          <a:cxnLst/>
          <a:rect l="0" t="0" r="0" b="0"/>
          <a:pathLst>
            <a:path>
              <a:moveTo>
                <a:pt x="0" y="0"/>
              </a:moveTo>
              <a:lnTo>
                <a:pt x="0" y="674865"/>
              </a:lnTo>
              <a:lnTo>
                <a:pt x="725135" y="674865"/>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416408E4-BBE1-4E37-A31A-F72CDB131648}">
      <dsp:nvSpPr>
        <dsp:cNvPr id="0" name=""/>
        <dsp:cNvSpPr/>
      </dsp:nvSpPr>
      <dsp:spPr>
        <a:xfrm>
          <a:off x="1086776" y="947136"/>
          <a:ext cx="2399997" cy="3263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click</a:t>
          </a:r>
        </a:p>
      </dsp:txBody>
      <dsp:txXfrm>
        <a:off x="1102708" y="963068"/>
        <a:ext cx="2368133" cy="294500"/>
      </dsp:txXfrm>
    </dsp:sp>
    <dsp:sp modelId="{72FA443F-4A73-48CD-A56A-C75F1F5172A5}">
      <dsp:nvSpPr>
        <dsp:cNvPr id="0" name=""/>
        <dsp:cNvSpPr/>
      </dsp:nvSpPr>
      <dsp:spPr>
        <a:xfrm>
          <a:off x="361641" y="435453"/>
          <a:ext cx="725135" cy="1101741"/>
        </a:xfrm>
        <a:custGeom>
          <a:avLst/>
          <a:gdLst/>
          <a:ahLst/>
          <a:cxnLst/>
          <a:rect l="0" t="0" r="0" b="0"/>
          <a:pathLst>
            <a:path>
              <a:moveTo>
                <a:pt x="0" y="0"/>
              </a:moveTo>
              <a:lnTo>
                <a:pt x="0" y="1101741"/>
              </a:lnTo>
              <a:lnTo>
                <a:pt x="725135" y="11017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641D289-CB61-4B17-AC23-3A4D6CDDF3C3}">
      <dsp:nvSpPr>
        <dsp:cNvPr id="0" name=""/>
        <dsp:cNvSpPr/>
      </dsp:nvSpPr>
      <dsp:spPr>
        <a:xfrm>
          <a:off x="1086776" y="1364959"/>
          <a:ext cx="2399997" cy="344469"/>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focus</a:t>
          </a:r>
        </a:p>
      </dsp:txBody>
      <dsp:txXfrm>
        <a:off x="1103592" y="1381775"/>
        <a:ext cx="2366365" cy="310837"/>
      </dsp:txXfrm>
    </dsp:sp>
    <dsp:sp modelId="{80DAC230-F272-4940-A8D8-07B3F8C8868D}">
      <dsp:nvSpPr>
        <dsp:cNvPr id="0" name=""/>
        <dsp:cNvSpPr/>
      </dsp:nvSpPr>
      <dsp:spPr>
        <a:xfrm>
          <a:off x="361641" y="435453"/>
          <a:ext cx="725135" cy="1538252"/>
        </a:xfrm>
        <a:custGeom>
          <a:avLst/>
          <a:gdLst/>
          <a:ahLst/>
          <a:cxnLst/>
          <a:rect l="0" t="0" r="0" b="0"/>
          <a:pathLst>
            <a:path>
              <a:moveTo>
                <a:pt x="0" y="0"/>
              </a:moveTo>
              <a:lnTo>
                <a:pt x="0" y="1538252"/>
              </a:lnTo>
              <a:lnTo>
                <a:pt x="725135" y="15382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958B81-E0A8-41EF-A26B-783C7C70D8BC}">
      <dsp:nvSpPr>
        <dsp:cNvPr id="0" name=""/>
        <dsp:cNvSpPr/>
      </dsp:nvSpPr>
      <dsp:spPr>
        <a:xfrm>
          <a:off x="1086776" y="1800889"/>
          <a:ext cx="2399997" cy="345632"/>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a:t>
          </a:r>
          <a:r>
            <a:rPr lang="en-JM" sz="1400" b="1" kern="1200" dirty="0" err="1">
              <a:solidFill>
                <a:schemeClr val="tx1">
                  <a:lumMod val="85000"/>
                  <a:lumOff val="15000"/>
                </a:schemeClr>
              </a:solidFill>
              <a:latin typeface="PT Sans Narrow" pitchFamily="34" charset="0"/>
            </a:rPr>
            <a:t>keyDown</a:t>
          </a:r>
          <a:r>
            <a:rPr lang="en-JM" sz="1400" b="1" kern="1200" dirty="0">
              <a:solidFill>
                <a:schemeClr val="tx1">
                  <a:lumMod val="85000"/>
                  <a:lumOff val="15000"/>
                </a:schemeClr>
              </a:solidFill>
              <a:latin typeface="PT Sans Narrow" pitchFamily="34" charset="0"/>
            </a:rPr>
            <a:t> / Up /Press</a:t>
          </a:r>
        </a:p>
      </dsp:txBody>
      <dsp:txXfrm>
        <a:off x="1096899" y="1811012"/>
        <a:ext cx="2379751" cy="325386"/>
      </dsp:txXfrm>
    </dsp:sp>
    <dsp:sp modelId="{4A12AA9F-3FB6-466B-A12F-E964F880CF4B}">
      <dsp:nvSpPr>
        <dsp:cNvPr id="0" name=""/>
        <dsp:cNvSpPr/>
      </dsp:nvSpPr>
      <dsp:spPr>
        <a:xfrm>
          <a:off x="361641" y="435453"/>
          <a:ext cx="725135" cy="1971891"/>
        </a:xfrm>
        <a:custGeom>
          <a:avLst/>
          <a:gdLst/>
          <a:ahLst/>
          <a:cxnLst/>
          <a:rect l="0" t="0" r="0" b="0"/>
          <a:pathLst>
            <a:path>
              <a:moveTo>
                <a:pt x="0" y="0"/>
              </a:moveTo>
              <a:lnTo>
                <a:pt x="0" y="1971891"/>
              </a:lnTo>
              <a:lnTo>
                <a:pt x="725135" y="19718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30489-D98C-4FD8-850F-5E4D8D8F9E70}">
      <dsp:nvSpPr>
        <dsp:cNvPr id="0" name=""/>
        <dsp:cNvSpPr/>
      </dsp:nvSpPr>
      <dsp:spPr>
        <a:xfrm>
          <a:off x="1086776" y="2237981"/>
          <a:ext cx="2399997" cy="338725"/>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change</a:t>
          </a:r>
        </a:p>
      </dsp:txBody>
      <dsp:txXfrm>
        <a:off x="1096697" y="2247902"/>
        <a:ext cx="2380155" cy="318883"/>
      </dsp:txXfrm>
    </dsp:sp>
    <dsp:sp modelId="{D2820F21-82A3-41EC-8768-C6A31DAFE555}">
      <dsp:nvSpPr>
        <dsp:cNvPr id="0" name=""/>
        <dsp:cNvSpPr/>
      </dsp:nvSpPr>
      <dsp:spPr>
        <a:xfrm>
          <a:off x="361641" y="435453"/>
          <a:ext cx="725135" cy="2400803"/>
        </a:xfrm>
        <a:custGeom>
          <a:avLst/>
          <a:gdLst/>
          <a:ahLst/>
          <a:cxnLst/>
          <a:rect l="0" t="0" r="0" b="0"/>
          <a:pathLst>
            <a:path>
              <a:moveTo>
                <a:pt x="0" y="0"/>
              </a:moveTo>
              <a:lnTo>
                <a:pt x="0" y="2400803"/>
              </a:lnTo>
              <a:lnTo>
                <a:pt x="725135" y="24008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67018-0E2F-4CAC-88A2-14184A2326E4}">
      <dsp:nvSpPr>
        <dsp:cNvPr id="0" name=""/>
        <dsp:cNvSpPr/>
      </dsp:nvSpPr>
      <dsp:spPr>
        <a:xfrm>
          <a:off x="1086776" y="2668166"/>
          <a:ext cx="2399997" cy="336179"/>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blur</a:t>
          </a:r>
        </a:p>
      </dsp:txBody>
      <dsp:txXfrm>
        <a:off x="1096622" y="2678012"/>
        <a:ext cx="2380305" cy="316487"/>
      </dsp:txXfrm>
    </dsp:sp>
    <dsp:sp modelId="{E177F7EF-6DCC-4A91-AA83-CA92764CB063}">
      <dsp:nvSpPr>
        <dsp:cNvPr id="0" name=""/>
        <dsp:cNvSpPr/>
      </dsp:nvSpPr>
      <dsp:spPr>
        <a:xfrm>
          <a:off x="361641" y="435453"/>
          <a:ext cx="725135" cy="2827454"/>
        </a:xfrm>
        <a:custGeom>
          <a:avLst/>
          <a:gdLst/>
          <a:ahLst/>
          <a:cxnLst/>
          <a:rect l="0" t="0" r="0" b="0"/>
          <a:pathLst>
            <a:path>
              <a:moveTo>
                <a:pt x="0" y="0"/>
              </a:moveTo>
              <a:lnTo>
                <a:pt x="0" y="2827454"/>
              </a:lnTo>
              <a:lnTo>
                <a:pt x="725135" y="2827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6C1D8-C4E6-418B-BBD9-6D80D1D3B716}">
      <dsp:nvSpPr>
        <dsp:cNvPr id="0" name=""/>
        <dsp:cNvSpPr/>
      </dsp:nvSpPr>
      <dsp:spPr>
        <a:xfrm>
          <a:off x="1086776" y="3096815"/>
          <a:ext cx="2399997" cy="33218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rgbClr val="009AD0"/>
              </a:solidFill>
              <a:latin typeface="PT Sans Narrow" pitchFamily="34" charset="0"/>
            </a:rPr>
            <a:t>unload</a:t>
          </a:r>
        </a:p>
      </dsp:txBody>
      <dsp:txXfrm>
        <a:off x="1102992" y="3113031"/>
        <a:ext cx="2367565" cy="2997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9B94CFA-A4C9-42DC-927B-C4E25B6E01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3CEE5E-F628-4BC0-A466-A5F04A9E1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56EFA5-28A5-4524-AF12-9AE8107E1E16}" type="datetimeFigureOut">
              <a:rPr lang="fr-FR" smtClean="0"/>
              <a:pPr/>
              <a:t>11/10/2021</a:t>
            </a:fld>
            <a:endParaRPr lang="fr-FR"/>
          </a:p>
        </p:txBody>
      </p:sp>
      <p:sp>
        <p:nvSpPr>
          <p:cNvPr id="4" name="Espace réservé du pied de page 3">
            <a:extLst>
              <a:ext uri="{FF2B5EF4-FFF2-40B4-BE49-F238E27FC236}">
                <a16:creationId xmlns:a16="http://schemas.microsoft.com/office/drawing/2014/main" id="{A3521978-02AF-4C43-B1D3-2B0809B5B9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42BCE26-78CF-437B-A316-B0A0B02AAD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7BC7A7-E216-4AA7-8517-AFE78EE25DFF}" type="slidenum">
              <a:rPr lang="fr-FR" smtClean="0"/>
              <a:pPr/>
              <a:t>‹N°›</a:t>
            </a:fld>
            <a:endParaRPr lang="fr-FR"/>
          </a:p>
        </p:txBody>
      </p:sp>
    </p:spTree>
    <p:extLst>
      <p:ext uri="{BB962C8B-B14F-4D97-AF65-F5344CB8AC3E}">
        <p14:creationId xmlns:p14="http://schemas.microsoft.com/office/powerpoint/2010/main" val="3520797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404C3B-4F20-4A83-9D90-0581DE2F00A4}" type="datetimeFigureOut">
              <a:rPr lang="fr-FR" smtClean="0"/>
              <a:pPr/>
              <a:t>11/10/2021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F37B03-BCE5-4384-84A0-9FF687F53F37}" type="slidenum">
              <a:rPr lang="fr-FR" smtClean="0"/>
              <a:pPr/>
              <a:t>‹N°›</a:t>
            </a:fld>
            <a:endParaRPr lang="fr-FR"/>
          </a:p>
        </p:txBody>
      </p:sp>
    </p:spTree>
    <p:extLst>
      <p:ext uri="{BB962C8B-B14F-4D97-AF65-F5344CB8AC3E}">
        <p14:creationId xmlns:p14="http://schemas.microsoft.com/office/powerpoint/2010/main" val="1258389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a:t>
            </a:fld>
            <a:endParaRPr lang="fr-FR"/>
          </a:p>
        </p:txBody>
      </p:sp>
    </p:spTree>
    <p:extLst>
      <p:ext uri="{BB962C8B-B14F-4D97-AF65-F5344CB8AC3E}">
        <p14:creationId xmlns:p14="http://schemas.microsoft.com/office/powerpoint/2010/main" val="294198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a:t>
            </a:fld>
            <a:endParaRPr lang="fr-FR"/>
          </a:p>
        </p:txBody>
      </p:sp>
    </p:spTree>
    <p:extLst>
      <p:ext uri="{BB962C8B-B14F-4D97-AF65-F5344CB8AC3E}">
        <p14:creationId xmlns:p14="http://schemas.microsoft.com/office/powerpoint/2010/main" val="18611878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50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0DC6D663-BF20-4F54-B26B-5B911D48934F}" type="slidenum">
              <a:rPr lang="en-JM" smtClean="0"/>
              <a:pPr>
                <a:defRPr/>
              </a:pPr>
              <a:t>100</a:t>
            </a:fld>
            <a:endParaRPr lang="en-JM"/>
          </a:p>
        </p:txBody>
      </p:sp>
    </p:spTree>
    <p:extLst>
      <p:ext uri="{BB962C8B-B14F-4D97-AF65-F5344CB8AC3E}">
        <p14:creationId xmlns:p14="http://schemas.microsoft.com/office/powerpoint/2010/main" val="346392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60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Fonctions/Classes globales (native ou </a:t>
            </a:r>
            <a:r>
              <a:rPr lang="fr-FR" sz="700" b="1" dirty="0" err="1"/>
              <a:t>built</a:t>
            </a:r>
            <a:r>
              <a:rPr lang="fr-FR" sz="700" b="1" dirty="0"/>
              <a:t>-in)</a:t>
            </a:r>
          </a:p>
          <a:p>
            <a:endParaRPr lang="fr-FR" sz="700" dirty="0">
              <a:ea typeface="MS Mincho" pitchFamily="49" charset="-128"/>
            </a:endParaRPr>
          </a:p>
          <a:p>
            <a:r>
              <a:rPr lang="fr-FR" sz="700" dirty="0">
                <a:ea typeface="MS Mincho" pitchFamily="49" charset="-128"/>
              </a:rPr>
              <a:t>- Certains objets, classes et fonctions sont </a:t>
            </a:r>
            <a:r>
              <a:rPr lang="fr-FR" sz="700" dirty="0" err="1">
                <a:ea typeface="MS Mincho" pitchFamily="49" charset="-128"/>
              </a:rPr>
              <a:t>built</a:t>
            </a:r>
            <a:r>
              <a:rPr lang="fr-FR" sz="700" dirty="0">
                <a:ea typeface="MS Mincho" pitchFamily="49" charset="-128"/>
              </a:rPr>
              <a:t>-in, c’est à dire intégrées nativement à JS. C’est le cas de </a:t>
            </a:r>
            <a:r>
              <a:rPr lang="fr-FR" sz="700" dirty="0" err="1">
                <a:ea typeface="MS Mincho" pitchFamily="49" charset="-128"/>
              </a:rPr>
              <a:t>Boolean</a:t>
            </a:r>
            <a:r>
              <a:rPr lang="fr-FR" sz="700" dirty="0">
                <a:ea typeface="MS Mincho" pitchFamily="49" charset="-128"/>
              </a:rPr>
              <a:t>, </a:t>
            </a:r>
            <a:r>
              <a:rPr lang="fr-FR" sz="700" dirty="0" err="1">
                <a:ea typeface="MS Mincho" pitchFamily="49" charset="-128"/>
              </a:rPr>
              <a:t>Number</a:t>
            </a:r>
            <a:r>
              <a:rPr lang="fr-FR" sz="700" dirty="0">
                <a:ea typeface="MS Mincho" pitchFamily="49" charset="-128"/>
              </a:rPr>
              <a:t>, String, </a:t>
            </a:r>
            <a:r>
              <a:rPr lang="fr-FR" sz="700" dirty="0" err="1">
                <a:ea typeface="MS Mincho" pitchFamily="49" charset="-128"/>
              </a:rPr>
              <a:t>undefined</a:t>
            </a:r>
            <a:r>
              <a:rPr lang="fr-FR" sz="700" dirty="0">
                <a:ea typeface="MS Mincho" pitchFamily="49" charset="-128"/>
              </a:rPr>
              <a:t>…</a:t>
            </a:r>
            <a:br>
              <a:rPr lang="fr-FR" sz="700" dirty="0">
                <a:ea typeface="MS Mincho" pitchFamily="49" charset="-128"/>
              </a:rPr>
            </a:br>
            <a:r>
              <a:rPr lang="fr-FR" sz="700" dirty="0">
                <a:ea typeface="MS Mincho" pitchFamily="49" charset="-128"/>
              </a:rPr>
              <a:t>Les fonctions </a:t>
            </a:r>
            <a:r>
              <a:rPr lang="fr-FR" sz="700" dirty="0" err="1">
                <a:ea typeface="MS Mincho" pitchFamily="49" charset="-128"/>
              </a:rPr>
              <a:t>built</a:t>
            </a:r>
            <a:r>
              <a:rPr lang="fr-FR" sz="700" dirty="0">
                <a:ea typeface="MS Mincho" pitchFamily="49" charset="-128"/>
              </a:rPr>
              <a:t>-in sont accessibles partout et n’ont pas de propriétaire.</a:t>
            </a:r>
          </a:p>
          <a:p>
            <a:endParaRPr lang="fr-FR" sz="700" dirty="0">
              <a:ea typeface="MS Mincho" pitchFamily="49" charset="-128"/>
            </a:endParaRPr>
          </a:p>
          <a:p>
            <a:r>
              <a:rPr lang="fr-FR" sz="700" dirty="0">
                <a:ea typeface="MS Mincho" pitchFamily="49" charset="-128"/>
              </a:rPr>
              <a:t>- Les fonctions </a:t>
            </a:r>
            <a:r>
              <a:rPr lang="fr-FR" sz="700" dirty="0" err="1">
                <a:ea typeface="MS Mincho" pitchFamily="49" charset="-128"/>
              </a:rPr>
              <a:t>parseInt</a:t>
            </a:r>
            <a:r>
              <a:rPr lang="fr-FR" sz="700" dirty="0">
                <a:ea typeface="MS Mincho" pitchFamily="49" charset="-128"/>
              </a:rPr>
              <a:t> et </a:t>
            </a:r>
            <a:r>
              <a:rPr lang="fr-FR" sz="700" dirty="0" err="1">
                <a:ea typeface="MS Mincho" pitchFamily="49" charset="-128"/>
              </a:rPr>
              <a:t>parseFloat</a:t>
            </a:r>
            <a:r>
              <a:rPr lang="fr-FR" sz="700" dirty="0">
                <a:ea typeface="MS Mincho" pitchFamily="49" charset="-128"/>
              </a:rPr>
              <a:t> sont </a:t>
            </a:r>
            <a:r>
              <a:rPr lang="fr-FR" sz="700" dirty="0" err="1">
                <a:ea typeface="MS Mincho" pitchFamily="49" charset="-128"/>
              </a:rPr>
              <a:t>Built</a:t>
            </a:r>
            <a:r>
              <a:rPr lang="fr-FR" sz="700" dirty="0">
                <a:ea typeface="MS Mincho" pitchFamily="49" charset="-128"/>
              </a:rPr>
              <a:t>-in. « </a:t>
            </a:r>
            <a:r>
              <a:rPr lang="fr-FR" sz="700" dirty="0" err="1">
                <a:ea typeface="MS Mincho" pitchFamily="49" charset="-128"/>
              </a:rPr>
              <a:t>parseInt</a:t>
            </a:r>
            <a:r>
              <a:rPr lang="fr-FR" sz="700" dirty="0">
                <a:ea typeface="MS Mincho" pitchFamily="49" charset="-128"/>
              </a:rPr>
              <a:t> » renvoie un entier sur la base d’une chaîne (interprétée) et d’une base mathématique (ex: base 10 ou base 16). </a:t>
            </a: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parseInt</a:t>
            </a:r>
            <a:r>
              <a:rPr lang="fr-FR" sz="700" dirty="0">
                <a:ea typeface="MS Mincho" pitchFamily="49" charset="-128"/>
              </a:rPr>
              <a:t>('152.25', 10); » renvoie « 152 » et  « </a:t>
            </a:r>
            <a:r>
              <a:rPr lang="fr-FR" sz="700" dirty="0" err="1">
                <a:ea typeface="MS Mincho" pitchFamily="49" charset="-128"/>
              </a:rPr>
              <a:t>parseInt</a:t>
            </a:r>
            <a:r>
              <a:rPr lang="fr-FR" sz="700" dirty="0">
                <a:ea typeface="MS Mincho" pitchFamily="49" charset="-128"/>
              </a:rPr>
              <a:t>( '0xA1'); » renvoie « 161 ».</a:t>
            </a:r>
          </a:p>
          <a:p>
            <a:endParaRPr lang="fr-FR" sz="700" dirty="0">
              <a:ea typeface="MS Mincho" pitchFamily="49" charset="-128"/>
            </a:endParaRPr>
          </a:p>
          <a:p>
            <a:r>
              <a:rPr lang="fr-FR" sz="700" u="sng" dirty="0">
                <a:ea typeface="MS Mincho" pitchFamily="49" charset="-128"/>
              </a:rPr>
              <a:t>Remarques:</a:t>
            </a:r>
            <a:r>
              <a:rPr lang="fr-FR" sz="700" dirty="0">
                <a:ea typeface="MS Mincho" pitchFamily="49" charset="-128"/>
              </a:rPr>
              <a:t> les chaînes commençant par « 0x » sont interprétés en base 16 par défaut, celles commençant par 0 comme de l’octal (d’où certains déboires parfois avec les dates), les autres en base 10.</a:t>
            </a:r>
          </a:p>
          <a:p>
            <a:endParaRPr lang="fr-FR" sz="700" dirty="0"/>
          </a:p>
        </p:txBody>
      </p:sp>
      <p:sp>
        <p:nvSpPr>
          <p:cNvPr id="4" name="Espace réservé du numéro de diapositive 3"/>
          <p:cNvSpPr>
            <a:spLocks noGrp="1"/>
          </p:cNvSpPr>
          <p:nvPr>
            <p:ph type="sldNum" sz="quarter" idx="5"/>
          </p:nvPr>
        </p:nvSpPr>
        <p:spPr/>
        <p:txBody>
          <a:bodyPr/>
          <a:lstStyle/>
          <a:p>
            <a:pPr>
              <a:defRPr/>
            </a:pPr>
            <a:fld id="{3B088763-03A4-40AF-A80F-62BBB32C11D0}" type="slidenum">
              <a:rPr lang="en-JM" smtClean="0"/>
              <a:pPr>
                <a:defRPr/>
              </a:pPr>
              <a:t>101</a:t>
            </a:fld>
            <a:endParaRPr lang="en-JM"/>
          </a:p>
        </p:txBody>
      </p:sp>
    </p:spTree>
    <p:extLst>
      <p:ext uri="{BB962C8B-B14F-4D97-AF65-F5344CB8AC3E}">
        <p14:creationId xmlns:p14="http://schemas.microsoft.com/office/powerpoint/2010/main" val="13993603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70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DEE71791-C2CE-42EE-8970-AF5E49097AFB}" type="slidenum">
              <a:rPr lang="en-JM" smtClean="0"/>
              <a:pPr>
                <a:defRPr/>
              </a:pPr>
              <a:t>102</a:t>
            </a:fld>
            <a:endParaRPr lang="en-JM"/>
          </a:p>
        </p:txBody>
      </p:sp>
    </p:spTree>
    <p:extLst>
      <p:ext uri="{BB962C8B-B14F-4D97-AF65-F5344CB8AC3E}">
        <p14:creationId xmlns:p14="http://schemas.microsoft.com/office/powerpoint/2010/main" val="34633705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5955" name="Espace réservé des commentaires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fr-FR" sz="700" b="1" dirty="0">
                <a:ea typeface="MS Mincho" pitchFamily="49" charset="-128"/>
              </a:rPr>
              <a:t>PRECISIONS</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screen</a:t>
            </a:r>
            <a:r>
              <a:rPr lang="fr-FR" sz="700" dirty="0">
                <a:ea typeface="MS Mincho" pitchFamily="49" charset="-128"/>
              </a:rPr>
              <a:t> correspond à l’écran de l’internaute, on peut par exemple récupérer </a:t>
            </a:r>
            <a:r>
              <a:rPr lang="fr-FR" sz="700" dirty="0" err="1">
                <a:ea typeface="MS Mincho" pitchFamily="49" charset="-128"/>
              </a:rPr>
              <a:t>screen.width</a:t>
            </a:r>
            <a:r>
              <a:rPr lang="fr-FR" sz="700" dirty="0">
                <a:ea typeface="MS Mincho" pitchFamily="49" charset="-128"/>
              </a:rPr>
              <a:t>, </a:t>
            </a:r>
            <a:r>
              <a:rPr lang="fr-FR" sz="700" dirty="0" err="1">
                <a:ea typeface="MS Mincho" pitchFamily="49" charset="-128"/>
              </a:rPr>
              <a:t>screen.height</a:t>
            </a:r>
            <a:r>
              <a:rPr lang="fr-FR" sz="700" dirty="0">
                <a:ea typeface="MS Mincho" pitchFamily="49" charset="-128"/>
              </a:rPr>
              <a:t> pour connaître sa résolution</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navigator</a:t>
            </a:r>
            <a:r>
              <a:rPr lang="fr-FR" sz="700" dirty="0">
                <a:ea typeface="MS Mincho" pitchFamily="49" charset="-128"/>
              </a:rPr>
              <a:t> correspond au navigateur de l’internaute (MSIE, </a:t>
            </a:r>
            <a:r>
              <a:rPr lang="fr-FR" sz="700" dirty="0" err="1">
                <a:ea typeface="MS Mincho" pitchFamily="49" charset="-128"/>
              </a:rPr>
              <a:t>MFF</a:t>
            </a:r>
            <a:r>
              <a:rPr lang="fr-FR" sz="700" dirty="0">
                <a:ea typeface="MS Mincho" pitchFamily="49" charset="-128"/>
              </a:rPr>
              <a:t>), on peut récupérer des informations de paramétrage afin de personnaliser (si besoin) le code. </a:t>
            </a:r>
            <a:r>
              <a:rPr lang="fr-FR" sz="700" u="sng" dirty="0">
                <a:ea typeface="MS Mincho" pitchFamily="49" charset="-128"/>
              </a:rPr>
              <a:t>Ex:</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navigator.javaEnabled</a:t>
            </a:r>
            <a:r>
              <a:rPr lang="fr-FR" sz="700" dirty="0">
                <a:ea typeface="MS Mincho" pitchFamily="49" charset="-128"/>
              </a:rPr>
              <a:t>(); » permet de savoir s’il y a une </a:t>
            </a:r>
            <a:r>
              <a:rPr lang="fr-FR" sz="700" dirty="0" err="1">
                <a:ea typeface="MS Mincho" pitchFamily="49" charset="-128"/>
              </a:rPr>
              <a:t>JVM</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navigator.appName.indexOf</a:t>
            </a:r>
            <a:r>
              <a:rPr lang="fr-FR" sz="700" dirty="0">
                <a:ea typeface="MS Mincho" pitchFamily="49" charset="-128"/>
              </a:rPr>
              <a:t>("Netscape"); » pour ce type de navigateur</a:t>
            </a:r>
          </a:p>
          <a:p>
            <a:pPr>
              <a:defRPr/>
            </a:pPr>
            <a:endParaRPr lang="fr-FR" sz="700" dirty="0">
              <a:ea typeface="MS Mincho" pitchFamily="49" charset="-128"/>
            </a:endParaRPr>
          </a:p>
          <a:p>
            <a:pPr marL="158247" indent="-158247">
              <a:buFontTx/>
              <a:buChar char="-"/>
              <a:defRPr/>
            </a:pPr>
            <a:r>
              <a:rPr lang="fr-FR" sz="700" dirty="0">
                <a:ea typeface="MS Mincho" pitchFamily="49" charset="-128"/>
              </a:rPr>
              <a:t>L’objet </a:t>
            </a:r>
            <a:r>
              <a:rPr lang="fr-FR" sz="700" dirty="0" err="1">
                <a:ea typeface="MS Mincho" pitchFamily="49" charset="-128"/>
              </a:rPr>
              <a:t>window</a:t>
            </a:r>
            <a:r>
              <a:rPr lang="fr-FR" sz="700" dirty="0">
                <a:ea typeface="MS Mincho" pitchFamily="49" charset="-128"/>
              </a:rPr>
              <a:t> correspond à la fenêtre courante (frame si </a:t>
            </a:r>
            <a:r>
              <a:rPr lang="fr-FR" sz="700" dirty="0" err="1">
                <a:ea typeface="MS Mincho" pitchFamily="49" charset="-128"/>
              </a:rPr>
              <a:t>frameset</a:t>
            </a:r>
            <a:r>
              <a:rPr lang="fr-FR" sz="700" dirty="0">
                <a:ea typeface="MS Mincho" pitchFamily="49" charset="-128"/>
              </a:rPr>
              <a:t>), on peut par exemple récupérer l’URL (pratique pour la méthode </a:t>
            </a:r>
            <a:r>
              <a:rPr lang="fr-FR" sz="700" dirty="0" err="1">
                <a:ea typeface="MS Mincho" pitchFamily="49" charset="-128"/>
              </a:rPr>
              <a:t>GET</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window.location</a:t>
            </a:r>
            <a:r>
              <a:rPr lang="fr-FR" sz="700" dirty="0">
                <a:ea typeface="MS Mincho" pitchFamily="49" charset="-128"/>
              </a:rPr>
              <a:t> » et « </a:t>
            </a:r>
            <a:r>
              <a:rPr lang="fr-FR" sz="700" dirty="0" err="1">
                <a:ea typeface="MS Mincho" pitchFamily="49" charset="-128"/>
              </a:rPr>
              <a:t>window.location.search</a:t>
            </a:r>
            <a:r>
              <a:rPr lang="fr-FR" sz="700" dirty="0">
                <a:ea typeface="MS Mincho" pitchFamily="49" charset="-128"/>
              </a:rPr>
              <a:t> »</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alert</a:t>
            </a:r>
            <a:r>
              <a:rPr lang="fr-FR" sz="700" dirty="0">
                <a:ea typeface="MS Mincho" pitchFamily="49" charset="-128"/>
              </a:rPr>
              <a:t>('</a:t>
            </a:r>
            <a:r>
              <a:rPr lang="fr-FR" sz="700" u="sng" dirty="0">
                <a:ea typeface="MS Mincho" pitchFamily="49" charset="-128"/>
              </a:rPr>
              <a:t>message</a:t>
            </a:r>
            <a:r>
              <a:rPr lang="fr-FR" sz="700" dirty="0">
                <a:ea typeface="MS Mincho" pitchFamily="49" charset="-128"/>
              </a:rPr>
              <a:t>'); pour afficher un message dans une </a:t>
            </a:r>
            <a:r>
              <a:rPr lang="fr-FR" sz="700" dirty="0" err="1">
                <a:ea typeface="MS Mincho" pitchFamily="49" charset="-128"/>
              </a:rPr>
              <a:t>dialogbox</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history</a:t>
            </a:r>
            <a:r>
              <a:rPr lang="fr-FR" sz="700" dirty="0">
                <a:ea typeface="MS Mincho" pitchFamily="49" charset="-128"/>
              </a:rPr>
              <a:t>[.go(-1)]; pour revenir 1 action en arrière</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.]close(); pour fermer la fenêtre courante</a:t>
            </a:r>
            <a:br>
              <a:rPr lang="fr-FR" sz="700" dirty="0">
                <a:ea typeface="MS Mincho" pitchFamily="49" charset="-128"/>
              </a:rPr>
            </a:br>
            <a:r>
              <a:rPr lang="fr-FR" sz="700" dirty="0" err="1">
                <a:ea typeface="MS Mincho" pitchFamily="49" charset="-128"/>
              </a:rPr>
              <a:t>window.open</a:t>
            </a:r>
            <a:r>
              <a:rPr lang="fr-FR" sz="700" dirty="0">
                <a:ea typeface="MS Mincho" pitchFamily="49" charset="-128"/>
              </a:rPr>
              <a:t>(</a:t>
            </a:r>
            <a:r>
              <a:rPr lang="fr-FR" sz="700" u="sng" dirty="0" err="1">
                <a:ea typeface="MS Mincho" pitchFamily="49" charset="-128"/>
              </a:rPr>
              <a:t>URL</a:t>
            </a:r>
            <a:r>
              <a:rPr lang="fr-FR" sz="700" dirty="0" err="1">
                <a:ea typeface="MS Mincho" pitchFamily="49" charset="-128"/>
              </a:rPr>
              <a:t>,</a:t>
            </a:r>
            <a:r>
              <a:rPr lang="fr-FR" sz="700" u="sng" dirty="0" err="1">
                <a:ea typeface="MS Mincho" pitchFamily="49" charset="-128"/>
              </a:rPr>
              <a:t>nom_frame</a:t>
            </a:r>
            <a:r>
              <a:rPr lang="fr-FR" sz="700" dirty="0" err="1">
                <a:ea typeface="MS Mincho" pitchFamily="49" charset="-128"/>
              </a:rPr>
              <a:t>,</a:t>
            </a:r>
            <a:r>
              <a:rPr lang="fr-FR" sz="700" u="sng" dirty="0" err="1">
                <a:ea typeface="MS Mincho" pitchFamily="49" charset="-128"/>
              </a:rPr>
              <a:t>params_frame</a:t>
            </a:r>
            <a:r>
              <a:rPr lang="fr-FR" sz="700" dirty="0">
                <a:ea typeface="MS Mincho" pitchFamily="49" charset="-128"/>
              </a:rPr>
              <a:t>) (précis &amp; sans espaces)</a:t>
            </a:r>
          </a:p>
          <a:p>
            <a:pPr marL="158247" indent="-158247">
              <a:buFontTx/>
              <a:buChar char="-"/>
              <a:defRPr/>
            </a:pPr>
            <a:endParaRPr lang="fr-FR" sz="700" dirty="0">
              <a:ea typeface="MS Mincho" pitchFamily="49" charset="-128"/>
            </a:endParaRPr>
          </a:p>
          <a:p>
            <a:pPr>
              <a:defRPr/>
            </a:pPr>
            <a:r>
              <a:rPr lang="fr-FR" sz="700" b="1" dirty="0"/>
              <a:t>document</a:t>
            </a:r>
          </a:p>
          <a:p>
            <a:pPr>
              <a:defRPr/>
            </a:pPr>
            <a:endParaRPr lang="fr-FR" sz="700" dirty="0">
              <a:ea typeface="MS Mincho" pitchFamily="49" charset="-128"/>
            </a:endParaRPr>
          </a:p>
          <a:p>
            <a:pPr>
              <a:defRPr/>
            </a:pPr>
            <a:r>
              <a:rPr lang="fr-FR" sz="700" dirty="0">
                <a:ea typeface="MS Mincho" pitchFamily="49" charset="-128"/>
              </a:rPr>
              <a:t>- L’objet document correspond à la page chargée, on peut utiliser : </a:t>
            </a:r>
            <a:br>
              <a:rPr lang="fr-FR" sz="700" dirty="0">
                <a:ea typeface="MS Mincho" pitchFamily="49" charset="-128"/>
              </a:rPr>
            </a:br>
            <a:r>
              <a:rPr lang="fr-FR" sz="700" dirty="0" err="1">
                <a:ea typeface="MS Mincho" pitchFamily="49" charset="-128"/>
              </a:rPr>
              <a:t>document.write</a:t>
            </a:r>
            <a:r>
              <a:rPr lang="fr-FR" sz="700" dirty="0">
                <a:ea typeface="MS Mincho" pitchFamily="49" charset="-128"/>
              </a:rPr>
              <a:t>('</a:t>
            </a:r>
            <a:r>
              <a:rPr lang="fr-FR" sz="700" u="sng" dirty="0">
                <a:ea typeface="MS Mincho" pitchFamily="49" charset="-128"/>
              </a:rPr>
              <a:t>texte à écrire</a:t>
            </a:r>
            <a:r>
              <a:rPr lang="fr-FR" sz="700" dirty="0">
                <a:ea typeface="MS Mincho" pitchFamily="49" charset="-128"/>
              </a:rPr>
              <a:t>') pour écrire dans la page</a:t>
            </a:r>
            <a:br>
              <a:rPr lang="fr-FR" sz="700" dirty="0">
                <a:ea typeface="MS Mincho" pitchFamily="49" charset="-128"/>
              </a:rPr>
            </a:br>
            <a:r>
              <a:rPr lang="fr-FR" sz="700" dirty="0" err="1">
                <a:ea typeface="MS Mincho" pitchFamily="49" charset="-128"/>
              </a:rPr>
              <a:t>document.body.clientWidth</a:t>
            </a:r>
            <a:r>
              <a:rPr lang="fr-FR" sz="700" dirty="0">
                <a:ea typeface="MS Mincho" pitchFamily="49" charset="-128"/>
              </a:rPr>
              <a:t> (ou </a:t>
            </a:r>
            <a:r>
              <a:rPr lang="fr-FR" sz="700" dirty="0" err="1">
                <a:ea typeface="MS Mincho" pitchFamily="49" charset="-128"/>
              </a:rPr>
              <a:t>Height</a:t>
            </a:r>
            <a:r>
              <a:rPr lang="fr-FR" sz="700" dirty="0">
                <a:ea typeface="MS Mincho" pitchFamily="49" charset="-128"/>
              </a:rPr>
              <a:t>) pour savoir la taille intérieure de page </a:t>
            </a:r>
            <a:br>
              <a:rPr lang="fr-FR" sz="700" dirty="0">
                <a:ea typeface="MS Mincho" pitchFamily="49" charset="-128"/>
              </a:rPr>
            </a:br>
            <a:r>
              <a:rPr lang="fr-FR" sz="700" dirty="0" err="1">
                <a:ea typeface="MS Mincho" pitchFamily="49" charset="-128"/>
              </a:rPr>
              <a:t>document.forms</a:t>
            </a:r>
            <a:r>
              <a:rPr lang="fr-FR" sz="700" dirty="0">
                <a:ea typeface="MS Mincho" pitchFamily="49" charset="-128"/>
              </a:rPr>
              <a:t>[0], </a:t>
            </a:r>
            <a:r>
              <a:rPr lang="fr-FR" sz="700" dirty="0" err="1">
                <a:ea typeface="MS Mincho" pitchFamily="49" charset="-128"/>
              </a:rPr>
              <a:t>document.layers</a:t>
            </a:r>
            <a:r>
              <a:rPr lang="fr-FR" sz="700" dirty="0">
                <a:ea typeface="MS Mincho" pitchFamily="49" charset="-128"/>
              </a:rPr>
              <a:t>['lyr1'] pour accéder aux objets (DOM0)</a:t>
            </a:r>
          </a:p>
          <a:p>
            <a:pPr>
              <a:defRPr/>
            </a:pPr>
            <a:endParaRPr lang="fr-FR" sz="700" dirty="0">
              <a:ea typeface="MS Mincho" pitchFamily="49" charset="-128"/>
            </a:endParaRPr>
          </a:p>
          <a:p>
            <a:pPr>
              <a:defRPr/>
            </a:pPr>
            <a:r>
              <a:rPr lang="fr-FR" sz="700" dirty="0">
                <a:ea typeface="MS Mincho" pitchFamily="49" charset="-128"/>
              </a:rPr>
              <a:t>- Par exemple, avec un script simple on peut procéder à des permutations d’images. « documents. images[0].</a:t>
            </a:r>
            <a:r>
              <a:rPr lang="fr-FR" sz="700" dirty="0" err="1">
                <a:ea typeface="MS Mincho" pitchFamily="49" charset="-128"/>
              </a:rPr>
              <a:t>src</a:t>
            </a:r>
            <a:r>
              <a:rPr lang="fr-FR" sz="700" dirty="0">
                <a:ea typeface="MS Mincho" pitchFamily="49" charset="-128"/>
              </a:rPr>
              <a:t> = ».</a:t>
            </a:r>
          </a:p>
          <a:p>
            <a:pPr>
              <a:defRPr/>
            </a:pPr>
            <a:endParaRPr lang="fr-FR" sz="700" dirty="0"/>
          </a:p>
          <a:p>
            <a:pPr>
              <a:defRPr/>
            </a:pPr>
            <a:endParaRPr lang="fr-FR" sz="700" dirty="0"/>
          </a:p>
          <a:p>
            <a:pPr>
              <a:defRPr/>
            </a:pPr>
            <a:r>
              <a:rPr lang="fr-FR" sz="700" b="1" dirty="0"/>
              <a:t>e-mails (« </a:t>
            </a:r>
            <a:r>
              <a:rPr lang="fr-FR" sz="700" b="1" dirty="0" err="1"/>
              <a:t>mailto</a:t>
            </a:r>
            <a:r>
              <a:rPr lang="fr-FR" sz="700" b="1" dirty="0"/>
              <a:t> » pas </a:t>
            </a:r>
            <a:r>
              <a:rPr lang="fr-FR" sz="700" b="1" dirty="0" err="1"/>
              <a:t>js</a:t>
            </a:r>
            <a:r>
              <a:rPr lang="fr-FR" sz="700" b="1" dirty="0"/>
              <a:t> mais assimilée)</a:t>
            </a:r>
          </a:p>
          <a:p>
            <a:pPr>
              <a:defRPr/>
            </a:pPr>
            <a:endParaRPr lang="fr-FR" sz="700" dirty="0">
              <a:ea typeface="MS Mincho" pitchFamily="49" charset="-128"/>
            </a:endParaRPr>
          </a:p>
          <a:p>
            <a:pPr>
              <a:defRPr/>
            </a:pPr>
            <a:r>
              <a:rPr lang="fr-FR" sz="700" dirty="0">
                <a:ea typeface="MS Mincho" pitchFamily="49" charset="-128"/>
              </a:rPr>
              <a:t>- La commande </a:t>
            </a:r>
            <a:r>
              <a:rPr lang="fr-FR" sz="700" dirty="0" err="1">
                <a:ea typeface="MS Mincho" pitchFamily="49" charset="-128"/>
              </a:rPr>
              <a:t>mailto</a:t>
            </a:r>
            <a:r>
              <a:rPr lang="fr-FR" sz="700" dirty="0">
                <a:ea typeface="MS Mincho" pitchFamily="49" charset="-128"/>
              </a:rPr>
              <a:t> est une commande HTML souvent assimilée à du </a:t>
            </a:r>
            <a:r>
              <a:rPr lang="fr-FR" sz="700" dirty="0" err="1">
                <a:ea typeface="MS Mincho" pitchFamily="49" charset="-128"/>
              </a:rPr>
              <a:t>JS</a:t>
            </a:r>
            <a:r>
              <a:rPr lang="fr-FR" sz="700" dirty="0">
                <a:ea typeface="MS Mincho" pitchFamily="49" charset="-128"/>
              </a:rPr>
              <a:t>, elle permet d’ouvrir l’outil d’envoi d’e-mails (MS </a:t>
            </a:r>
            <a:r>
              <a:rPr lang="fr-FR" sz="700" dirty="0" err="1">
                <a:ea typeface="MS Mincho" pitchFamily="49" charset="-128"/>
              </a:rPr>
              <a:t>OE</a:t>
            </a:r>
            <a:r>
              <a:rPr lang="fr-FR" sz="700" dirty="0">
                <a:ea typeface="MS Mincho" pitchFamily="49" charset="-128"/>
              </a:rPr>
              <a:t>, Mozilla </a:t>
            </a:r>
            <a:r>
              <a:rPr lang="fr-FR" sz="700" dirty="0" err="1">
                <a:ea typeface="MS Mincho" pitchFamily="49" charset="-128"/>
              </a:rPr>
              <a:t>Thunder</a:t>
            </a:r>
            <a:r>
              <a:rPr lang="fr-FR" sz="700" dirty="0">
                <a:ea typeface="MS Mincho" pitchFamily="49" charset="-128"/>
              </a:rPr>
              <a:t> </a:t>
            </a:r>
            <a:r>
              <a:rPr lang="fr-FR" sz="700" dirty="0" err="1">
                <a:ea typeface="MS Mincho" pitchFamily="49" charset="-128"/>
              </a:rPr>
              <a:t>Bird</a:t>
            </a:r>
            <a:r>
              <a:rPr lang="fr-FR" sz="700" dirty="0">
                <a:ea typeface="MS Mincho" pitchFamily="49" charset="-128"/>
              </a:rPr>
              <a:t>…) de l’internaute en lui transmettant des paramètres (sujet, adresse e-mail du destinataire, texte par défaut …). On la met dans un lien.</a:t>
            </a:r>
          </a:p>
          <a:p>
            <a:pPr>
              <a:defRPr/>
            </a:pPr>
            <a:endParaRPr lang="fr-FR" sz="700" dirty="0">
              <a:ea typeface="MS Mincho" pitchFamily="49" charset="-128"/>
            </a:endParaRPr>
          </a:p>
          <a:p>
            <a:pPr>
              <a:defRPr/>
            </a:pPr>
            <a:r>
              <a:rPr lang="fr-FR" sz="700" dirty="0">
                <a:ea typeface="MS Mincho" pitchFamily="49" charset="-128"/>
              </a:rPr>
              <a:t>- ex: « mailto:info@web.com?subject=Sujet%20du%20courrier&amp;body=… »</a:t>
            </a:r>
            <a:endParaRPr lang="fr-FR" sz="700" dirty="0"/>
          </a:p>
          <a:p>
            <a:pPr marL="158247" indent="-158247">
              <a:buFontTx/>
              <a:buChar char="-"/>
              <a:defRPr/>
            </a:pPr>
            <a:endParaRPr lang="fr-FR" sz="700" dirty="0"/>
          </a:p>
          <a:p>
            <a:pPr>
              <a:defRPr/>
            </a:pPr>
            <a:endParaRPr lang="fr-FR" sz="700" dirty="0"/>
          </a:p>
        </p:txBody>
      </p:sp>
      <p:sp>
        <p:nvSpPr>
          <p:cNvPr id="4" name="Espace réservé du numéro de diapositive 3"/>
          <p:cNvSpPr>
            <a:spLocks noGrp="1"/>
          </p:cNvSpPr>
          <p:nvPr>
            <p:ph type="sldNum" sz="quarter" idx="5"/>
          </p:nvPr>
        </p:nvSpPr>
        <p:spPr/>
        <p:txBody>
          <a:bodyPr/>
          <a:lstStyle/>
          <a:p>
            <a:pPr>
              <a:defRPr/>
            </a:pPr>
            <a:fld id="{34BE107D-9076-4888-AE3E-B67E55D5F0F1}" type="slidenum">
              <a:rPr lang="en-JM" smtClean="0"/>
              <a:pPr>
                <a:defRPr/>
              </a:pPr>
              <a:t>103</a:t>
            </a:fld>
            <a:endParaRPr lang="en-JM"/>
          </a:p>
        </p:txBody>
      </p:sp>
    </p:spTree>
    <p:extLst>
      <p:ext uri="{BB962C8B-B14F-4D97-AF65-F5344CB8AC3E}">
        <p14:creationId xmlns:p14="http://schemas.microsoft.com/office/powerpoint/2010/main" val="30757002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29225036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40759954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3844745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107</a:t>
            </a:fld>
            <a:endParaRPr lang="fr-FR"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108</a:t>
            </a:fld>
            <a:endParaRPr lang="fr-FR"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109</a:t>
            </a:fld>
            <a:endParaRPr lang="fr-FR"/>
          </a:p>
        </p:txBody>
      </p:sp>
    </p:spTree>
    <p:extLst>
      <p:ext uri="{BB962C8B-B14F-4D97-AF65-F5344CB8AC3E}">
        <p14:creationId xmlns:p14="http://schemas.microsoft.com/office/powerpoint/2010/main" val="89091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 port n'est pas obligatoire.</a:t>
            </a:r>
            <a:r>
              <a:rPr lang="fr-FR" baseline="0" dirty="0"/>
              <a:t> si pas spécifié, le port 80 sera utilisé par </a:t>
            </a:r>
            <a:r>
              <a:rPr lang="fr-FR" baseline="0" dirty="0" err="1"/>
              <a:t>def</a:t>
            </a:r>
            <a:r>
              <a:rPr lang="fr-FR" baseline="0" dirty="0"/>
              <a:t>.</a:t>
            </a:r>
            <a:endParaRPr lang="fr-FR" dirty="0"/>
          </a:p>
          <a:p>
            <a:endParaRPr lang="fr-FR" dirty="0"/>
          </a:p>
          <a:p>
            <a:r>
              <a:rPr lang="fr-FR" dirty="0"/>
              <a:t>un authentification (http /</a:t>
            </a:r>
            <a:r>
              <a:rPr lang="fr-FR" baseline="0" dirty="0"/>
              <a:t> ftp) est possible dans ce cas l'URL est surchargé par les infos d'</a:t>
            </a:r>
            <a:r>
              <a:rPr lang="fr-FR" dirty="0"/>
              <a:t>authentification </a:t>
            </a:r>
            <a:endParaRPr lang="fr-FR" baseline="0" dirty="0"/>
          </a:p>
          <a:p>
            <a:r>
              <a:rPr lang="fr-FR" baseline="0" dirty="0"/>
              <a:t>ex : http://user:password@orsys.fr  ou ftp://user:password@orsys.fr</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11</a:t>
            </a:fld>
            <a:endParaRPr lang="fr-FR"/>
          </a:p>
        </p:txBody>
      </p:sp>
    </p:spTree>
    <p:extLst>
      <p:ext uri="{BB962C8B-B14F-4D97-AF65-F5344CB8AC3E}">
        <p14:creationId xmlns:p14="http://schemas.microsoft.com/office/powerpoint/2010/main" val="3866006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630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ea typeface="MS Mincho" pitchFamily="49" charset="-128"/>
              </a:rPr>
              <a:t>PRECISIONS</a:t>
            </a:r>
          </a:p>
          <a:p>
            <a:endParaRPr lang="fr-FR">
              <a:ea typeface="MS Mincho" pitchFamily="49" charset="-128"/>
            </a:endParaRPr>
          </a:p>
          <a:p>
            <a:r>
              <a:rPr lang="fr-FR">
                <a:ea typeface="MS Mincho" pitchFamily="49" charset="-128"/>
              </a:rPr>
              <a:t>- Comme expliqué précédemment, les événements sont des stimuli. Les objets sont adaptés à répondre à certains stimuli et disposent donc de gestionnaires d’événements. Par exemple, quand on passe le curseur de la souris sur un lien, il reçoit le stimulus (MouseOver) « la souris est au dessus », il déclenche alors son gestionnaire d’événement onMouseOver (l’action à faire dans ce cas). Ainsi, en JS, pour indiquer ce que doit faire le gestionnaire d’événement, il suffit de mettre dans le code de l’objet : « onMouseOver="…code JS…" » (inutile de mettre « JavaScript: »). </a:t>
            </a:r>
            <a:r>
              <a:rPr lang="fr-FR" u="sng">
                <a:ea typeface="MS Mincho" pitchFamily="49" charset="-128"/>
              </a:rPr>
              <a:t>ex:</a:t>
            </a:r>
            <a:r>
              <a:rPr lang="fr-FR">
                <a:ea typeface="MS Mincho" pitchFamily="49" charset="-128"/>
              </a:rPr>
              <a:t> &lt;input type="text" id="txtNom" name="txtNom" onClick="alert('test ');"&gt;</a:t>
            </a:r>
            <a:br>
              <a:rPr lang="fr-FR">
                <a:ea typeface="MS Mincho" pitchFamily="49" charset="-128"/>
              </a:rPr>
            </a:br>
            <a:r>
              <a:rPr lang="fr-FR" u="sng">
                <a:ea typeface="MS Mincho" pitchFamily="49" charset="-128"/>
              </a:rPr>
              <a:t>Remarque:</a:t>
            </a:r>
            <a:r>
              <a:rPr lang="fr-FR">
                <a:ea typeface="MS Mincho" pitchFamily="49" charset="-128"/>
              </a:rPr>
              <a:t> ceci est un exemple de code obtrusive (non-compatible avec la séparation contenu/mef)</a:t>
            </a:r>
          </a:p>
          <a:p>
            <a:endParaRPr lang="fr-FR">
              <a:ea typeface="MS Mincho" pitchFamily="49" charset="-128"/>
            </a:endParaRPr>
          </a:p>
          <a:p>
            <a:r>
              <a:rPr lang="fr-FR">
                <a:ea typeface="MS Mincho" pitchFamily="49" charset="-128"/>
              </a:rPr>
              <a:t>- notez que les messages d’événements envoyés ainsi que la manière dont ils sont envoyés dépendent du SE et du navigateur de l’internaute (qui offrent un environnement d’interaction à ces messages).</a:t>
            </a:r>
          </a:p>
          <a:p>
            <a:endParaRPr lang="fr-FR"/>
          </a:p>
        </p:txBody>
      </p:sp>
      <p:sp>
        <p:nvSpPr>
          <p:cNvPr id="4" name="Espace réservé du numéro de diapositive 3"/>
          <p:cNvSpPr>
            <a:spLocks noGrp="1"/>
          </p:cNvSpPr>
          <p:nvPr>
            <p:ph type="sldNum" sz="quarter" idx="5"/>
          </p:nvPr>
        </p:nvSpPr>
        <p:spPr/>
        <p:txBody>
          <a:bodyPr/>
          <a:lstStyle/>
          <a:p>
            <a:pPr>
              <a:defRPr/>
            </a:pPr>
            <a:fld id="{33E73FDB-205A-4B0B-AF33-ADE6F31DF8D0}" type="slidenum">
              <a:rPr lang="en-JM" smtClean="0"/>
              <a:pPr>
                <a:defRPr/>
              </a:pPr>
              <a:t>110</a:t>
            </a:fld>
            <a:endParaRPr lang="en-JM"/>
          </a:p>
        </p:txBody>
      </p:sp>
    </p:spTree>
    <p:extLst>
      <p:ext uri="{BB962C8B-B14F-4D97-AF65-F5344CB8AC3E}">
        <p14:creationId xmlns:p14="http://schemas.microsoft.com/office/powerpoint/2010/main" val="7553926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73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DC528CD-174F-45E4-B479-B2AC1746661A}" type="slidenum">
              <a:rPr lang="en-JM" smtClean="0"/>
              <a:pPr>
                <a:defRPr/>
              </a:pPr>
              <a:t>111</a:t>
            </a:fld>
            <a:endParaRPr lang="en-JM"/>
          </a:p>
        </p:txBody>
      </p:sp>
    </p:spTree>
    <p:extLst>
      <p:ext uri="{BB962C8B-B14F-4D97-AF65-F5344CB8AC3E}">
        <p14:creationId xmlns:p14="http://schemas.microsoft.com/office/powerpoint/2010/main" val="18342045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835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128E33-28CB-425B-BDFA-E89528B1732F}" type="slidenum">
              <a:rPr lang="en-JM" smtClean="0"/>
              <a:pPr>
                <a:defRPr/>
              </a:pPr>
              <a:t>112</a:t>
            </a:fld>
            <a:endParaRPr lang="en-JM"/>
          </a:p>
        </p:txBody>
      </p:sp>
    </p:spTree>
    <p:extLst>
      <p:ext uri="{BB962C8B-B14F-4D97-AF65-F5344CB8AC3E}">
        <p14:creationId xmlns:p14="http://schemas.microsoft.com/office/powerpoint/2010/main" val="418777492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93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E46A15B-652A-4BAB-8076-EB109530379B}" type="slidenum">
              <a:rPr lang="en-JM" smtClean="0"/>
              <a:pPr>
                <a:defRPr/>
              </a:pPr>
              <a:t>113</a:t>
            </a:fld>
            <a:endParaRPr lang="en-JM"/>
          </a:p>
        </p:txBody>
      </p:sp>
    </p:spTree>
    <p:extLst>
      <p:ext uri="{BB962C8B-B14F-4D97-AF65-F5344CB8AC3E}">
        <p14:creationId xmlns:p14="http://schemas.microsoft.com/office/powerpoint/2010/main" val="16316186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04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64EB0EB5-74D5-4B5B-A2B4-3F63DA123190}" type="slidenum">
              <a:rPr lang="en-JM" smtClean="0"/>
              <a:pPr>
                <a:defRPr/>
              </a:pPr>
              <a:t>114</a:t>
            </a:fld>
            <a:endParaRPr lang="en-JM"/>
          </a:p>
        </p:txBody>
      </p:sp>
    </p:spTree>
    <p:extLst>
      <p:ext uri="{BB962C8B-B14F-4D97-AF65-F5344CB8AC3E}">
        <p14:creationId xmlns:p14="http://schemas.microsoft.com/office/powerpoint/2010/main" val="4520738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14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8DC775-2C93-486F-83A5-BE29A7F1AEFD}" type="slidenum">
              <a:rPr lang="en-JM" smtClean="0"/>
              <a:pPr>
                <a:defRPr/>
              </a:pPr>
              <a:t>115</a:t>
            </a:fld>
            <a:endParaRPr lang="en-JM"/>
          </a:p>
        </p:txBody>
      </p:sp>
    </p:spTree>
    <p:extLst>
      <p:ext uri="{BB962C8B-B14F-4D97-AF65-F5344CB8AC3E}">
        <p14:creationId xmlns:p14="http://schemas.microsoft.com/office/powerpoint/2010/main" val="11320052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24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Exemple de code JS discret :</a:t>
            </a:r>
          </a:p>
          <a:p>
            <a:r>
              <a:rPr lang="fr-FR" sz="700" dirty="0" err="1"/>
              <a:t>function</a:t>
            </a:r>
            <a:r>
              <a:rPr lang="fr-FR" sz="700" dirty="0"/>
              <a:t> </a:t>
            </a:r>
            <a:r>
              <a:rPr lang="fr-FR" sz="700" dirty="0" err="1"/>
              <a:t>addEvent</a:t>
            </a:r>
            <a:r>
              <a:rPr lang="fr-FR" sz="700" dirty="0"/>
              <a:t>( </a:t>
            </a:r>
            <a:r>
              <a:rPr lang="fr-FR" sz="700" dirty="0" err="1"/>
              <a:t>emt</a:t>
            </a:r>
            <a:r>
              <a:rPr lang="fr-FR" sz="700" dirty="0"/>
              <a:t>, </a:t>
            </a:r>
            <a:r>
              <a:rPr lang="fr-FR" sz="700" dirty="0" err="1"/>
              <a:t>evt</a:t>
            </a:r>
            <a:r>
              <a:rPr lang="fr-FR" sz="700" dirty="0"/>
              <a:t>, </a:t>
            </a:r>
            <a:r>
              <a:rPr lang="fr-FR" sz="700" dirty="0" err="1"/>
              <a:t>fnc</a:t>
            </a:r>
            <a:r>
              <a:rPr lang="fr-FR" sz="700" dirty="0"/>
              <a:t>, bbl)</a:t>
            </a:r>
          </a:p>
          <a:p>
            <a:r>
              <a:rPr lang="fr-FR" sz="700" dirty="0"/>
              <a:t>{</a:t>
            </a:r>
          </a:p>
          <a:p>
            <a:r>
              <a:rPr lang="fr-FR" sz="700" dirty="0"/>
              <a:t>	if( </a:t>
            </a:r>
            <a:r>
              <a:rPr lang="fr-FR" sz="700" dirty="0" err="1"/>
              <a:t>emt.attachEvent</a:t>
            </a:r>
            <a:r>
              <a:rPr lang="fr-FR" sz="700" dirty="0"/>
              <a:t>) </a:t>
            </a:r>
            <a:r>
              <a:rPr lang="fr-FR" sz="700" dirty="0" err="1"/>
              <a:t>emt.attachEvent</a:t>
            </a:r>
            <a:r>
              <a:rPr lang="fr-FR" sz="700" dirty="0"/>
              <a:t>( 'on' + </a:t>
            </a:r>
            <a:r>
              <a:rPr lang="fr-FR" sz="700" dirty="0" err="1"/>
              <a:t>evt</a:t>
            </a:r>
            <a:r>
              <a:rPr lang="fr-FR" sz="700" dirty="0"/>
              <a:t>, </a:t>
            </a:r>
            <a:r>
              <a:rPr lang="fr-FR" sz="700" dirty="0" err="1"/>
              <a:t>fnc</a:t>
            </a:r>
            <a:r>
              <a:rPr lang="fr-FR" sz="700" dirty="0"/>
              <a:t>); //4 MSIE</a:t>
            </a:r>
          </a:p>
          <a:p>
            <a:r>
              <a:rPr lang="fr-FR" sz="700" dirty="0"/>
              <a:t>	</a:t>
            </a:r>
            <a:r>
              <a:rPr lang="fr-FR" sz="700" dirty="0" err="1"/>
              <a:t>else</a:t>
            </a:r>
            <a:r>
              <a:rPr lang="fr-FR" sz="700" dirty="0"/>
              <a:t> if( </a:t>
            </a:r>
            <a:r>
              <a:rPr lang="fr-FR" sz="700" dirty="0" err="1"/>
              <a:t>emt.addEventListener</a:t>
            </a:r>
            <a:r>
              <a:rPr lang="fr-FR" sz="700" dirty="0"/>
              <a:t>) </a:t>
            </a:r>
            <a:r>
              <a:rPr lang="fr-FR" sz="700" dirty="0" err="1"/>
              <a:t>emt.addEventListener</a:t>
            </a:r>
            <a:r>
              <a:rPr lang="fr-FR" sz="700" dirty="0"/>
              <a:t>( </a:t>
            </a:r>
            <a:r>
              <a:rPr lang="fr-FR" sz="700" dirty="0" err="1"/>
              <a:t>evt</a:t>
            </a:r>
            <a:r>
              <a:rPr lang="fr-FR" sz="700" dirty="0"/>
              <a:t>, </a:t>
            </a:r>
            <a:r>
              <a:rPr lang="fr-FR" sz="700" dirty="0" err="1"/>
              <a:t>fnc</a:t>
            </a:r>
            <a:r>
              <a:rPr lang="fr-FR" sz="700" dirty="0"/>
              <a:t>, bbl); //4 ECMA ex: MFF</a:t>
            </a:r>
          </a:p>
          <a:p>
            <a:r>
              <a:rPr lang="fr-FR" sz="700" dirty="0"/>
              <a:t>}</a:t>
            </a:r>
          </a:p>
          <a:p>
            <a:endParaRPr lang="fr-FR" sz="700" dirty="0"/>
          </a:p>
          <a:p>
            <a:r>
              <a:rPr lang="fr-FR" sz="700" dirty="0" err="1"/>
              <a:t>function</a:t>
            </a:r>
            <a:r>
              <a:rPr lang="fr-FR" sz="700" dirty="0"/>
              <a:t> </a:t>
            </a:r>
            <a:r>
              <a:rPr lang="fr-FR" sz="700" dirty="0" err="1"/>
              <a:t>initEvents</a:t>
            </a:r>
            <a:r>
              <a:rPr lang="fr-FR" sz="700" dirty="0"/>
              <a:t>()</a:t>
            </a:r>
          </a:p>
          <a:p>
            <a:r>
              <a:rPr lang="fr-FR" sz="700" dirty="0"/>
              <a:t>{</a:t>
            </a:r>
          </a:p>
          <a:p>
            <a:r>
              <a:rPr lang="fr-FR" sz="700" dirty="0"/>
              <a:t>	</a:t>
            </a:r>
            <a:r>
              <a:rPr lang="fr-FR" sz="700" dirty="0" err="1"/>
              <a:t>addEvent</a:t>
            </a:r>
            <a:r>
              <a:rPr lang="fr-FR" sz="700" dirty="0"/>
              <a:t>( </a:t>
            </a:r>
            <a:r>
              <a:rPr lang="fr-FR" sz="700" dirty="0" err="1"/>
              <a:t>document.getElementById</a:t>
            </a:r>
            <a:r>
              <a:rPr lang="fr-FR" sz="700" dirty="0"/>
              <a:t>('</a:t>
            </a:r>
            <a:r>
              <a:rPr lang="fr-FR" sz="700" dirty="0" err="1"/>
              <a:t>btn_cmd</a:t>
            </a:r>
            <a:r>
              <a:rPr lang="fr-FR" sz="700" dirty="0"/>
              <a:t>'), 'click', </a:t>
            </a:r>
            <a:r>
              <a:rPr lang="fr-FR" sz="700" dirty="0" err="1"/>
              <a:t>evalCmd</a:t>
            </a:r>
            <a:r>
              <a:rPr lang="fr-FR" sz="700" dirty="0"/>
              <a:t>, false);</a:t>
            </a:r>
          </a:p>
          <a:p>
            <a:r>
              <a:rPr lang="fr-FR" sz="700" dirty="0"/>
              <a:t>}</a:t>
            </a:r>
          </a:p>
          <a:p>
            <a:endParaRPr lang="fr-FR" sz="700" dirty="0"/>
          </a:p>
          <a:p>
            <a:r>
              <a:rPr lang="fr-FR" sz="700" dirty="0" err="1"/>
              <a:t>function</a:t>
            </a:r>
            <a:r>
              <a:rPr lang="fr-FR" sz="700" dirty="0"/>
              <a:t> </a:t>
            </a:r>
            <a:r>
              <a:rPr lang="fr-FR" sz="700" dirty="0" err="1"/>
              <a:t>evalCmd</a:t>
            </a:r>
            <a:r>
              <a:rPr lang="fr-FR" sz="700" dirty="0"/>
              <a:t>()</a:t>
            </a:r>
          </a:p>
          <a:p>
            <a:r>
              <a:rPr lang="fr-FR" sz="700" dirty="0"/>
              <a:t>{</a:t>
            </a:r>
          </a:p>
          <a:p>
            <a:r>
              <a:rPr lang="fr-FR" sz="700" dirty="0"/>
              <a:t>…</a:t>
            </a:r>
          </a:p>
          <a:p>
            <a:r>
              <a:rPr lang="fr-FR" sz="700" dirty="0"/>
              <a:t>}</a:t>
            </a:r>
          </a:p>
          <a:p>
            <a:endParaRPr lang="fr-FR" sz="700" dirty="0"/>
          </a:p>
          <a:p>
            <a:r>
              <a:rPr lang="fr-FR" sz="700" dirty="0" err="1"/>
              <a:t>addEvent</a:t>
            </a:r>
            <a:r>
              <a:rPr lang="fr-FR" sz="700" dirty="0"/>
              <a:t>( </a:t>
            </a:r>
            <a:r>
              <a:rPr lang="fr-FR" sz="700" dirty="0" err="1"/>
              <a:t>window</a:t>
            </a:r>
            <a:r>
              <a:rPr lang="fr-FR" sz="700" dirty="0"/>
              <a:t>, '</a:t>
            </a:r>
            <a:r>
              <a:rPr lang="fr-FR" sz="700" dirty="0" err="1"/>
              <a:t>load</a:t>
            </a:r>
            <a:r>
              <a:rPr lang="fr-FR" sz="700" dirty="0"/>
              <a:t>', </a:t>
            </a:r>
            <a:r>
              <a:rPr lang="fr-FR" sz="700" dirty="0" err="1"/>
              <a:t>initEvents</a:t>
            </a:r>
            <a:r>
              <a:rPr lang="fr-FR" sz="700" dirty="0"/>
              <a:t>, false);</a:t>
            </a:r>
          </a:p>
          <a:p>
            <a:endParaRPr lang="fr-FR" sz="700" dirty="0"/>
          </a:p>
        </p:txBody>
      </p:sp>
      <p:sp>
        <p:nvSpPr>
          <p:cNvPr id="4" name="Espace réservé du numéro de diapositive 3"/>
          <p:cNvSpPr>
            <a:spLocks noGrp="1"/>
          </p:cNvSpPr>
          <p:nvPr>
            <p:ph type="sldNum" sz="quarter" idx="5"/>
          </p:nvPr>
        </p:nvSpPr>
        <p:spPr/>
        <p:txBody>
          <a:bodyPr/>
          <a:lstStyle/>
          <a:p>
            <a:pPr>
              <a:defRPr/>
            </a:pPr>
            <a:fld id="{88DF00DE-AD8E-472B-9854-7F9E22635139}" type="slidenum">
              <a:rPr lang="en-JM" smtClean="0"/>
              <a:pPr>
                <a:defRPr/>
              </a:pPr>
              <a:t>116</a:t>
            </a:fld>
            <a:endParaRPr lang="en-JM"/>
          </a:p>
        </p:txBody>
      </p:sp>
    </p:spTree>
    <p:extLst>
      <p:ext uri="{BB962C8B-B14F-4D97-AF65-F5344CB8AC3E}">
        <p14:creationId xmlns:p14="http://schemas.microsoft.com/office/powerpoint/2010/main" val="32812384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34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628069D-A948-481A-BEA8-75D7F6E40491}" type="slidenum">
              <a:rPr lang="en-JM" smtClean="0"/>
              <a:pPr>
                <a:defRPr/>
              </a:pPr>
              <a:t>117</a:t>
            </a:fld>
            <a:endParaRPr lang="en-JM"/>
          </a:p>
        </p:txBody>
      </p:sp>
    </p:spTree>
    <p:extLst>
      <p:ext uri="{BB962C8B-B14F-4D97-AF65-F5344CB8AC3E}">
        <p14:creationId xmlns:p14="http://schemas.microsoft.com/office/powerpoint/2010/main" val="3011476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118</a:t>
            </a:fld>
            <a:endParaRPr lang="fr-FR"/>
          </a:p>
        </p:txBody>
      </p:sp>
    </p:spTree>
    <p:extLst>
      <p:ext uri="{BB962C8B-B14F-4D97-AF65-F5344CB8AC3E}">
        <p14:creationId xmlns:p14="http://schemas.microsoft.com/office/powerpoint/2010/main" val="21446268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119</a:t>
            </a:fld>
            <a:endParaRPr lang="fr-FR"/>
          </a:p>
        </p:txBody>
      </p:sp>
    </p:spTree>
    <p:extLst>
      <p:ext uri="{BB962C8B-B14F-4D97-AF65-F5344CB8AC3E}">
        <p14:creationId xmlns:p14="http://schemas.microsoft.com/office/powerpoint/2010/main" val="4062984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a:t>
            </a:fld>
            <a:endParaRPr lang="fr-FR"/>
          </a:p>
        </p:txBody>
      </p:sp>
    </p:spTree>
    <p:extLst>
      <p:ext uri="{BB962C8B-B14F-4D97-AF65-F5344CB8AC3E}">
        <p14:creationId xmlns:p14="http://schemas.microsoft.com/office/powerpoint/2010/main" val="1523496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120</a:t>
            </a:fld>
            <a:endParaRPr lang="fr-FR"/>
          </a:p>
        </p:txBody>
      </p:sp>
    </p:spTree>
    <p:extLst>
      <p:ext uri="{BB962C8B-B14F-4D97-AF65-F5344CB8AC3E}">
        <p14:creationId xmlns:p14="http://schemas.microsoft.com/office/powerpoint/2010/main" val="32262866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121</a:t>
            </a:fld>
            <a:endParaRPr lang="fr-FR"/>
          </a:p>
        </p:txBody>
      </p:sp>
    </p:spTree>
    <p:extLst>
      <p:ext uri="{BB962C8B-B14F-4D97-AF65-F5344CB8AC3E}">
        <p14:creationId xmlns:p14="http://schemas.microsoft.com/office/powerpoint/2010/main" val="154743285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122</a:t>
            </a:fld>
            <a:endParaRPr lang="fr-FR"/>
          </a:p>
        </p:txBody>
      </p:sp>
    </p:spTree>
    <p:extLst>
      <p:ext uri="{BB962C8B-B14F-4D97-AF65-F5344CB8AC3E}">
        <p14:creationId xmlns:p14="http://schemas.microsoft.com/office/powerpoint/2010/main" val="25291594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eaLnBrk="1" hangingPunct="1">
              <a:tabLst>
                <a:tab pos="8439150" algn="r"/>
              </a:tabLst>
              <a:defRPr/>
            </a:pPr>
            <a:r>
              <a:rPr lang="fr-FR" dirty="0">
                <a:ea typeface="MS Mincho" pitchFamily="49" charset="-128"/>
              </a:rPr>
              <a:t>Pour savoir si une case est cochée, on utilise :</a:t>
            </a:r>
          </a:p>
          <a:p>
            <a:pPr lvl="1" eaLnBrk="1" hangingPunct="1">
              <a:tabLst>
                <a:tab pos="8439150" algn="r"/>
              </a:tabLst>
              <a:defRPr/>
            </a:pPr>
            <a:r>
              <a:rPr lang="fr-FR" dirty="0">
                <a:ea typeface="MS Mincho" pitchFamily="49" charset="-128"/>
              </a:rPr>
              <a:t>    </a:t>
            </a:r>
            <a:r>
              <a:rPr lang="fr-FR" dirty="0" err="1">
                <a:ea typeface="MS Mincho" pitchFamily="49" charset="-128"/>
              </a:rPr>
              <a:t>document.getElementById</a:t>
            </a:r>
            <a:r>
              <a:rPr lang="fr-FR" dirty="0">
                <a:ea typeface="MS Mincho" pitchFamily="49" charset="-128"/>
              </a:rPr>
              <a:t>( '</a:t>
            </a:r>
            <a:r>
              <a:rPr lang="fr-FR" dirty="0" err="1">
                <a:ea typeface="MS Mincho" pitchFamily="49" charset="-128"/>
              </a:rPr>
              <a:t>chkField</a:t>
            </a:r>
            <a:r>
              <a:rPr lang="fr-FR" dirty="0">
                <a:ea typeface="MS Mincho" pitchFamily="49" charset="-128"/>
              </a:rPr>
              <a:t>').</a:t>
            </a:r>
            <a:r>
              <a:rPr lang="fr-FR" dirty="0" err="1">
                <a:ea typeface="MS Mincho" pitchFamily="49" charset="-128"/>
              </a:rPr>
              <a:t>checked</a:t>
            </a:r>
            <a:endParaRPr lang="fr-FR" dirty="0">
              <a:ea typeface="MS Mincho" pitchFamily="49" charset="-128"/>
            </a:endParaRPr>
          </a:p>
          <a:p>
            <a:pPr lvl="1" eaLnBrk="1" hangingPunct="1">
              <a:tabLst>
                <a:tab pos="8439150" algn="r"/>
              </a:tabLst>
              <a:defRPr/>
            </a:pPr>
            <a:endParaRPr lang="fr-FR" dirty="0">
              <a:ea typeface="MS Mincho" pitchFamily="49" charset="-128"/>
            </a:endParaRPr>
          </a:p>
          <a:p>
            <a:pPr lvl="1" eaLnBrk="1" hangingPunct="1">
              <a:tabLst>
                <a:tab pos="8439150" algn="r"/>
              </a:tabLst>
              <a:defRPr/>
            </a:pPr>
            <a:r>
              <a:rPr lang="fr-FR" dirty="0">
                <a:ea typeface="MS Mincho" pitchFamily="49" charset="-128"/>
              </a:rPr>
              <a:t>Pour accédé a la valeur d'un </a:t>
            </a:r>
            <a:r>
              <a:rPr lang="fr-FR" dirty="0" err="1">
                <a:ea typeface="MS Mincho" pitchFamily="49" charset="-128"/>
              </a:rPr>
              <a:t>imput</a:t>
            </a:r>
            <a:r>
              <a:rPr lang="fr-FR" dirty="0">
                <a:ea typeface="MS Mincho" pitchFamily="49" charset="-128"/>
              </a:rPr>
              <a:t>, on utilise :</a:t>
            </a:r>
          </a:p>
          <a:p>
            <a:pPr lvl="2" eaLnBrk="1" hangingPunct="1">
              <a:tabLst>
                <a:tab pos="8439150" algn="r"/>
              </a:tabLst>
              <a:defRPr/>
            </a:pPr>
            <a:r>
              <a:rPr lang="fr-FR" dirty="0" err="1">
                <a:ea typeface="MS Mincho" pitchFamily="49" charset="-128"/>
              </a:rPr>
              <a:t>document.getElementById</a:t>
            </a:r>
            <a:r>
              <a:rPr lang="fr-FR" dirty="0">
                <a:ea typeface="MS Mincho" pitchFamily="49" charset="-128"/>
              </a:rPr>
              <a:t>('mon-input').value</a:t>
            </a:r>
          </a:p>
          <a:p>
            <a:pPr lvl="1" eaLnBrk="1" hangingPunct="1">
              <a:tabLst>
                <a:tab pos="8439150" algn="r"/>
              </a:tabLst>
              <a:defRPr/>
            </a:pPr>
            <a:endParaRPr lang="fr-FR" dirty="0">
              <a:ea typeface="MS Mincho" pitchFamily="49" charset="-128"/>
            </a:endParaRP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123</a:t>
            </a:fld>
            <a:endParaRPr lang="fr-FR"/>
          </a:p>
        </p:txBody>
      </p:sp>
    </p:spTree>
    <p:extLst>
      <p:ext uri="{BB962C8B-B14F-4D97-AF65-F5344CB8AC3E}">
        <p14:creationId xmlns:p14="http://schemas.microsoft.com/office/powerpoint/2010/main" val="10279116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124</a:t>
            </a:fld>
            <a:endParaRPr lang="fr-FR"/>
          </a:p>
        </p:txBody>
      </p:sp>
    </p:spTree>
    <p:extLst>
      <p:ext uri="{BB962C8B-B14F-4D97-AF65-F5344CB8AC3E}">
        <p14:creationId xmlns:p14="http://schemas.microsoft.com/office/powerpoint/2010/main" val="402914903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125</a:t>
            </a:fld>
            <a:endParaRPr lang="fr-FR"/>
          </a:p>
        </p:txBody>
      </p:sp>
    </p:spTree>
    <p:extLst>
      <p:ext uri="{BB962C8B-B14F-4D97-AF65-F5344CB8AC3E}">
        <p14:creationId xmlns:p14="http://schemas.microsoft.com/office/powerpoint/2010/main" val="25468886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126</a:t>
            </a:fld>
            <a:endParaRPr lang="fr-FR"/>
          </a:p>
        </p:txBody>
      </p:sp>
    </p:spTree>
    <p:extLst>
      <p:ext uri="{BB962C8B-B14F-4D97-AF65-F5344CB8AC3E}">
        <p14:creationId xmlns:p14="http://schemas.microsoft.com/office/powerpoint/2010/main" val="10692977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127</a:t>
            </a:fld>
            <a:endParaRPr lang="fr-FR"/>
          </a:p>
        </p:txBody>
      </p:sp>
    </p:spTree>
    <p:extLst>
      <p:ext uri="{BB962C8B-B14F-4D97-AF65-F5344CB8AC3E}">
        <p14:creationId xmlns:p14="http://schemas.microsoft.com/office/powerpoint/2010/main" val="40906484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charset="0"/>
              <a:buNone/>
            </a:pPr>
            <a:r>
              <a:rPr lang="fr-FR" dirty="0"/>
              <a:t>*  html5  propose l'attribut </a:t>
            </a:r>
            <a:r>
              <a:rPr lang="fr-FR" dirty="0" err="1"/>
              <a:t>required</a:t>
            </a:r>
            <a:r>
              <a:rPr lang="fr-FR" dirty="0"/>
              <a:t>="</a:t>
            </a:r>
            <a:r>
              <a:rPr lang="fr-FR" dirty="0" err="1"/>
              <a:t>required</a:t>
            </a:r>
            <a:r>
              <a:rPr lang="fr-FR" dirty="0"/>
              <a:t>" sur les inputs, </a:t>
            </a:r>
            <a:r>
              <a:rPr lang="fr-FR" dirty="0" err="1"/>
              <a:t>textarea</a:t>
            </a:r>
            <a:r>
              <a:rPr lang="fr-FR" dirty="0"/>
              <a:t>, select</a:t>
            </a:r>
          </a:p>
          <a:p>
            <a:pPr>
              <a:buFont typeface="Arial" charset="0"/>
              <a:buNone/>
            </a:pPr>
            <a:r>
              <a:rPr lang="fr-FR" dirty="0"/>
              <a:t>**html5</a:t>
            </a:r>
            <a:r>
              <a:rPr lang="fr-FR" baseline="0" dirty="0"/>
              <a:t>  propose l'attribut </a:t>
            </a:r>
            <a:r>
              <a:rPr lang="fr-FR" baseline="0" dirty="0" err="1"/>
              <a:t>patern</a:t>
            </a:r>
            <a:r>
              <a:rPr lang="fr-FR" baseline="0" dirty="0"/>
              <a:t>="</a:t>
            </a:r>
            <a:r>
              <a:rPr lang="fr-FR" baseline="0" dirty="0" err="1"/>
              <a:t>Regex</a:t>
            </a:r>
            <a:r>
              <a:rPr lang="fr-FR" baseline="0" dirty="0"/>
              <a:t>" sur les input, </a:t>
            </a:r>
            <a:r>
              <a:rPr lang="fr-FR" baseline="0" dirty="0" err="1"/>
              <a:t>textarea</a:t>
            </a:r>
            <a:r>
              <a:rPr lang="fr-FR" baseline="0" dirty="0"/>
              <a:t>, et des types d'inputs mail, tel, …</a:t>
            </a:r>
          </a:p>
          <a:p>
            <a:pPr>
              <a:buFont typeface="Arial" charset="0"/>
              <a:buNone/>
            </a:pPr>
            <a:endParaRPr lang="fr-FR" baseline="0" dirty="0"/>
          </a:p>
          <a:p>
            <a:pPr>
              <a:buFont typeface="Arial" charset="0"/>
              <a:buNone/>
            </a:pPr>
            <a:r>
              <a:rPr lang="fr-FR" baseline="0" dirty="0"/>
              <a:t>exemple interaction :</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b="0" kern="1200" dirty="0">
                <a:solidFill>
                  <a:schemeClr val="tx1"/>
                </a:solidFill>
                <a:latin typeface="+mn-lt"/>
                <a:ea typeface="+mn-ea"/>
                <a:cs typeface="+mn-cs"/>
              </a:rPr>
              <a:t>if(new Date(</a:t>
            </a:r>
            <a:r>
              <a:rPr lang="en-US" sz="1200" b="0" kern="1200" dirty="0" err="1">
                <a:solidFill>
                  <a:schemeClr val="tx1"/>
                </a:solidFill>
                <a:latin typeface="+mn-lt"/>
                <a:ea typeface="+mn-ea"/>
                <a:cs typeface="+mn-cs"/>
              </a:rPr>
              <a:t>document.getElementById</a:t>
            </a:r>
            <a:r>
              <a:rPr lang="en-US" sz="1200" b="0" kern="1200" dirty="0">
                <a:solidFill>
                  <a:schemeClr val="tx1"/>
                </a:solidFill>
                <a:latin typeface="+mn-lt"/>
                <a:ea typeface="+mn-ea"/>
                <a:cs typeface="+mn-cs"/>
              </a:rPr>
              <a:t>('</a:t>
            </a:r>
            <a:r>
              <a:rPr lang="en-US" sz="1200" b="0" kern="1200" dirty="0" err="1">
                <a:solidFill>
                  <a:schemeClr val="tx1"/>
                </a:solidFill>
                <a:latin typeface="+mn-lt"/>
                <a:ea typeface="+mn-ea"/>
                <a:cs typeface="+mn-cs"/>
              </a:rPr>
              <a:t>dateNaiss</a:t>
            </a:r>
            <a:r>
              <a:rPr lang="en-US" sz="1200" b="0" kern="1200" dirty="0">
                <a:solidFill>
                  <a:schemeClr val="tx1"/>
                </a:solidFill>
                <a:latin typeface="+mn-lt"/>
                <a:ea typeface="+mn-ea"/>
                <a:cs typeface="+mn-cs"/>
              </a:rPr>
              <a:t>').value).</a:t>
            </a:r>
            <a:r>
              <a:rPr lang="en-US" sz="1200" b="0" kern="1200" dirty="0" err="1">
                <a:solidFill>
                  <a:schemeClr val="tx1"/>
                </a:solidFill>
                <a:latin typeface="+mn-lt"/>
                <a:ea typeface="+mn-ea"/>
                <a:cs typeface="+mn-cs"/>
              </a:rPr>
              <a:t>getYear</a:t>
            </a:r>
            <a:r>
              <a:rPr lang="en-US" sz="1200" b="0" kern="1200" dirty="0">
                <a:solidFill>
                  <a:schemeClr val="tx1"/>
                </a:solidFill>
                <a:latin typeface="+mn-lt"/>
                <a:ea typeface="+mn-ea"/>
                <a:cs typeface="+mn-cs"/>
              </a:rPr>
              <a:t>()-(new Date()).</a:t>
            </a:r>
            <a:r>
              <a:rPr lang="en-US" sz="1200" b="0" kern="1200" dirty="0" err="1">
                <a:solidFill>
                  <a:schemeClr val="tx1"/>
                </a:solidFill>
                <a:latin typeface="+mn-lt"/>
                <a:ea typeface="+mn-ea"/>
                <a:cs typeface="+mn-cs"/>
              </a:rPr>
              <a:t>getYear</a:t>
            </a:r>
            <a:r>
              <a:rPr lang="en-US" sz="1200" b="0" kern="1200" dirty="0">
                <a:solidFill>
                  <a:schemeClr val="tx1"/>
                </a:solidFill>
                <a:latin typeface="+mn-lt"/>
                <a:ea typeface="+mn-ea"/>
                <a:cs typeface="+mn-cs"/>
              </a:rPr>
              <a:t>()&gt;=18) {</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	 </a:t>
            </a:r>
            <a:r>
              <a:rPr kumimoji="0" lang="fr-FR" sz="1400" b="0" i="0" u="none" strike="noStrike" kern="1200" cap="none" spc="0" normalizeH="0" baseline="0" noProof="0" dirty="0" err="1">
                <a:ln>
                  <a:noFill/>
                </a:ln>
                <a:solidFill>
                  <a:srgbClr val="009AD0"/>
                </a:solidFill>
                <a:effectLst/>
                <a:uLnTx/>
                <a:uFillTx/>
                <a:latin typeface="+mn-lt"/>
                <a:ea typeface="MS Mincho" pitchFamily="49" charset="-128"/>
                <a:cs typeface="+mn-cs"/>
              </a:rPr>
              <a:t>document.getElementById</a:t>
            </a: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a:t>
            </a:r>
            <a:r>
              <a:rPr kumimoji="0" lang="fr-FR" sz="1400" b="0" i="0" u="none" strike="noStrike" kern="1200" cap="none" spc="0" normalizeH="0" baseline="0" noProof="0" dirty="0" err="1">
                <a:ln>
                  <a:noFill/>
                </a:ln>
                <a:solidFill>
                  <a:srgbClr val="009AD0"/>
                </a:solidFill>
                <a:effectLst/>
                <a:uLnTx/>
                <a:uFillTx/>
                <a:latin typeface="+mn-lt"/>
                <a:ea typeface="MS Mincho" pitchFamily="49" charset="-128"/>
                <a:cs typeface="+mn-cs"/>
              </a:rPr>
              <a:t>radioMajeur</a:t>
            </a: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a:t>
            </a:r>
            <a:r>
              <a:rPr kumimoji="0" lang="fr-FR" sz="1400" b="0" i="0" u="none" strike="noStrike" kern="1200" cap="none" spc="0" normalizeH="0" baseline="0" noProof="0" dirty="0" err="1">
                <a:ln>
                  <a:noFill/>
                </a:ln>
                <a:solidFill>
                  <a:srgbClr val="009AD0"/>
                </a:solidFill>
                <a:effectLst/>
                <a:uLnTx/>
                <a:uFillTx/>
                <a:latin typeface="+mn-lt"/>
                <a:ea typeface="MS Mincho" pitchFamily="49" charset="-128"/>
                <a:cs typeface="+mn-cs"/>
              </a:rPr>
              <a:t>checked</a:t>
            </a: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=1;</a:t>
            </a:r>
            <a:endParaRPr lang="fr-FR" sz="1400" dirty="0"/>
          </a:p>
          <a:p>
            <a:pPr marL="0" marR="0" indent="0" algn="l" defTabSz="914400" rtl="0" eaLnBrk="1" fontAlgn="auto" latinLnBrk="0" hangingPunct="1">
              <a:lnSpc>
                <a:spcPct val="100000"/>
              </a:lnSpc>
              <a:spcBef>
                <a:spcPts val="0"/>
              </a:spcBef>
              <a:spcAft>
                <a:spcPts val="0"/>
              </a:spcAft>
              <a:buClrTx/>
              <a:buSzTx/>
              <a:buFont typeface="Arial" charset="0"/>
              <a:buNone/>
              <a:tabLst/>
              <a:defRPr/>
            </a:pPr>
            <a:b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br>
            <a:r>
              <a:rPr kumimoji="0" lang="fr-FR" sz="1400" b="0" i="0" u="none" strike="noStrike" kern="1200" cap="none" spc="0" normalizeH="0" baseline="0" noProof="0" dirty="0">
                <a:ln>
                  <a:noFill/>
                </a:ln>
                <a:solidFill>
                  <a:srgbClr val="009AD0"/>
                </a:solidFill>
                <a:effectLst/>
                <a:uLnTx/>
                <a:uFillTx/>
                <a:latin typeface="+mn-lt"/>
                <a:ea typeface="MS Mincho" pitchFamily="49" charset="-128"/>
                <a:cs typeface="+mn-cs"/>
              </a:rPr>
              <a:t>}</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128</a:t>
            </a:fld>
            <a:endParaRPr lang="fr-FR"/>
          </a:p>
        </p:txBody>
      </p:sp>
    </p:spTree>
    <p:extLst>
      <p:ext uri="{BB962C8B-B14F-4D97-AF65-F5344CB8AC3E}">
        <p14:creationId xmlns:p14="http://schemas.microsoft.com/office/powerpoint/2010/main" val="272680291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129</a:t>
            </a:fld>
            <a:endParaRPr lang="fr-FR"/>
          </a:p>
        </p:txBody>
      </p:sp>
    </p:spTree>
    <p:extLst>
      <p:ext uri="{BB962C8B-B14F-4D97-AF65-F5344CB8AC3E}">
        <p14:creationId xmlns:p14="http://schemas.microsoft.com/office/powerpoint/2010/main" val="2376662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Methodes</a:t>
            </a:r>
            <a:r>
              <a:rPr lang="fr-FR" dirty="0"/>
              <a:t> :</a:t>
            </a:r>
          </a:p>
          <a:p>
            <a:r>
              <a:rPr lang="fr-FR" dirty="0"/>
              <a:t>*POST envoie les donnes </a:t>
            </a:r>
          </a:p>
          <a:p>
            <a:r>
              <a:rPr lang="fr-FR" dirty="0"/>
              <a:t>*GET fais un appelle sur une URL</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13</a:t>
            </a:fld>
            <a:endParaRPr lang="fr-FR"/>
          </a:p>
        </p:txBody>
      </p:sp>
    </p:spTree>
    <p:extLst>
      <p:ext uri="{BB962C8B-B14F-4D97-AF65-F5344CB8AC3E}">
        <p14:creationId xmlns:p14="http://schemas.microsoft.com/office/powerpoint/2010/main" val="18325276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467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C3405B9-02DA-4211-AD46-ED54B86C6F69}" type="slidenum">
              <a:rPr lang="en-JM" smtClean="0"/>
              <a:pPr>
                <a:defRPr/>
              </a:pPr>
              <a:t>130</a:t>
            </a:fld>
            <a:endParaRPr lang="en-JM"/>
          </a:p>
        </p:txBody>
      </p:sp>
    </p:spTree>
    <p:extLst>
      <p:ext uri="{BB962C8B-B14F-4D97-AF65-F5344CB8AC3E}">
        <p14:creationId xmlns:p14="http://schemas.microsoft.com/office/powerpoint/2010/main" val="1536910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131</a:t>
            </a:fld>
            <a:endParaRPr lang="fr-FR"/>
          </a:p>
        </p:txBody>
      </p:sp>
    </p:spTree>
    <p:extLst>
      <p:ext uri="{BB962C8B-B14F-4D97-AF65-F5344CB8AC3E}">
        <p14:creationId xmlns:p14="http://schemas.microsoft.com/office/powerpoint/2010/main" val="25732377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549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521203D6-6E35-470F-A631-679CB8D72E8F}" type="slidenum">
              <a:rPr lang="en-JM" smtClean="0"/>
              <a:pPr>
                <a:defRPr/>
              </a:pPr>
              <a:t>132</a:t>
            </a:fld>
            <a:endParaRPr lang="en-JM"/>
          </a:p>
        </p:txBody>
      </p:sp>
    </p:spTree>
    <p:extLst>
      <p:ext uri="{BB962C8B-B14F-4D97-AF65-F5344CB8AC3E}">
        <p14:creationId xmlns:p14="http://schemas.microsoft.com/office/powerpoint/2010/main" val="338753659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560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FAF33669-7A8F-48AD-B5A3-CD50D61AFD32}" type="slidenum">
              <a:rPr lang="en-JM" smtClean="0"/>
              <a:pPr>
                <a:defRPr/>
              </a:pPr>
              <a:t>133</a:t>
            </a:fld>
            <a:endParaRPr lang="en-JM"/>
          </a:p>
        </p:txBody>
      </p:sp>
    </p:spTree>
    <p:extLst>
      <p:ext uri="{BB962C8B-B14F-4D97-AF65-F5344CB8AC3E}">
        <p14:creationId xmlns:p14="http://schemas.microsoft.com/office/powerpoint/2010/main" val="37610028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134</a:t>
            </a:fld>
            <a:endParaRPr lang="fr-FR"/>
          </a:p>
        </p:txBody>
      </p:sp>
    </p:spTree>
    <p:extLst>
      <p:ext uri="{BB962C8B-B14F-4D97-AF65-F5344CB8AC3E}">
        <p14:creationId xmlns:p14="http://schemas.microsoft.com/office/powerpoint/2010/main" val="42057103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5916109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7649099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137</a:t>
            </a:fld>
            <a:endParaRPr lang="fr-FR"/>
          </a:p>
        </p:txBody>
      </p:sp>
    </p:spTree>
    <p:extLst>
      <p:ext uri="{BB962C8B-B14F-4D97-AF65-F5344CB8AC3E}">
        <p14:creationId xmlns:p14="http://schemas.microsoft.com/office/powerpoint/2010/main" val="401205750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672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
        <p:nvSpPr>
          <p:cNvPr id="4" name="Espace réservé du numéro de diapositive 3"/>
          <p:cNvSpPr>
            <a:spLocks noGrp="1"/>
          </p:cNvSpPr>
          <p:nvPr>
            <p:ph type="sldNum" sz="quarter" idx="5"/>
          </p:nvPr>
        </p:nvSpPr>
        <p:spPr/>
        <p:txBody>
          <a:bodyPr/>
          <a:lstStyle/>
          <a:p>
            <a:pPr>
              <a:defRPr/>
            </a:pPr>
            <a:fld id="{005AF453-28B3-4E2B-AECB-B3B4B6A75FDB}" type="slidenum">
              <a:rPr lang="en-JM" smtClean="0"/>
              <a:pPr>
                <a:defRPr/>
              </a:pPr>
              <a:t>138</a:t>
            </a:fld>
            <a:endParaRPr lang="en-JM"/>
          </a:p>
        </p:txBody>
      </p:sp>
    </p:spTree>
    <p:extLst>
      <p:ext uri="{BB962C8B-B14F-4D97-AF65-F5344CB8AC3E}">
        <p14:creationId xmlns:p14="http://schemas.microsoft.com/office/powerpoint/2010/main" val="1475113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682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
        <p:nvSpPr>
          <p:cNvPr id="4" name="Espace réservé du numéro de diapositive 3"/>
          <p:cNvSpPr>
            <a:spLocks noGrp="1"/>
          </p:cNvSpPr>
          <p:nvPr>
            <p:ph type="sldNum" sz="quarter" idx="5"/>
          </p:nvPr>
        </p:nvSpPr>
        <p:spPr/>
        <p:txBody>
          <a:bodyPr/>
          <a:lstStyle/>
          <a:p>
            <a:pPr>
              <a:defRPr/>
            </a:pPr>
            <a:fld id="{055FBE7A-A82D-4BF0-A9FD-CC3CB092CE87}" type="slidenum">
              <a:rPr lang="en-JM" smtClean="0"/>
              <a:pPr>
                <a:defRPr/>
              </a:pPr>
              <a:t>139</a:t>
            </a:fld>
            <a:endParaRPr lang="en-JM"/>
          </a:p>
        </p:txBody>
      </p:sp>
    </p:spTree>
    <p:extLst>
      <p:ext uri="{BB962C8B-B14F-4D97-AF65-F5344CB8AC3E}">
        <p14:creationId xmlns:p14="http://schemas.microsoft.com/office/powerpoint/2010/main" val="2356868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a:t>
            </a:fld>
            <a:endParaRPr lang="fr-FR"/>
          </a:p>
        </p:txBody>
      </p:sp>
    </p:spTree>
    <p:extLst>
      <p:ext uri="{BB962C8B-B14F-4D97-AF65-F5344CB8AC3E}">
        <p14:creationId xmlns:p14="http://schemas.microsoft.com/office/powerpoint/2010/main" val="41997316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140</a:t>
            </a:fld>
            <a:endParaRPr lang="fr-FR"/>
          </a:p>
        </p:txBody>
      </p:sp>
    </p:spTree>
    <p:extLst>
      <p:ext uri="{BB962C8B-B14F-4D97-AF65-F5344CB8AC3E}">
        <p14:creationId xmlns:p14="http://schemas.microsoft.com/office/powerpoint/2010/main" val="18589884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Rectangle 2"/>
          <p:cNvSpPr>
            <a:spLocks noGrp="1" noRot="1" noChangeAspect="1" noChangeArrowheads="1" noTextEdit="1"/>
          </p:cNvSpPr>
          <p:nvPr>
            <p:ph type="sldImg"/>
          </p:nvPr>
        </p:nvSpPr>
        <p:spPr>
          <a:ln/>
        </p:spPr>
      </p:sp>
      <p:sp>
        <p:nvSpPr>
          <p:cNvPr id="2256899"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264098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Rectangle 2"/>
          <p:cNvSpPr>
            <a:spLocks noGrp="1" noRot="1" noChangeAspect="1" noChangeArrowheads="1" noTextEdit="1"/>
          </p:cNvSpPr>
          <p:nvPr>
            <p:ph type="sldImg"/>
          </p:nvPr>
        </p:nvSpPr>
        <p:spPr>
          <a:ln/>
        </p:spPr>
      </p:sp>
      <p:sp>
        <p:nvSpPr>
          <p:cNvPr id="1467395"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33509197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Rectangle 2"/>
          <p:cNvSpPr>
            <a:spLocks noGrp="1" noRot="1" noChangeAspect="1" noChangeArrowheads="1" noTextEdit="1"/>
          </p:cNvSpPr>
          <p:nvPr>
            <p:ph type="sldImg"/>
          </p:nvPr>
        </p:nvSpPr>
        <p:spPr>
          <a:ln/>
        </p:spPr>
      </p:sp>
      <p:sp>
        <p:nvSpPr>
          <p:cNvPr id="1496067" name="Rectangle 3"/>
          <p:cNvSpPr>
            <a:spLocks noGrp="1" noChangeArrowheads="1"/>
          </p:cNvSpPr>
          <p:nvPr>
            <p:ph type="body" idx="1"/>
          </p:nvPr>
        </p:nvSpPr>
        <p:spPr>
          <a:ln/>
        </p:spPr>
        <p:txBody>
          <a:bodyPr/>
          <a:lstStyle/>
          <a:p>
            <a:r>
              <a:rPr lang="fr-FR" b="1"/>
              <a:t>DTD standalone</a:t>
            </a:r>
          </a:p>
          <a:p>
            <a:r>
              <a:rPr lang="fr-FR"/>
              <a:t>un fichier XML dit standalone est un fichier qui contient sa DTD en son sein.</a:t>
            </a:r>
          </a:p>
        </p:txBody>
      </p:sp>
    </p:spTree>
    <p:extLst>
      <p:ext uri="{BB962C8B-B14F-4D97-AF65-F5344CB8AC3E}">
        <p14:creationId xmlns:p14="http://schemas.microsoft.com/office/powerpoint/2010/main" val="100134843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Rot="1" noChangeAspect="1" noChangeArrowheads="1" noTextEdit="1"/>
          </p:cNvSpPr>
          <p:nvPr>
            <p:ph type="sldImg"/>
          </p:nvPr>
        </p:nvSpPr>
        <p:spPr>
          <a:ln/>
        </p:spPr>
      </p:sp>
      <p:sp>
        <p:nvSpPr>
          <p:cNvPr id="1498115" name="Rectangle 3"/>
          <p:cNvSpPr>
            <a:spLocks noGrp="1" noChangeArrowheads="1"/>
          </p:cNvSpPr>
          <p:nvPr>
            <p:ph type="body" idx="1"/>
          </p:nvPr>
        </p:nvSpPr>
        <p:spPr>
          <a:ln/>
        </p:spPr>
        <p:txBody>
          <a:bodyPr/>
          <a:lstStyle/>
          <a:p>
            <a:r>
              <a:rPr lang="fr-FR" b="1"/>
              <a:t>Les types de données natifs correspondent à :</a:t>
            </a:r>
          </a:p>
          <a:p>
            <a:r>
              <a:rPr lang="fr-FR"/>
              <a:t>#PCDATA ou "Parsed Character Data" , ce sont des données (non-interprétées par XML) dans le langage d'encodage courant. Ex : &lt;!ELEMENT dt (PCDATA)&gt; pour &lt;dt&gt;juste du texte&lt;/dt&gt;</a:t>
            </a:r>
          </a:p>
          <a:p>
            <a:r>
              <a:rPr lang="fr-FR"/>
              <a:t>ANY indique que tout éléments est autorisé. Ex: &lt;!ELEMENT da ANY&gt; pour &lt;da&gt;[bin]&lt;/da&gt;</a:t>
            </a:r>
          </a:p>
          <a:p>
            <a:r>
              <a:rPr lang="fr-FR"/>
              <a:t>EMPTY définit une balise vide. Ex: &lt;!ELEMENT br EMTPY&gt; pour &lt;br /&gt; (pas les balises potentiellement vides telles que &lt;script …&gt;&lt;/script&gt; (celles-ci pouvant être vides ou non, elles ne sont pas considérées comme étant vides)</a:t>
            </a:r>
          </a:p>
          <a:p>
            <a:endParaRPr lang="fr-FR"/>
          </a:p>
          <a:p>
            <a:r>
              <a:rPr lang="fr-FR" b="1"/>
              <a:t>Les relations entre parent et enfant :</a:t>
            </a:r>
          </a:p>
          <a:p>
            <a:r>
              <a:rPr lang="fr-FR"/>
              <a:t>? = optionnel. Ex: &lt;!ELEMENT personne (nom,fax? )</a:t>
            </a:r>
          </a:p>
          <a:p>
            <a:r>
              <a:rPr lang="fr-FR"/>
              <a:t>+ = un ou plusieurs. Ex: &lt;!ELEMENT personne (nom,tel+)</a:t>
            </a:r>
          </a:p>
          <a:p>
            <a:r>
              <a:rPr lang="fr-FR"/>
              <a:t>* = zéro à plusieurs. Ex: &lt;!ELEMENT personne (nom,e-mail* )</a:t>
            </a:r>
          </a:p>
          <a:p>
            <a:r>
              <a:rPr lang="fr-FR"/>
              <a:t>| = ou exclusif (l’un ou l’autre mais pas les deux). Ex: &lt;!ELEMENT personne (fax | telecopie)</a:t>
            </a:r>
          </a:p>
          <a:p>
            <a:r>
              <a:rPr lang="fr-FR"/>
              <a:t>, = le premier suivi du 2e (dans l'ordre). Ex: &lt;!ELEMENT personne (name , pre)</a:t>
            </a:r>
          </a:p>
          <a:p>
            <a:r>
              <a:rPr lang="fr-FR"/>
              <a:t>() = combinaison. Ex: &lt;!ELEMENT liste ( nom, pre)+ (ici un ou plusieurs nom suivi de pre)</a:t>
            </a:r>
          </a:p>
          <a:p>
            <a:endParaRPr lang="fr-FR"/>
          </a:p>
        </p:txBody>
      </p:sp>
    </p:spTree>
    <p:extLst>
      <p:ext uri="{BB962C8B-B14F-4D97-AF65-F5344CB8AC3E}">
        <p14:creationId xmlns:p14="http://schemas.microsoft.com/office/powerpoint/2010/main" val="20357350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Rectangle 2"/>
          <p:cNvSpPr>
            <a:spLocks noGrp="1" noRot="1" noChangeAspect="1" noChangeArrowheads="1" noTextEdit="1"/>
          </p:cNvSpPr>
          <p:nvPr>
            <p:ph type="sldImg"/>
          </p:nvPr>
        </p:nvSpPr>
        <p:spPr>
          <a:ln/>
        </p:spPr>
      </p:sp>
      <p:sp>
        <p:nvSpPr>
          <p:cNvPr id="1502211" name="Rectangle 3"/>
          <p:cNvSpPr>
            <a:spLocks noGrp="1" noChangeArrowheads="1"/>
          </p:cNvSpPr>
          <p:nvPr>
            <p:ph type="body" idx="1"/>
          </p:nvPr>
        </p:nvSpPr>
        <p:spPr>
          <a:ln/>
        </p:spPr>
        <p:txBody>
          <a:bodyPr>
            <a:normAutofit lnSpcReduction="10000"/>
          </a:bodyPr>
          <a:lstStyle/>
          <a:p>
            <a:r>
              <a:rPr lang="fr-FR" b="1"/>
              <a:t>Entités parsables</a:t>
            </a:r>
          </a:p>
          <a:p>
            <a:r>
              <a:rPr lang="fr-FR">
                <a:cs typeface="Courier New" pitchFamily="49" charset="0"/>
              </a:rPr>
              <a:t>Le contenu d’une entité « parsable » (parsed entity) sera interprété par le parser, celui d’une non-parsable (unparsed) verra sa présence  simplement notifiée.</a:t>
            </a:r>
          </a:p>
          <a:p>
            <a:endParaRPr lang="fr-FR" b="1"/>
          </a:p>
          <a:p>
            <a:r>
              <a:rPr lang="fr-FR" b="1"/>
              <a:t>Référencement des entités (paramètre, caractère, générale) :</a:t>
            </a:r>
            <a:br>
              <a:rPr lang="fr-FR" b="1"/>
            </a:br>
            <a:r>
              <a:rPr lang="fr-FR"/>
              <a:t>Une entité paramètre (parameter-entity) se déclare par un % et se référence en la plaçant entre un % et un ; et n’existe que dans la DTD.</a:t>
            </a:r>
            <a:br>
              <a:rPr lang="fr-FR"/>
            </a:br>
            <a:r>
              <a:rPr lang="fr-FR"/>
              <a:t>Une entité caractère (character-entity) ne se déclare pas et se référence en la plaçant entre un &amp;# et un ;</a:t>
            </a:r>
            <a:br>
              <a:rPr lang="fr-FR"/>
            </a:br>
            <a:r>
              <a:rPr lang="fr-FR"/>
              <a:t>Une entité générale parsable se référence en la plaçant entre un &amp; et un ;</a:t>
            </a:r>
            <a:br>
              <a:rPr lang="fr-FR"/>
            </a:br>
            <a:r>
              <a:rPr lang="fr-FR"/>
              <a:t>Une entité non-parsable (unparsed) se référence en la plaçant son nom dans la valeur d’un attribut d’un élément de type ENTITY.</a:t>
            </a:r>
            <a:endParaRPr lang="fr-FR">
              <a:cs typeface="Courier New" pitchFamily="49" charset="0"/>
            </a:endParaRPr>
          </a:p>
          <a:p>
            <a:endParaRPr lang="fr-FR"/>
          </a:p>
          <a:p>
            <a:r>
              <a:rPr lang="fr-FR"/>
              <a:t>L</a:t>
            </a:r>
            <a:r>
              <a:rPr lang="fr-FR">
                <a:cs typeface="Courier New" pitchFamily="49" charset="0"/>
              </a:rPr>
              <a:t>a référence numérique de caractère est : « &amp;#x20AC » (la valeur hexadécimale Unicode de l’€)</a:t>
            </a:r>
          </a:p>
          <a:p>
            <a:endParaRPr lang="fr-FR">
              <a:cs typeface="Courier New" pitchFamily="49" charset="0"/>
            </a:endParaRPr>
          </a:p>
          <a:p>
            <a:r>
              <a:rPr lang="fr-FR">
                <a:cs typeface="Courier New" pitchFamily="49" charset="0"/>
              </a:rPr>
              <a:t>Toute référence à une entité non-déclarée est une erreur, sauf si une entité DEFAULT a été déclarée (non-admise sur certains parseurs, ex: MFF3)</a:t>
            </a:r>
          </a:p>
          <a:p>
            <a:endParaRPr lang="fr-FR">
              <a:cs typeface="Courier New" pitchFamily="49" charset="0"/>
            </a:endParaRPr>
          </a:p>
          <a:p>
            <a:r>
              <a:rPr lang="fr-FR" b="1"/>
              <a:t>Entités générales en XML vs XHTML :</a:t>
            </a:r>
            <a:br>
              <a:rPr lang="fr-FR" b="1"/>
            </a:br>
            <a:r>
              <a:rPr lang="fr-FR">
                <a:cs typeface="Courier New" pitchFamily="49" charset="0"/>
              </a:rPr>
              <a:t>HTML4 a 253 entités prédéfinies (en comptant &amp;apos; seule non-déclarée parmi les 5 natives de XML)</a:t>
            </a:r>
            <a:br>
              <a:rPr lang="fr-FR">
                <a:cs typeface="Courier New" pitchFamily="49" charset="0"/>
              </a:rPr>
            </a:br>
            <a:r>
              <a:rPr lang="fr-FR">
                <a:cs typeface="Courier New" pitchFamily="49" charset="0"/>
              </a:rPr>
              <a:t>pour en savoir plus : http://en.wikipedia.org/wiki/List_of_XML_and_HTML_character_entity_references</a:t>
            </a:r>
          </a:p>
        </p:txBody>
      </p:sp>
    </p:spTree>
    <p:extLst>
      <p:ext uri="{BB962C8B-B14F-4D97-AF65-F5344CB8AC3E}">
        <p14:creationId xmlns:p14="http://schemas.microsoft.com/office/powerpoint/2010/main" val="5117294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362" name="Rectangle 2"/>
          <p:cNvSpPr>
            <a:spLocks noGrp="1" noRot="1" noChangeAspect="1" noChangeArrowheads="1" noTextEdit="1"/>
          </p:cNvSpPr>
          <p:nvPr>
            <p:ph type="sldImg"/>
          </p:nvPr>
        </p:nvSpPr>
        <p:spPr>
          <a:ln/>
        </p:spPr>
      </p:sp>
      <p:sp>
        <p:nvSpPr>
          <p:cNvPr id="1551363"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1376690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Rot="1" noChangeAspect="1" noChangeArrowheads="1" noTextEdit="1"/>
          </p:cNvSpPr>
          <p:nvPr>
            <p:ph type="sldImg"/>
          </p:nvPr>
        </p:nvSpPr>
        <p:spPr>
          <a:ln/>
        </p:spPr>
      </p:sp>
      <p:sp>
        <p:nvSpPr>
          <p:cNvPr id="155341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7816376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Rot="1" noChangeAspect="1" noChangeArrowheads="1" noTextEdit="1"/>
          </p:cNvSpPr>
          <p:nvPr>
            <p:ph type="sldImg"/>
          </p:nvPr>
        </p:nvSpPr>
        <p:spPr>
          <a:ln/>
        </p:spPr>
      </p:sp>
      <p:sp>
        <p:nvSpPr>
          <p:cNvPr id="1555459"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242560361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693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
        <p:nvSpPr>
          <p:cNvPr id="4" name="Espace réservé du numéro de diapositive 3"/>
          <p:cNvSpPr>
            <a:spLocks noGrp="1"/>
          </p:cNvSpPr>
          <p:nvPr>
            <p:ph type="sldNum" sz="quarter" idx="5"/>
          </p:nvPr>
        </p:nvSpPr>
        <p:spPr/>
        <p:txBody>
          <a:bodyPr/>
          <a:lstStyle/>
          <a:p>
            <a:pPr>
              <a:defRPr/>
            </a:pPr>
            <a:fld id="{6E6A5BB9-2AC6-43C8-8FDE-43D7359A58D3}" type="slidenum">
              <a:rPr lang="en-JM" smtClean="0"/>
              <a:pPr>
                <a:defRPr/>
              </a:pPr>
              <a:t>149</a:t>
            </a:fld>
            <a:endParaRPr lang="en-JM"/>
          </a:p>
        </p:txBody>
      </p:sp>
    </p:spTree>
    <p:extLst>
      <p:ext uri="{BB962C8B-B14F-4D97-AF65-F5344CB8AC3E}">
        <p14:creationId xmlns:p14="http://schemas.microsoft.com/office/powerpoint/2010/main" val="2420327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a:t>
            </a:fld>
            <a:endParaRPr lang="fr-FR"/>
          </a:p>
        </p:txBody>
      </p:sp>
    </p:spTree>
    <p:extLst>
      <p:ext uri="{BB962C8B-B14F-4D97-AF65-F5344CB8AC3E}">
        <p14:creationId xmlns:p14="http://schemas.microsoft.com/office/powerpoint/2010/main" val="35974649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033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1F8E0685-59BB-405C-9171-C0A114C2FDC9}" type="slidenum">
              <a:rPr lang="en-JM" smtClean="0"/>
              <a:pPr>
                <a:defRPr/>
              </a:pPr>
              <a:t>150</a:t>
            </a:fld>
            <a:endParaRPr lang="en-JM"/>
          </a:p>
        </p:txBody>
      </p:sp>
    </p:spTree>
    <p:extLst>
      <p:ext uri="{BB962C8B-B14F-4D97-AF65-F5344CB8AC3E}">
        <p14:creationId xmlns:p14="http://schemas.microsoft.com/office/powerpoint/2010/main" val="22442363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136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216676E0-BBBF-4B3C-B880-B6277D60935E}" type="slidenum">
              <a:rPr lang="en-JM" smtClean="0"/>
              <a:pPr>
                <a:defRPr/>
              </a:pPr>
              <a:t>151</a:t>
            </a:fld>
            <a:endParaRPr lang="en-JM"/>
          </a:p>
        </p:txBody>
      </p:sp>
    </p:spTree>
    <p:extLst>
      <p:ext uri="{BB962C8B-B14F-4D97-AF65-F5344CB8AC3E}">
        <p14:creationId xmlns:p14="http://schemas.microsoft.com/office/powerpoint/2010/main" val="35293559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23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741C22CF-7881-4C3C-9BC6-098D6D5C2F7A}" type="slidenum">
              <a:rPr lang="en-JM" smtClean="0"/>
              <a:pPr>
                <a:defRPr/>
              </a:pPr>
              <a:t>152</a:t>
            </a:fld>
            <a:endParaRPr lang="en-JM"/>
          </a:p>
        </p:txBody>
      </p:sp>
    </p:spTree>
    <p:extLst>
      <p:ext uri="{BB962C8B-B14F-4D97-AF65-F5344CB8AC3E}">
        <p14:creationId xmlns:p14="http://schemas.microsoft.com/office/powerpoint/2010/main" val="413063080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341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i="1"/>
              <a:t>Node</a:t>
            </a:r>
            <a:r>
              <a:rPr lang="fr-FR" b="1"/>
              <a:t> : </a:t>
            </a:r>
          </a:p>
          <a:p>
            <a:r>
              <a:rPr lang="fr-FR" b="1"/>
              <a:t>Méthodes de parcours :</a:t>
            </a:r>
          </a:p>
          <a:p>
            <a:pPr>
              <a:buFontTx/>
              <a:buChar char="•"/>
            </a:pPr>
            <a:r>
              <a:rPr lang="fr-FR"/>
              <a:t> </a:t>
            </a:r>
            <a:r>
              <a:rPr lang="fr-FR" i="1"/>
              <a:t>parentNode</a:t>
            </a:r>
            <a:r>
              <a:rPr lang="fr-FR"/>
              <a:t> est </a:t>
            </a:r>
            <a:r>
              <a:rPr lang="fr-FR" i="1"/>
              <a:t>null </a:t>
            </a:r>
            <a:r>
              <a:rPr lang="fr-FR"/>
              <a:t>si on est sur le nœud </a:t>
            </a:r>
            <a:r>
              <a:rPr lang="fr-FR" i="1"/>
              <a:t>document </a:t>
            </a:r>
            <a:r>
              <a:rPr lang="fr-FR"/>
              <a:t>ou si le DOM n’a pas encore été construit (appel anticipé de méthode)</a:t>
            </a:r>
          </a:p>
          <a:p>
            <a:pPr>
              <a:buFontTx/>
              <a:buChar char="•"/>
            </a:pPr>
            <a:r>
              <a:rPr lang="fr-FR"/>
              <a:t> </a:t>
            </a:r>
            <a:r>
              <a:rPr lang="fr-FR" i="1"/>
              <a:t>childNodes </a:t>
            </a:r>
            <a:r>
              <a:rPr lang="fr-FR"/>
              <a:t>renvoie un tableau vide [ ] s’il n’y a pas d’enfant (childNodes.length == 0) et </a:t>
            </a:r>
            <a:r>
              <a:rPr lang="fr-FR" i="1"/>
              <a:t>firstChild / lastChild </a:t>
            </a:r>
            <a:r>
              <a:rPr lang="fr-FR"/>
              <a:t>renvoient </a:t>
            </a:r>
            <a:r>
              <a:rPr lang="fr-FR" i="1"/>
              <a:t>null</a:t>
            </a:r>
          </a:p>
          <a:p>
            <a:pPr>
              <a:buFontTx/>
              <a:buChar char="•"/>
            </a:pPr>
            <a:r>
              <a:rPr lang="fr-FR"/>
              <a:t> </a:t>
            </a:r>
            <a:r>
              <a:rPr lang="fr-FR" i="1"/>
              <a:t>previous/nextSibling</a:t>
            </a:r>
            <a:r>
              <a:rPr lang="fr-FR"/>
              <a:t> respectent l’ordre de création dans le document (le flux)</a:t>
            </a:r>
          </a:p>
          <a:p>
            <a:endParaRPr lang="fr-FR"/>
          </a:p>
        </p:txBody>
      </p:sp>
      <p:sp>
        <p:nvSpPr>
          <p:cNvPr id="4" name="Espace réservé du numéro de diapositive 3"/>
          <p:cNvSpPr>
            <a:spLocks noGrp="1"/>
          </p:cNvSpPr>
          <p:nvPr>
            <p:ph type="sldNum" sz="quarter" idx="5"/>
          </p:nvPr>
        </p:nvSpPr>
        <p:spPr/>
        <p:txBody>
          <a:bodyPr/>
          <a:lstStyle/>
          <a:p>
            <a:pPr>
              <a:defRPr/>
            </a:pPr>
            <a:fld id="{5575DA39-56C6-44CC-8B2F-06D4827A6E29}" type="slidenum">
              <a:rPr lang="en-JM" smtClean="0"/>
              <a:pPr>
                <a:defRPr/>
              </a:pPr>
              <a:t>153</a:t>
            </a:fld>
            <a:endParaRPr lang="en-JM"/>
          </a:p>
        </p:txBody>
      </p:sp>
    </p:spTree>
    <p:extLst>
      <p:ext uri="{BB962C8B-B14F-4D97-AF65-F5344CB8AC3E}">
        <p14:creationId xmlns:p14="http://schemas.microsoft.com/office/powerpoint/2010/main" val="387774928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443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i="1"/>
              <a:t>Node</a:t>
            </a:r>
            <a:r>
              <a:rPr lang="fr-FR" b="1"/>
              <a:t> : </a:t>
            </a:r>
          </a:p>
          <a:p>
            <a:r>
              <a:rPr lang="fr-FR" b="1"/>
              <a:t>Méthodes de parcours :</a:t>
            </a:r>
          </a:p>
          <a:p>
            <a:pPr>
              <a:buFontTx/>
              <a:buChar char="•"/>
            </a:pPr>
            <a:r>
              <a:rPr lang="fr-FR"/>
              <a:t> </a:t>
            </a:r>
            <a:r>
              <a:rPr lang="fr-FR" i="1"/>
              <a:t>parentNode</a:t>
            </a:r>
            <a:r>
              <a:rPr lang="fr-FR"/>
              <a:t> est </a:t>
            </a:r>
            <a:r>
              <a:rPr lang="fr-FR" i="1"/>
              <a:t>null </a:t>
            </a:r>
            <a:r>
              <a:rPr lang="fr-FR"/>
              <a:t>si on est sur le nœud </a:t>
            </a:r>
            <a:r>
              <a:rPr lang="fr-FR" i="1"/>
              <a:t>document </a:t>
            </a:r>
            <a:r>
              <a:rPr lang="fr-FR"/>
              <a:t>ou si le DOM n’a pas encore été construit (appel anticipé de méthode)</a:t>
            </a:r>
          </a:p>
          <a:p>
            <a:pPr>
              <a:buFontTx/>
              <a:buChar char="•"/>
            </a:pPr>
            <a:r>
              <a:rPr lang="fr-FR"/>
              <a:t> </a:t>
            </a:r>
            <a:r>
              <a:rPr lang="fr-FR" i="1"/>
              <a:t>childNodes </a:t>
            </a:r>
            <a:r>
              <a:rPr lang="fr-FR"/>
              <a:t>renvoie un tableau vide [ ] s’il n’y a pas d’enfant (childNodes.length == 0) et </a:t>
            </a:r>
            <a:r>
              <a:rPr lang="fr-FR" i="1"/>
              <a:t>firstChild / lastChild </a:t>
            </a:r>
            <a:r>
              <a:rPr lang="fr-FR"/>
              <a:t>renvoient </a:t>
            </a:r>
            <a:r>
              <a:rPr lang="fr-FR" i="1"/>
              <a:t>null</a:t>
            </a:r>
          </a:p>
          <a:p>
            <a:pPr>
              <a:buFontTx/>
              <a:buChar char="•"/>
            </a:pPr>
            <a:r>
              <a:rPr lang="fr-FR"/>
              <a:t> </a:t>
            </a:r>
            <a:r>
              <a:rPr lang="fr-FR" i="1"/>
              <a:t>previous/nextSibling</a:t>
            </a:r>
            <a:r>
              <a:rPr lang="fr-FR"/>
              <a:t> respectent l’ordre de création dans le document (le flux)</a:t>
            </a:r>
          </a:p>
          <a:p>
            <a:endParaRPr lang="fr-FR"/>
          </a:p>
        </p:txBody>
      </p:sp>
      <p:sp>
        <p:nvSpPr>
          <p:cNvPr id="4" name="Espace réservé du numéro de diapositive 3"/>
          <p:cNvSpPr>
            <a:spLocks noGrp="1"/>
          </p:cNvSpPr>
          <p:nvPr>
            <p:ph type="sldNum" sz="quarter" idx="5"/>
          </p:nvPr>
        </p:nvSpPr>
        <p:spPr/>
        <p:txBody>
          <a:bodyPr/>
          <a:lstStyle/>
          <a:p>
            <a:pPr>
              <a:defRPr/>
            </a:pPr>
            <a:fld id="{36FE4407-5B79-47D7-BEDB-7207CFD5949F}" type="slidenum">
              <a:rPr lang="en-JM" smtClean="0"/>
              <a:pPr>
                <a:defRPr/>
              </a:pPr>
              <a:t>154</a:t>
            </a:fld>
            <a:endParaRPr lang="en-JM"/>
          </a:p>
        </p:txBody>
      </p:sp>
    </p:spTree>
    <p:extLst>
      <p:ext uri="{BB962C8B-B14F-4D97-AF65-F5344CB8AC3E}">
        <p14:creationId xmlns:p14="http://schemas.microsoft.com/office/powerpoint/2010/main" val="257574434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545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Méthodes de modification:</a:t>
            </a:r>
          </a:p>
          <a:p>
            <a:pPr>
              <a:buFontTx/>
              <a:buChar char="•"/>
            </a:pPr>
            <a:r>
              <a:rPr lang="fr-FR"/>
              <a:t> toutes les méthodes de création / substitution de nœuds suppriment le nœud existant si un nœud identique est inséré</a:t>
            </a:r>
          </a:p>
          <a:p>
            <a:pPr>
              <a:buFontTx/>
              <a:buChar char="•"/>
            </a:pPr>
            <a:r>
              <a:rPr lang="fr-FR"/>
              <a:t> </a:t>
            </a:r>
            <a:r>
              <a:rPr lang="fr-FR" i="1"/>
              <a:t>appendChild</a:t>
            </a:r>
            <a:r>
              <a:rPr lang="fr-FR"/>
              <a:t>( </a:t>
            </a:r>
            <a:r>
              <a:rPr lang="fr-FR" i="1"/>
              <a:t>newChild</a:t>
            </a:r>
            <a:r>
              <a:rPr lang="fr-FR"/>
              <a:t>) ajoute le </a:t>
            </a:r>
            <a:r>
              <a:rPr lang="fr-FR" i="1"/>
              <a:t>newChild </a:t>
            </a:r>
            <a:r>
              <a:rPr lang="fr-FR"/>
              <a:t>à la fin (nouveau </a:t>
            </a:r>
            <a:r>
              <a:rPr lang="fr-FR" i="1"/>
              <a:t>lastChild</a:t>
            </a:r>
            <a:r>
              <a:rPr lang="fr-FR"/>
              <a:t>). </a:t>
            </a:r>
          </a:p>
          <a:p>
            <a:pPr>
              <a:buFontTx/>
              <a:buChar char="•"/>
            </a:pPr>
            <a:r>
              <a:rPr lang="fr-FR"/>
              <a:t> </a:t>
            </a:r>
            <a:r>
              <a:rPr lang="fr-FR" i="1"/>
              <a:t>cloneNode</a:t>
            </a:r>
            <a:r>
              <a:rPr lang="fr-FR"/>
              <a:t>( </a:t>
            </a:r>
            <a:r>
              <a:rPr lang="fr-FR" i="1"/>
              <a:t>true/false</a:t>
            </a:r>
            <a:r>
              <a:rPr lang="fr-FR"/>
              <a:t>) le booléen indique si tout le nœud doit être copié (</a:t>
            </a:r>
            <a:r>
              <a:rPr lang="fr-FR" i="1"/>
              <a:t>true</a:t>
            </a:r>
            <a:r>
              <a:rPr lang="fr-FR"/>
              <a:t>) ou seulement sa structure (</a:t>
            </a:r>
            <a:r>
              <a:rPr lang="fr-FR" i="1"/>
              <a:t>false</a:t>
            </a:r>
            <a:r>
              <a:rPr lang="fr-FR"/>
              <a:t>) sans l’attacher au DOM.</a:t>
            </a:r>
          </a:p>
          <a:p>
            <a:pPr>
              <a:buFontTx/>
              <a:buChar char="•"/>
            </a:pPr>
            <a:r>
              <a:rPr lang="fr-FR"/>
              <a:t> </a:t>
            </a:r>
            <a:r>
              <a:rPr lang="fr-FR" i="1"/>
              <a:t>insertBefore </a:t>
            </a:r>
            <a:r>
              <a:rPr lang="fr-FR"/>
              <a:t>insère un fils avant la référence. Quand cette référence est </a:t>
            </a:r>
            <a:r>
              <a:rPr lang="fr-FR" i="1"/>
              <a:t>null </a:t>
            </a:r>
            <a:r>
              <a:rPr lang="fr-FR"/>
              <a:t>équivalent à </a:t>
            </a:r>
            <a:r>
              <a:rPr lang="fr-FR" i="1"/>
              <a:t>appendChild</a:t>
            </a:r>
            <a:r>
              <a:rPr lang="fr-FR"/>
              <a:t>.</a:t>
            </a:r>
          </a:p>
        </p:txBody>
      </p:sp>
      <p:sp>
        <p:nvSpPr>
          <p:cNvPr id="4" name="Espace réservé du numéro de diapositive 3"/>
          <p:cNvSpPr>
            <a:spLocks noGrp="1"/>
          </p:cNvSpPr>
          <p:nvPr>
            <p:ph type="sldNum" sz="quarter" idx="5"/>
          </p:nvPr>
        </p:nvSpPr>
        <p:spPr/>
        <p:txBody>
          <a:bodyPr/>
          <a:lstStyle/>
          <a:p>
            <a:pPr>
              <a:defRPr/>
            </a:pPr>
            <a:fld id="{87C471AE-A92F-4DB6-81E5-0E75FB54993F}" type="slidenum">
              <a:rPr lang="en-JM" smtClean="0"/>
              <a:pPr>
                <a:defRPr/>
              </a:pPr>
              <a:t>155</a:t>
            </a:fld>
            <a:endParaRPr lang="en-JM"/>
          </a:p>
        </p:txBody>
      </p:sp>
    </p:spTree>
    <p:extLst>
      <p:ext uri="{BB962C8B-B14F-4D97-AF65-F5344CB8AC3E}">
        <p14:creationId xmlns:p14="http://schemas.microsoft.com/office/powerpoint/2010/main" val="64572031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648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BA376D1-5876-4665-8EEB-8E1BE22174A6}" type="slidenum">
              <a:rPr lang="en-JM" smtClean="0"/>
              <a:pPr>
                <a:defRPr/>
              </a:pPr>
              <a:t>156</a:t>
            </a:fld>
            <a:endParaRPr lang="en-JM"/>
          </a:p>
        </p:txBody>
      </p:sp>
    </p:spTree>
    <p:extLst>
      <p:ext uri="{BB962C8B-B14F-4D97-AF65-F5344CB8AC3E}">
        <p14:creationId xmlns:p14="http://schemas.microsoft.com/office/powerpoint/2010/main" val="180495594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157</a:t>
            </a:fld>
            <a:endParaRPr lang="fr-FR"/>
          </a:p>
        </p:txBody>
      </p:sp>
    </p:spTree>
    <p:extLst>
      <p:ext uri="{BB962C8B-B14F-4D97-AF65-F5344CB8AC3E}">
        <p14:creationId xmlns:p14="http://schemas.microsoft.com/office/powerpoint/2010/main" val="11638902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05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0A36BB01-8E79-4BC5-A641-FE6D7483B4B0}" type="slidenum">
              <a:rPr lang="en-JM" smtClean="0"/>
              <a:pPr>
                <a:defRPr/>
              </a:pPr>
              <a:t>158</a:t>
            </a:fld>
            <a:endParaRPr lang="en-JM"/>
          </a:p>
        </p:txBody>
      </p:sp>
    </p:spTree>
    <p:extLst>
      <p:ext uri="{BB962C8B-B14F-4D97-AF65-F5344CB8AC3E}">
        <p14:creationId xmlns:p14="http://schemas.microsoft.com/office/powerpoint/2010/main" val="28180064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Rot="1" noChangeAspect="1" noChangeArrowheads="1" noTextEdit="1"/>
          </p:cNvSpPr>
          <p:nvPr>
            <p:ph type="sldImg"/>
          </p:nvPr>
        </p:nvSpPr>
        <p:spPr>
          <a:ln/>
        </p:spPr>
      </p:sp>
      <p:sp>
        <p:nvSpPr>
          <p:cNvPr id="95437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503897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761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CD708BD-1184-4D49-9C42-36914A293359}" type="slidenum">
              <a:rPr lang="en-JM" smtClean="0"/>
              <a:pPr>
                <a:defRPr/>
              </a:pPr>
              <a:t>16</a:t>
            </a:fld>
            <a:endParaRPr lang="en-JM"/>
          </a:p>
        </p:txBody>
      </p:sp>
    </p:spTree>
    <p:extLst>
      <p:ext uri="{BB962C8B-B14F-4D97-AF65-F5344CB8AC3E}">
        <p14:creationId xmlns:p14="http://schemas.microsoft.com/office/powerpoint/2010/main" val="25856398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1026"/>
          <p:cNvSpPr>
            <a:spLocks noGrp="1" noRot="1" noChangeAspect="1" noChangeArrowheads="1" noTextEdit="1"/>
          </p:cNvSpPr>
          <p:nvPr>
            <p:ph type="sldImg"/>
          </p:nvPr>
        </p:nvSpPr>
        <p:spPr>
          <a:ln/>
        </p:spPr>
      </p:sp>
      <p:sp>
        <p:nvSpPr>
          <p:cNvPr id="960515" name="Rectangle 1027"/>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4855356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1026"/>
          <p:cNvSpPr>
            <a:spLocks noGrp="1" noRot="1" noChangeAspect="1" noChangeArrowheads="1" noTextEdit="1"/>
          </p:cNvSpPr>
          <p:nvPr>
            <p:ph type="sldImg"/>
          </p:nvPr>
        </p:nvSpPr>
        <p:spPr>
          <a:ln/>
        </p:spPr>
      </p:sp>
      <p:sp>
        <p:nvSpPr>
          <p:cNvPr id="970755" name="Rectangle 1027"/>
          <p:cNvSpPr>
            <a:spLocks noGrp="1" noChangeArrowheads="1"/>
          </p:cNvSpPr>
          <p:nvPr>
            <p:ph type="body" idx="1"/>
          </p:nvPr>
        </p:nvSpPr>
        <p:spPr/>
        <p:txBody>
          <a:bodyPr/>
          <a:lstStyle/>
          <a:p>
            <a:r>
              <a:rPr lang="fr-FR" b="1"/>
              <a:t>PRECISIONS</a:t>
            </a:r>
          </a:p>
          <a:p>
            <a:endParaRPr lang="fr-FR"/>
          </a:p>
          <a:p>
            <a:r>
              <a:rPr lang="fr-FR"/>
              <a:t>Pour en savoir plus sur les bonnes pratiques Ajax :</a:t>
            </a:r>
          </a:p>
          <a:p>
            <a:r>
              <a:rPr lang="fr-FR"/>
              <a:t>http://campfirenow.com</a:t>
            </a:r>
          </a:p>
          <a:p>
            <a:r>
              <a:rPr lang="fr-FR"/>
              <a:t>http://adactio.com</a:t>
            </a:r>
          </a:p>
          <a:p>
            <a:r>
              <a:rPr lang="fr-FR"/>
              <a:t>http://particletree.com</a:t>
            </a:r>
          </a:p>
          <a:p>
            <a:r>
              <a:rPr lang="fr-FR"/>
              <a:t>http://www.baekdal.com/articles/usability/usable-XMLHttpRequest/</a:t>
            </a:r>
          </a:p>
          <a:p>
            <a:endParaRPr lang="fr-FR"/>
          </a:p>
          <a:p>
            <a:r>
              <a:rPr lang="fr-FR"/>
              <a:t>Un très bon article sur le progressive enhancement :</a:t>
            </a:r>
          </a:p>
          <a:p>
            <a:r>
              <a:rPr lang="fr-FR"/>
              <a:t>http://www.adobe.com/devnet/flash/articles/progressive_enhancement.html</a:t>
            </a:r>
          </a:p>
        </p:txBody>
      </p:sp>
    </p:spTree>
    <p:extLst>
      <p:ext uri="{BB962C8B-B14F-4D97-AF65-F5344CB8AC3E}">
        <p14:creationId xmlns:p14="http://schemas.microsoft.com/office/powerpoint/2010/main" val="3184054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38779670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Rot="1" noChangeAspect="1" noChangeArrowheads="1" noTextEdit="1"/>
          </p:cNvSpPr>
          <p:nvPr>
            <p:ph type="sldImg"/>
          </p:nvPr>
        </p:nvSpPr>
        <p:spPr>
          <a:ln/>
        </p:spPr>
      </p:sp>
      <p:sp>
        <p:nvSpPr>
          <p:cNvPr id="97894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7298299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ln/>
        </p:spPr>
      </p:sp>
      <p:sp>
        <p:nvSpPr>
          <p:cNvPr id="98713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1599365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Rot="1" noChangeAspect="1" noChangeArrowheads="1" noTextEdit="1"/>
          </p:cNvSpPr>
          <p:nvPr>
            <p:ph type="sldImg"/>
          </p:nvPr>
        </p:nvSpPr>
        <p:spPr>
          <a:ln/>
        </p:spPr>
      </p:sp>
      <p:sp>
        <p:nvSpPr>
          <p:cNvPr id="98509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9448364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2"/>
          <p:cNvSpPr>
            <a:spLocks noGrp="1" noRot="1" noChangeAspect="1" noChangeArrowheads="1" noTextEdit="1"/>
          </p:cNvSpPr>
          <p:nvPr>
            <p:ph type="sldImg"/>
          </p:nvPr>
        </p:nvSpPr>
        <p:spPr>
          <a:ln/>
        </p:spPr>
      </p:sp>
      <p:sp>
        <p:nvSpPr>
          <p:cNvPr id="98918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59622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Rot="1" noChangeAspect="1" noChangeArrowheads="1" noTextEdit="1"/>
          </p:cNvSpPr>
          <p:nvPr>
            <p:ph type="sldImg"/>
          </p:nvPr>
        </p:nvSpPr>
        <p:spPr>
          <a:ln/>
        </p:spPr>
      </p:sp>
      <p:sp>
        <p:nvSpPr>
          <p:cNvPr id="99123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29826647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Rot="1" noChangeAspect="1" noChangeArrowheads="1" noTextEdit="1"/>
          </p:cNvSpPr>
          <p:nvPr>
            <p:ph type="sldImg"/>
          </p:nvPr>
        </p:nvSpPr>
        <p:spPr>
          <a:ln/>
        </p:spPr>
      </p:sp>
      <p:sp>
        <p:nvSpPr>
          <p:cNvPr id="99328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679043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77240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HTML 6 nouvelles </a:t>
            </a:r>
            <a:r>
              <a:rPr lang="fr-FR" dirty="0" err="1"/>
              <a:t>features</a:t>
            </a:r>
            <a:r>
              <a:rPr lang="fr-FR" dirty="0"/>
              <a:t> :</a:t>
            </a:r>
          </a:p>
          <a:p>
            <a:r>
              <a:rPr lang="fr-FR" dirty="0"/>
              <a:t>	-Support camera</a:t>
            </a:r>
          </a:p>
          <a:p>
            <a:r>
              <a:rPr lang="fr-FR" dirty="0"/>
              <a:t>	-Contrôle sur les objet </a:t>
            </a:r>
            <a:r>
              <a:rPr lang="fr-FR" dirty="0" err="1"/>
              <a:t>video</a:t>
            </a:r>
            <a:endParaRPr lang="fr-FR" dirty="0"/>
          </a:p>
          <a:p>
            <a:r>
              <a:rPr lang="fr-FR" dirty="0"/>
              <a:t>	-Des librairies intégrées</a:t>
            </a:r>
          </a:p>
          <a:p>
            <a:r>
              <a:rPr lang="fr-FR" dirty="0"/>
              <a:t>	-meilleur gestion des images</a:t>
            </a:r>
          </a:p>
          <a:p>
            <a:r>
              <a:rPr lang="fr-FR" dirty="0"/>
              <a:t>	-</a:t>
            </a:r>
            <a:r>
              <a:rPr lang="fr-FR" dirty="0" err="1"/>
              <a:t>puggable</a:t>
            </a:r>
            <a:r>
              <a:rPr lang="fr-FR" dirty="0"/>
              <a:t> </a:t>
            </a:r>
            <a:r>
              <a:rPr lang="fr-FR" dirty="0" err="1"/>
              <a:t>pre</a:t>
            </a:r>
            <a:r>
              <a:rPr lang="fr-FR" dirty="0"/>
              <a:t>-processor &amp; </a:t>
            </a:r>
            <a:r>
              <a:rPr lang="fr-FR" dirty="0" err="1"/>
              <a:t>pluggable</a:t>
            </a:r>
            <a:r>
              <a:rPr lang="fr-FR" dirty="0"/>
              <a:t> </a:t>
            </a:r>
            <a:r>
              <a:rPr lang="fr-FR" dirty="0" err="1"/>
              <a:t>language</a:t>
            </a:r>
            <a:endParaRPr lang="fr-FR" dirty="0"/>
          </a:p>
          <a:p>
            <a:r>
              <a:rPr lang="fr-FR" dirty="0"/>
              <a:t>	-Gestion d'annotation avancée</a:t>
            </a:r>
          </a:p>
          <a:p>
            <a:r>
              <a:rPr lang="fr-FR" dirty="0"/>
              <a:t>	-meilleur Authentification</a:t>
            </a:r>
          </a:p>
          <a:p>
            <a:r>
              <a:rPr lang="fr-FR" dirty="0"/>
              <a:t>	-Accès auto aux informations du contact</a:t>
            </a:r>
          </a:p>
          <a:p>
            <a:r>
              <a:rPr lang="fr-FR" b="1" dirty="0" err="1"/>
              <a:t>details</a:t>
            </a:r>
            <a:r>
              <a:rPr lang="fr-FR" b="1" dirty="0"/>
              <a:t> : </a:t>
            </a:r>
            <a:r>
              <a:rPr lang="fr-FR" dirty="0"/>
              <a:t>https://www.invensis.net/blog/it/html5-vs-html6-comparison/</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a:t>
            </a:fld>
            <a:endParaRPr lang="fr-FR"/>
          </a:p>
        </p:txBody>
      </p:sp>
    </p:spTree>
    <p:extLst>
      <p:ext uri="{BB962C8B-B14F-4D97-AF65-F5344CB8AC3E}">
        <p14:creationId xmlns:p14="http://schemas.microsoft.com/office/powerpoint/2010/main" val="217587789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36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022B6574-3B76-4472-928A-F7A1504B20DC}" type="slidenum">
              <a:rPr lang="en-JM" smtClean="0"/>
              <a:pPr>
                <a:defRPr/>
              </a:pPr>
              <a:t>170</a:t>
            </a:fld>
            <a:endParaRPr lang="en-JM"/>
          </a:p>
        </p:txBody>
      </p:sp>
    </p:spTree>
    <p:extLst>
      <p:ext uri="{BB962C8B-B14F-4D97-AF65-F5344CB8AC3E}">
        <p14:creationId xmlns:p14="http://schemas.microsoft.com/office/powerpoint/2010/main" val="346729995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26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FBC99985-11D8-42BA-8FAD-E4242A97315F}" type="slidenum">
              <a:rPr lang="en-JM" smtClean="0"/>
              <a:pPr>
                <a:defRPr/>
              </a:pPr>
              <a:t>171</a:t>
            </a:fld>
            <a:endParaRPr lang="en-JM"/>
          </a:p>
        </p:txBody>
      </p:sp>
    </p:spTree>
    <p:extLst>
      <p:ext uri="{BB962C8B-B14F-4D97-AF65-F5344CB8AC3E}">
        <p14:creationId xmlns:p14="http://schemas.microsoft.com/office/powerpoint/2010/main" val="104148709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46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120B64C5-5CB2-4598-AAAC-5B535F61E30D}" type="slidenum">
              <a:rPr lang="en-JM" smtClean="0"/>
              <a:pPr>
                <a:defRPr/>
              </a:pPr>
              <a:t>172</a:t>
            </a:fld>
            <a:endParaRPr lang="en-JM"/>
          </a:p>
        </p:txBody>
      </p:sp>
    </p:spTree>
    <p:extLst>
      <p:ext uri="{BB962C8B-B14F-4D97-AF65-F5344CB8AC3E}">
        <p14:creationId xmlns:p14="http://schemas.microsoft.com/office/powerpoint/2010/main" val="28578799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569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Précisions : </a:t>
            </a:r>
            <a:r>
              <a:rPr lang="fr-FR"/>
              <a:t>Prototype et ScriptAculoUs sont sous licence MIT et Rico sous licence Apache.</a:t>
            </a:r>
          </a:p>
          <a:p>
            <a:endParaRPr lang="fr-FR"/>
          </a:p>
          <a:p>
            <a:r>
              <a:rPr lang="fr-FR" b="1"/>
              <a:t>Pour en savoir plus sur la bibliothèque prototype :</a:t>
            </a:r>
          </a:p>
          <a:p>
            <a:r>
              <a:rPr lang="fr-FR"/>
              <a:t>http://www.prototypejs.org/</a:t>
            </a:r>
          </a:p>
          <a:p>
            <a:r>
              <a:rPr lang="fr-FR"/>
              <a:t>http://www.prototypejs.org/api</a:t>
            </a:r>
          </a:p>
          <a:p>
            <a:r>
              <a:rPr lang="fr-FR"/>
              <a:t>http://www.sergiopereira.com/articles/prototype.js.html</a:t>
            </a:r>
          </a:p>
          <a:p>
            <a:r>
              <a:rPr lang="fr-FR"/>
              <a:t>http://en.wikipedia.org/wiki/Prototype_JavaScript_Framework (overview)</a:t>
            </a:r>
          </a:p>
          <a:p>
            <a:endParaRPr lang="fr-FR"/>
          </a:p>
          <a:p>
            <a:r>
              <a:rPr lang="fr-FR" b="1"/>
              <a:t>Pour en savoir plus sur ScriptAculoUs :</a:t>
            </a:r>
          </a:p>
          <a:p>
            <a:r>
              <a:rPr lang="fr-FR"/>
              <a:t>http://script.aculo.us/</a:t>
            </a:r>
          </a:p>
          <a:p>
            <a:r>
              <a:rPr lang="fr-FR"/>
              <a:t>http://wiki.script.aculo.us/</a:t>
            </a:r>
          </a:p>
          <a:p>
            <a:r>
              <a:rPr lang="fr-FR"/>
              <a:t>http://en.wikipedia.org/wiki/Script.aculo.us (overview)</a:t>
            </a:r>
          </a:p>
          <a:p>
            <a:endParaRPr lang="fr-FR"/>
          </a:p>
          <a:p>
            <a:r>
              <a:rPr lang="fr-FR" b="1"/>
              <a:t>Pour en savoir plus sur (Open)Rico :</a:t>
            </a:r>
          </a:p>
          <a:p>
            <a:r>
              <a:rPr lang="fr-FR"/>
              <a:t>http://openrico.org/rico/home.page</a:t>
            </a:r>
          </a:p>
          <a:p>
            <a:r>
              <a:rPr lang="fr-FR"/>
              <a:t>http://demos.openrico.org/</a:t>
            </a:r>
          </a:p>
          <a:p>
            <a:endParaRPr lang="fr-FR"/>
          </a:p>
        </p:txBody>
      </p:sp>
      <p:sp>
        <p:nvSpPr>
          <p:cNvPr id="4" name="Espace réservé du numéro de diapositive 3"/>
          <p:cNvSpPr>
            <a:spLocks noGrp="1"/>
          </p:cNvSpPr>
          <p:nvPr>
            <p:ph type="sldNum" sz="quarter" idx="5"/>
          </p:nvPr>
        </p:nvSpPr>
        <p:spPr/>
        <p:txBody>
          <a:bodyPr/>
          <a:lstStyle/>
          <a:p>
            <a:pPr>
              <a:defRPr/>
            </a:pPr>
            <a:fld id="{59E83C04-09B3-4B63-AEF1-D1B3F04D4DB6}" type="slidenum">
              <a:rPr lang="en-JM" smtClean="0"/>
              <a:pPr>
                <a:defRPr/>
              </a:pPr>
              <a:t>173</a:t>
            </a:fld>
            <a:endParaRPr lang="en-JM"/>
          </a:p>
        </p:txBody>
      </p:sp>
    </p:spTree>
    <p:extLst>
      <p:ext uri="{BB962C8B-B14F-4D97-AF65-F5344CB8AC3E}">
        <p14:creationId xmlns:p14="http://schemas.microsoft.com/office/powerpoint/2010/main" val="93608689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672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Pour en savoir plus sur jQuery :</a:t>
            </a:r>
          </a:p>
          <a:p>
            <a:r>
              <a:rPr lang="fr-FR"/>
              <a:t>http://jquery.com/</a:t>
            </a:r>
          </a:p>
          <a:p>
            <a:r>
              <a:rPr lang="fr-FR"/>
              <a:t>http://docs.jquery.com/</a:t>
            </a:r>
          </a:p>
          <a:p>
            <a:endParaRPr lang="fr-FR"/>
          </a:p>
          <a:p>
            <a:r>
              <a:rPr lang="fr-FR" b="1"/>
              <a:t>Pour en savoir plus sur Dojo :</a:t>
            </a:r>
          </a:p>
          <a:p>
            <a:r>
              <a:rPr lang="fr-FR"/>
              <a:t>http://dojotoolkit.org/</a:t>
            </a:r>
          </a:p>
          <a:p>
            <a:r>
              <a:rPr lang="fr-FR"/>
              <a:t>http://en.wikipedia.org/wiki/Dojo_Toolkit (overview)</a:t>
            </a:r>
          </a:p>
        </p:txBody>
      </p:sp>
      <p:sp>
        <p:nvSpPr>
          <p:cNvPr id="4" name="Espace réservé du numéro de diapositive 3"/>
          <p:cNvSpPr>
            <a:spLocks noGrp="1"/>
          </p:cNvSpPr>
          <p:nvPr>
            <p:ph type="sldNum" sz="quarter" idx="5"/>
          </p:nvPr>
        </p:nvSpPr>
        <p:spPr/>
        <p:txBody>
          <a:bodyPr/>
          <a:lstStyle/>
          <a:p>
            <a:pPr>
              <a:defRPr/>
            </a:pPr>
            <a:fld id="{A5EA4E71-7B63-46CA-AB4B-AF6BBDA6A861}" type="slidenum">
              <a:rPr lang="en-JM" smtClean="0"/>
              <a:pPr>
                <a:defRPr/>
              </a:pPr>
              <a:t>174</a:t>
            </a:fld>
            <a:endParaRPr lang="en-JM"/>
          </a:p>
        </p:txBody>
      </p:sp>
    </p:spTree>
    <p:extLst>
      <p:ext uri="{BB962C8B-B14F-4D97-AF65-F5344CB8AC3E}">
        <p14:creationId xmlns:p14="http://schemas.microsoft.com/office/powerpoint/2010/main" val="284809548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77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t>Pour en savoir plus sur les bonnes pratiques Ajax et le progressive enhancement :</a:t>
            </a:r>
          </a:p>
          <a:p>
            <a:endParaRPr lang="fr-FR" b="1"/>
          </a:p>
          <a:p>
            <a:r>
              <a:rPr lang="fr-FR"/>
              <a:t>- http://campfirenow.com</a:t>
            </a:r>
          </a:p>
          <a:p>
            <a:r>
              <a:rPr lang="fr-FR"/>
              <a:t>- http://adactio.com</a:t>
            </a:r>
          </a:p>
          <a:p>
            <a:r>
              <a:rPr lang="fr-FR"/>
              <a:t>- http://particletree.com</a:t>
            </a:r>
          </a:p>
          <a:p>
            <a:r>
              <a:rPr lang="fr-FR"/>
              <a:t>- http://www.baekdal.com/articles/usability/usable-XMLHttpRequest/</a:t>
            </a:r>
          </a:p>
          <a:p>
            <a:endParaRPr lang="fr-FR"/>
          </a:p>
        </p:txBody>
      </p:sp>
      <p:sp>
        <p:nvSpPr>
          <p:cNvPr id="4" name="Espace réservé du numéro de diapositive 3"/>
          <p:cNvSpPr>
            <a:spLocks noGrp="1"/>
          </p:cNvSpPr>
          <p:nvPr>
            <p:ph type="sldNum" sz="quarter" idx="5"/>
          </p:nvPr>
        </p:nvSpPr>
        <p:spPr/>
        <p:txBody>
          <a:bodyPr/>
          <a:lstStyle/>
          <a:p>
            <a:pPr>
              <a:defRPr/>
            </a:pPr>
            <a:fld id="{8AC8392E-DF74-45B9-8449-7EA6AD227280}" type="slidenum">
              <a:rPr lang="en-JM" smtClean="0"/>
              <a:pPr>
                <a:defRPr/>
              </a:pPr>
              <a:t>175</a:t>
            </a:fld>
            <a:endParaRPr lang="en-JM"/>
          </a:p>
        </p:txBody>
      </p:sp>
    </p:spTree>
    <p:extLst>
      <p:ext uri="{BB962C8B-B14F-4D97-AF65-F5344CB8AC3E}">
        <p14:creationId xmlns:p14="http://schemas.microsoft.com/office/powerpoint/2010/main" val="8811764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887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CE360DF5-4EAC-4F54-BF84-A381849C1143}" type="slidenum">
              <a:rPr lang="en-JM" smtClean="0"/>
              <a:pPr>
                <a:defRPr/>
              </a:pPr>
              <a:t>176</a:t>
            </a:fld>
            <a:endParaRPr lang="en-JM"/>
          </a:p>
        </p:txBody>
      </p:sp>
    </p:spTree>
    <p:extLst>
      <p:ext uri="{BB962C8B-B14F-4D97-AF65-F5344CB8AC3E}">
        <p14:creationId xmlns:p14="http://schemas.microsoft.com/office/powerpoint/2010/main" val="149788370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Rectangle 2"/>
          <p:cNvSpPr>
            <a:spLocks noGrp="1" noRot="1" noChangeAspect="1" noChangeArrowheads="1" noTextEdit="1"/>
          </p:cNvSpPr>
          <p:nvPr>
            <p:ph type="sldImg"/>
          </p:nvPr>
        </p:nvSpPr>
        <p:spPr>
          <a:ln/>
        </p:spPr>
      </p:sp>
      <p:sp>
        <p:nvSpPr>
          <p:cNvPr id="1208323"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101625435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Rectangle 2"/>
          <p:cNvSpPr>
            <a:spLocks noGrp="1" noRot="1" noChangeAspect="1" noChangeArrowheads="1" noTextEdit="1"/>
          </p:cNvSpPr>
          <p:nvPr>
            <p:ph type="sldImg"/>
          </p:nvPr>
        </p:nvSpPr>
        <p:spPr>
          <a:ln/>
        </p:spPr>
      </p:sp>
      <p:sp>
        <p:nvSpPr>
          <p:cNvPr id="1219587"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414685693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Rectangle 2"/>
          <p:cNvSpPr>
            <a:spLocks noGrp="1" noRot="1" noChangeAspect="1" noChangeArrowheads="1" noTextEdit="1"/>
          </p:cNvSpPr>
          <p:nvPr>
            <p:ph type="sldImg"/>
          </p:nvPr>
        </p:nvSpPr>
        <p:spPr>
          <a:ln/>
        </p:spPr>
      </p:sp>
      <p:sp>
        <p:nvSpPr>
          <p:cNvPr id="1217539"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4090221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a:t>
            </a:fld>
            <a:endParaRPr lang="fr-FR"/>
          </a:p>
        </p:txBody>
      </p:sp>
    </p:spTree>
    <p:extLst>
      <p:ext uri="{BB962C8B-B14F-4D97-AF65-F5344CB8AC3E}">
        <p14:creationId xmlns:p14="http://schemas.microsoft.com/office/powerpoint/2010/main" val="106963469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Rectangle 2"/>
          <p:cNvSpPr>
            <a:spLocks noGrp="1" noRot="1" noChangeAspect="1" noChangeArrowheads="1" noTextEdit="1"/>
          </p:cNvSpPr>
          <p:nvPr>
            <p:ph type="sldImg"/>
          </p:nvPr>
        </p:nvSpPr>
        <p:spPr>
          <a:ln/>
        </p:spPr>
      </p:sp>
      <p:sp>
        <p:nvSpPr>
          <p:cNvPr id="1221635"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300100560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Rectangle 2"/>
          <p:cNvSpPr>
            <a:spLocks noGrp="1" noRot="1" noChangeAspect="1" noChangeArrowheads="1" noTextEdit="1"/>
          </p:cNvSpPr>
          <p:nvPr>
            <p:ph type="sldImg"/>
          </p:nvPr>
        </p:nvSpPr>
        <p:spPr>
          <a:ln/>
        </p:spPr>
      </p:sp>
      <p:sp>
        <p:nvSpPr>
          <p:cNvPr id="1223683"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219462405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2"/>
          <p:cNvSpPr>
            <a:spLocks noGrp="1" noRot="1" noChangeAspect="1" noChangeArrowheads="1" noTextEdit="1"/>
          </p:cNvSpPr>
          <p:nvPr>
            <p:ph type="sldImg"/>
          </p:nvPr>
        </p:nvSpPr>
        <p:spPr>
          <a:ln/>
        </p:spPr>
      </p:sp>
      <p:sp>
        <p:nvSpPr>
          <p:cNvPr id="1231875"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28286562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276711869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Rectangle 2"/>
          <p:cNvSpPr>
            <a:spLocks noGrp="1" noRot="1" noChangeAspect="1" noChangeArrowheads="1" noTextEdit="1"/>
          </p:cNvSpPr>
          <p:nvPr>
            <p:ph type="sldImg"/>
          </p:nvPr>
        </p:nvSpPr>
        <p:spPr>
          <a:ln/>
        </p:spPr>
      </p:sp>
      <p:sp>
        <p:nvSpPr>
          <p:cNvPr id="1227779" name="Rectangle 3"/>
          <p:cNvSpPr>
            <a:spLocks noGrp="1" noChangeArrowheads="1"/>
          </p:cNvSpPr>
          <p:nvPr>
            <p:ph type="body" idx="1"/>
          </p:nvPr>
        </p:nvSpPr>
        <p:spPr/>
        <p:txBody>
          <a:bodyPr/>
          <a:lstStyle/>
          <a:p>
            <a:endParaRPr lang="fr-FR">
              <a:ea typeface="MS Mincho" pitchFamily="49" charset="-128"/>
            </a:endParaRPr>
          </a:p>
        </p:txBody>
      </p:sp>
    </p:spTree>
    <p:extLst>
      <p:ext uri="{BB962C8B-B14F-4D97-AF65-F5344CB8AC3E}">
        <p14:creationId xmlns:p14="http://schemas.microsoft.com/office/powerpoint/2010/main" val="107414152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186</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187</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188</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189</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190</a:t>
            </a:fld>
            <a:endParaRPr lang="fr-FR"/>
          </a:p>
        </p:txBody>
      </p:sp>
    </p:spTree>
    <p:extLst>
      <p:ext uri="{BB962C8B-B14F-4D97-AF65-F5344CB8AC3E}">
        <p14:creationId xmlns:p14="http://schemas.microsoft.com/office/powerpoint/2010/main" val="3169054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CSS4 nouvelles fonctionnalités :</a:t>
            </a:r>
          </a:p>
          <a:p>
            <a:r>
              <a:rPr lang="fr-FR" dirty="0"/>
              <a:t>	-De nouveaux sélecteurs </a:t>
            </a:r>
            <a:r>
              <a:rPr lang="fr-FR" dirty="0">
                <a:sym typeface="Wingdings" panose="05000000000000000000" pitchFamily="2" charset="2"/>
              </a:rPr>
              <a:t> https://www.w3.org/TR/selectors-4/</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-Des </a:t>
            </a:r>
            <a:r>
              <a:rPr lang="fr-FR" sz="1200" b="0" i="0" kern="1200" dirty="0">
                <a:solidFill>
                  <a:schemeClr val="tx1"/>
                </a:solidFill>
                <a:effectLst/>
                <a:latin typeface="+mn-lt"/>
                <a:ea typeface="+mn-ea"/>
                <a:cs typeface="+mn-cs"/>
              </a:rPr>
              <a:t>calques responsives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	-Un peu de </a:t>
            </a:r>
            <a:r>
              <a:rPr lang="fr-FR" sz="1200" b="0" i="0" kern="1200">
                <a:solidFill>
                  <a:schemeClr val="tx1"/>
                </a:solidFill>
                <a:effectLst/>
                <a:latin typeface="+mn-lt"/>
                <a:ea typeface="+mn-ea"/>
                <a:cs typeface="+mn-cs"/>
              </a:rPr>
              <a:t>JS possible dans le CSS</a:t>
            </a:r>
            <a:endParaRPr lang="fr-FR" sz="1200" b="0" i="0" kern="1200" dirty="0">
              <a:solidFill>
                <a:schemeClr val="tx1"/>
              </a:solidFill>
              <a:effectLst/>
              <a:latin typeface="+mn-lt"/>
              <a:ea typeface="+mn-ea"/>
              <a:cs typeface="+mn-cs"/>
            </a:endParaRPr>
          </a:p>
          <a:p>
            <a:endParaRPr lang="fr-FR" dirty="0"/>
          </a:p>
          <a:p>
            <a:r>
              <a:rPr lang="fr-FR" dirty="0"/>
              <a:t>	</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40442986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https://developers.google.com/maps/documentation/javascript/?hl=fr</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191</a:t>
            </a:fld>
            <a:endParaRPr lang="fr-FR"/>
          </a:p>
        </p:txBody>
      </p:sp>
    </p:spTree>
    <p:extLst>
      <p:ext uri="{BB962C8B-B14F-4D97-AF65-F5344CB8AC3E}">
        <p14:creationId xmlns:p14="http://schemas.microsoft.com/office/powerpoint/2010/main" val="7725911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http://leafletjs.com/</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192</a:t>
            </a:fld>
            <a:endParaRPr lang="fr-FR"/>
          </a:p>
        </p:txBody>
      </p:sp>
    </p:spTree>
    <p:extLst>
      <p:ext uri="{BB962C8B-B14F-4D97-AF65-F5344CB8AC3E}">
        <p14:creationId xmlns:p14="http://schemas.microsoft.com/office/powerpoint/2010/main" val="203909656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193</a:t>
            </a:fld>
            <a:endParaRPr lang="fr-FR"/>
          </a:p>
        </p:txBody>
      </p:sp>
    </p:spTree>
    <p:extLst>
      <p:ext uri="{BB962C8B-B14F-4D97-AF65-F5344CB8AC3E}">
        <p14:creationId xmlns:p14="http://schemas.microsoft.com/office/powerpoint/2010/main" val="270033980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28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B78335C2-2ABC-496A-910E-0F43AC87B88A}" type="slidenum">
              <a:rPr lang="en-JM" smtClean="0"/>
              <a:pPr>
                <a:defRPr/>
              </a:pPr>
              <a:t>194</a:t>
            </a:fld>
            <a:endParaRPr lang="en-JM"/>
          </a:p>
        </p:txBody>
      </p:sp>
    </p:spTree>
    <p:extLst>
      <p:ext uri="{BB962C8B-B14F-4D97-AF65-F5344CB8AC3E}">
        <p14:creationId xmlns:p14="http://schemas.microsoft.com/office/powerpoint/2010/main" val="383213751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38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409DC895-8354-4578-854B-3DF1D0785329}" type="slidenum">
              <a:rPr lang="en-JM" smtClean="0"/>
              <a:pPr>
                <a:defRPr/>
              </a:pPr>
              <a:t>195</a:t>
            </a:fld>
            <a:endParaRPr lang="en-JM"/>
          </a:p>
        </p:txBody>
      </p:sp>
    </p:spTree>
    <p:extLst>
      <p:ext uri="{BB962C8B-B14F-4D97-AF65-F5344CB8AC3E}">
        <p14:creationId xmlns:p14="http://schemas.microsoft.com/office/powerpoint/2010/main" val="269755394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49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5764FA3D-C2C0-402E-8F68-253E73C180B8}" type="slidenum">
              <a:rPr lang="en-JM" smtClean="0"/>
              <a:pPr>
                <a:defRPr/>
              </a:pPr>
              <a:t>196</a:t>
            </a:fld>
            <a:endParaRPr lang="en-JM"/>
          </a:p>
        </p:txBody>
      </p:sp>
    </p:spTree>
    <p:extLst>
      <p:ext uri="{BB962C8B-B14F-4D97-AF65-F5344CB8AC3E}">
        <p14:creationId xmlns:p14="http://schemas.microsoft.com/office/powerpoint/2010/main" val="29786159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593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5AE10938-D320-4D4E-BF72-FFFB0C77EC7F}" type="slidenum">
              <a:rPr lang="en-JM" smtClean="0"/>
              <a:pPr>
                <a:defRPr/>
              </a:pPr>
              <a:t>197</a:t>
            </a:fld>
            <a:endParaRPr lang="en-JM"/>
          </a:p>
        </p:txBody>
      </p:sp>
    </p:spTree>
    <p:extLst>
      <p:ext uri="{BB962C8B-B14F-4D97-AF65-F5344CB8AC3E}">
        <p14:creationId xmlns:p14="http://schemas.microsoft.com/office/powerpoint/2010/main" val="107031768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198</a:t>
            </a:fld>
            <a:endParaRPr lang="fr-FR"/>
          </a:p>
        </p:txBody>
      </p:sp>
    </p:spTree>
    <p:extLst>
      <p:ext uri="{BB962C8B-B14F-4D97-AF65-F5344CB8AC3E}">
        <p14:creationId xmlns:p14="http://schemas.microsoft.com/office/powerpoint/2010/main" val="274773279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199</a:t>
            </a:fld>
            <a:endParaRPr lang="fr-FR"/>
          </a:p>
        </p:txBody>
      </p:sp>
    </p:spTree>
    <p:extLst>
      <p:ext uri="{BB962C8B-B14F-4D97-AF65-F5344CB8AC3E}">
        <p14:creationId xmlns:p14="http://schemas.microsoft.com/office/powerpoint/2010/main" val="176967614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201</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00" b="1" dirty="0">
                <a:ea typeface="MS Mincho" pitchFamily="49" charset="-128"/>
              </a:rPr>
              <a:t>Accessibilité et handicap : </a:t>
            </a:r>
            <a:r>
              <a:rPr lang="fr-FR" sz="100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133109058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202</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203</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204</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205</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206</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80159" indent="-180159"/>
            <a:r>
              <a:rPr lang="fr-FR" sz="1000" b="1" dirty="0">
                <a:ea typeface="MS Mincho" pitchFamily="49" charset="-128"/>
              </a:rPr>
              <a:t>Précisions :</a:t>
            </a:r>
          </a:p>
          <a:p>
            <a:pPr marL="180159" indent="-180159"/>
            <a:endParaRPr lang="fr-FR" sz="1000" b="1" dirty="0">
              <a:ea typeface="MS Mincho" pitchFamily="49" charset="-128"/>
            </a:endParaRPr>
          </a:p>
          <a:p>
            <a:pPr marL="180159" indent="-180159"/>
            <a:r>
              <a:rPr lang="fr-FR" sz="1000" dirty="0">
                <a:ea typeface="MS Mincho" pitchFamily="49" charset="-128"/>
              </a:rPr>
              <a:t>A l’instar des notations boursières, le WCAG fournit 3 niveaux de l’accessibilité d’un site appelé niveaux de priorité et identifie :</a:t>
            </a:r>
          </a:p>
          <a:p>
            <a:pPr marL="180159" indent="-180159">
              <a:buFontTx/>
              <a:buAutoNum type="arabicPeriod"/>
            </a:pPr>
            <a:r>
              <a:rPr lang="fr-FR" sz="1000" dirty="0">
                <a:ea typeface="MS Mincho" pitchFamily="49" charset="-128"/>
              </a:rPr>
              <a:t> l’indispensable (must) [A] : les concepteurs/réalisateurs de sites doivent s’y conformer sous peine d’interdire l’accès à certains groupes.</a:t>
            </a:r>
          </a:p>
          <a:p>
            <a:pPr marL="180159" indent="-180159">
              <a:buFontTx/>
              <a:buAutoNum type="arabicPeriod"/>
            </a:pPr>
            <a:r>
              <a:rPr lang="fr-FR" sz="1000" dirty="0">
                <a:ea typeface="MS Mincho" pitchFamily="49" charset="-128"/>
              </a:rPr>
              <a:t> le souhaitable (</a:t>
            </a:r>
            <a:r>
              <a:rPr lang="fr-FR" sz="1000" dirty="0" err="1">
                <a:ea typeface="MS Mincho" pitchFamily="49" charset="-128"/>
              </a:rPr>
              <a:t>should</a:t>
            </a:r>
            <a:r>
              <a:rPr lang="fr-FR" sz="1000" dirty="0">
                <a:ea typeface="MS Mincho" pitchFamily="49" charset="-128"/>
              </a:rPr>
              <a:t>) [AA] : les développeurs devraient s’y conformer sous peine de rendre l’accès difficile à certains groupes (</a:t>
            </a:r>
            <a:r>
              <a:rPr lang="fr-FR" sz="1000" dirty="0" err="1">
                <a:ea typeface="MS Mincho" pitchFamily="49" charset="-128"/>
              </a:rPr>
              <a:t>niv</a:t>
            </a:r>
            <a:r>
              <a:rPr lang="fr-FR" sz="1000" dirty="0">
                <a:ea typeface="MS Mincho" pitchFamily="49" charset="-128"/>
              </a:rPr>
              <a:t>. mini USA). </a:t>
            </a:r>
          </a:p>
          <a:p>
            <a:pPr marL="180159" indent="-180159">
              <a:buFontTx/>
              <a:buAutoNum type="arabicPeriod"/>
            </a:pPr>
            <a:r>
              <a:rPr lang="fr-FR" sz="1000" dirty="0">
                <a:ea typeface="MS Mincho" pitchFamily="49" charset="-128"/>
              </a:rPr>
              <a:t> l’utile (</a:t>
            </a:r>
            <a:r>
              <a:rPr lang="fr-FR" sz="1000" dirty="0" err="1">
                <a:ea typeface="MS Mincho" pitchFamily="49" charset="-128"/>
              </a:rPr>
              <a:t>may</a:t>
            </a:r>
            <a:r>
              <a:rPr lang="fr-FR" sz="1000" dirty="0">
                <a:ea typeface="MS Mincho" pitchFamily="49" charset="-128"/>
              </a:rPr>
              <a:t>) [AAA] : les développeurs peuvent s’y conformer pour faciliter l’accès de leur site à certains groupes de personnes</a:t>
            </a:r>
          </a:p>
          <a:p>
            <a:pPr marL="180159" indent="-180159"/>
            <a:endParaRPr lang="fr-FR" sz="1000" dirty="0">
              <a:ea typeface="MS Mincho" pitchFamily="49" charset="-128"/>
            </a:endParaRPr>
          </a:p>
          <a:p>
            <a:pPr marL="180159" indent="-180159"/>
            <a:r>
              <a:rPr lang="fr-FR" sz="1000" dirty="0">
                <a:ea typeface="MS Mincho" pitchFamily="49" charset="-128"/>
              </a:rPr>
              <a:t>Un des critères de niveau A, par exemple, est le respect de HTML4.01 strict</a:t>
            </a:r>
          </a:p>
          <a:p>
            <a:pPr marL="180159" indent="-180159"/>
            <a:endParaRPr lang="fr-FR" sz="1000" dirty="0">
              <a:ea typeface="MS Mincho" pitchFamily="49" charset="-128"/>
            </a:endParaRPr>
          </a:p>
          <a:p>
            <a:pPr marL="180159" indent="-180159"/>
            <a:r>
              <a:rPr lang="fr-FR" sz="1000" dirty="0">
                <a:ea typeface="MS Mincho" pitchFamily="49" charset="-128"/>
              </a:rPr>
              <a:t>Des outils tels que </a:t>
            </a:r>
            <a:r>
              <a:rPr lang="fr-FR" sz="1000" dirty="0" err="1">
                <a:ea typeface="MS Mincho" pitchFamily="49" charset="-128"/>
              </a:rPr>
              <a:t>Watchfire</a:t>
            </a:r>
            <a:r>
              <a:rPr lang="fr-FR" sz="1000" dirty="0">
                <a:ea typeface="MS Mincho" pitchFamily="49" charset="-128"/>
              </a:rPr>
              <a:t> </a:t>
            </a:r>
            <a:r>
              <a:rPr lang="fr-FR" sz="1000" dirty="0" err="1">
                <a:ea typeface="MS Mincho" pitchFamily="49" charset="-128"/>
              </a:rPr>
              <a:t>WebXACT</a:t>
            </a:r>
            <a:r>
              <a:rPr lang="fr-FR" sz="100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00" dirty="0" err="1">
                <a:ea typeface="MS Mincho" pitchFamily="49" charset="-128"/>
              </a:rPr>
              <a:t>Accessibility</a:t>
            </a:r>
            <a:r>
              <a:rPr lang="fr-FR" sz="1000" dirty="0">
                <a:ea typeface="MS Mincho" pitchFamily="49" charset="-128"/>
              </a:rPr>
              <a:t> Edition » (anciennement « </a:t>
            </a:r>
            <a:r>
              <a:rPr lang="fr-FR" sz="1000" dirty="0" err="1">
                <a:ea typeface="MS Mincho" pitchFamily="49" charset="-128"/>
              </a:rPr>
              <a:t>WebXM</a:t>
            </a:r>
            <a:r>
              <a:rPr lang="fr-FR" sz="1000" dirty="0">
                <a:ea typeface="MS Mincho" pitchFamily="49" charset="-128"/>
              </a:rPr>
              <a:t> </a:t>
            </a:r>
            <a:r>
              <a:rPr lang="fr-FR" sz="1000" dirty="0" err="1">
                <a:ea typeface="MS Mincho" pitchFamily="49" charset="-128"/>
              </a:rPr>
              <a:t>Accessibility</a:t>
            </a:r>
            <a:r>
              <a:rPr lang="fr-FR" sz="1000" dirty="0">
                <a:ea typeface="MS Mincho" pitchFamily="49" charset="-128"/>
              </a:rPr>
              <a:t> Module »).</a:t>
            </a:r>
            <a:endParaRPr lang="fr-FR" sz="1000" dirty="0"/>
          </a:p>
        </p:txBody>
      </p:sp>
    </p:spTree>
    <p:extLst>
      <p:ext uri="{BB962C8B-B14F-4D97-AF65-F5344CB8AC3E}">
        <p14:creationId xmlns:p14="http://schemas.microsoft.com/office/powerpoint/2010/main" val="258459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80159" indent="-180159"/>
            <a:endParaRPr lang="fr-FR" dirty="0"/>
          </a:p>
        </p:txBody>
      </p:sp>
    </p:spTree>
    <p:extLst>
      <p:ext uri="{BB962C8B-B14F-4D97-AF65-F5344CB8AC3E}">
        <p14:creationId xmlns:p14="http://schemas.microsoft.com/office/powerpoint/2010/main" val="2481717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0227"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2966977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1251"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3863431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5122"/>
          <p:cNvSpPr>
            <a:spLocks noGrp="1" noRot="1" noChangeAspect="1" noChangeArrowheads="1" noTextEdit="1"/>
          </p:cNvSpPr>
          <p:nvPr>
            <p:ph type="sldImg"/>
          </p:nvPr>
        </p:nvSpPr>
        <p:spPr bwMode="auto">
          <a:noFill/>
          <a:ln>
            <a:solidFill>
              <a:srgbClr val="000000"/>
            </a:solidFill>
            <a:miter lim="800000"/>
            <a:headEnd/>
            <a:tailEnd/>
          </a:ln>
        </p:spPr>
      </p:sp>
      <p:sp>
        <p:nvSpPr>
          <p:cNvPr id="182275" name="Rectangle 5123"/>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100546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7715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a:t>depuis 2016 les version sont numérotés par leur année de sortie.</a:t>
            </a:r>
            <a:r>
              <a:rPr lang="fr-FR" baseline="0" dirty="0"/>
              <a:t> une révision par an est produite</a:t>
            </a:r>
            <a:endParaRPr lang="fr-FR" dirty="0"/>
          </a:p>
        </p:txBody>
      </p:sp>
      <p:sp>
        <p:nvSpPr>
          <p:cNvPr id="4" name="Espace réservé du numéro de diapositive 3"/>
          <p:cNvSpPr>
            <a:spLocks noGrp="1"/>
          </p:cNvSpPr>
          <p:nvPr>
            <p:ph type="sldNum" sz="quarter" idx="5"/>
          </p:nvPr>
        </p:nvSpPr>
        <p:spPr/>
        <p:txBody>
          <a:bodyPr/>
          <a:lstStyle/>
          <a:p>
            <a:pPr>
              <a:defRPr/>
            </a:pPr>
            <a:fld id="{4C5589D6-81EB-40F5-8D25-AE00EA6104E5}" type="slidenum">
              <a:rPr lang="en-JM" smtClean="0"/>
              <a:pPr>
                <a:defRPr/>
              </a:pPr>
              <a:t>26</a:t>
            </a:fld>
            <a:endParaRPr lang="en-JM"/>
          </a:p>
        </p:txBody>
      </p:sp>
    </p:spTree>
    <p:extLst>
      <p:ext uri="{BB962C8B-B14F-4D97-AF65-F5344CB8AC3E}">
        <p14:creationId xmlns:p14="http://schemas.microsoft.com/office/powerpoint/2010/main" val="1726044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27</a:t>
            </a:fld>
            <a:endParaRPr lang="fr-FR"/>
          </a:p>
        </p:txBody>
      </p:sp>
    </p:spTree>
    <p:extLst>
      <p:ext uri="{BB962C8B-B14F-4D97-AF65-F5344CB8AC3E}">
        <p14:creationId xmlns:p14="http://schemas.microsoft.com/office/powerpoint/2010/main" val="3047865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28</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29</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30</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31</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32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33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34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35</a:t>
            </a:fld>
            <a:endParaRPr lang="fr-FR"/>
          </a:p>
        </p:txBody>
      </p:sp>
    </p:spTree>
    <p:extLst>
      <p:ext uri="{BB962C8B-B14F-4D97-AF65-F5344CB8AC3E}">
        <p14:creationId xmlns:p14="http://schemas.microsoft.com/office/powerpoint/2010/main" val="3696159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36</a:t>
            </a:fld>
            <a:endParaRPr lang="fr-FR"/>
          </a:p>
        </p:txBody>
      </p:sp>
    </p:spTree>
    <p:extLst>
      <p:ext uri="{BB962C8B-B14F-4D97-AF65-F5344CB8AC3E}">
        <p14:creationId xmlns:p14="http://schemas.microsoft.com/office/powerpoint/2010/main" val="3124507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37</a:t>
            </a:fld>
            <a:endParaRPr lang="fr-FR"/>
          </a:p>
        </p:txBody>
      </p:sp>
    </p:spTree>
    <p:extLst>
      <p:ext uri="{BB962C8B-B14F-4D97-AF65-F5344CB8AC3E}">
        <p14:creationId xmlns:p14="http://schemas.microsoft.com/office/powerpoint/2010/main" val="1358090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38</a:t>
            </a:fld>
            <a:endParaRPr lang="fr-FR"/>
          </a:p>
        </p:txBody>
      </p:sp>
    </p:spTree>
    <p:extLst>
      <p:ext uri="{BB962C8B-B14F-4D97-AF65-F5344CB8AC3E}">
        <p14:creationId xmlns:p14="http://schemas.microsoft.com/office/powerpoint/2010/main" val="1623625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39</a:t>
            </a:fld>
            <a:endParaRPr lang="fr-FR"/>
          </a:p>
        </p:txBody>
      </p:sp>
    </p:spTree>
    <p:extLst>
      <p:ext uri="{BB962C8B-B14F-4D97-AF65-F5344CB8AC3E}">
        <p14:creationId xmlns:p14="http://schemas.microsoft.com/office/powerpoint/2010/main" val="1547940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40</a:t>
            </a:fld>
            <a:endParaRPr lang="fr-FR"/>
          </a:p>
        </p:txBody>
      </p:sp>
    </p:spTree>
    <p:extLst>
      <p:ext uri="{BB962C8B-B14F-4D97-AF65-F5344CB8AC3E}">
        <p14:creationId xmlns:p14="http://schemas.microsoft.com/office/powerpoint/2010/main" val="3620582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41</a:t>
            </a:fld>
            <a:endParaRPr lang="fr-FR"/>
          </a:p>
        </p:txBody>
      </p:sp>
    </p:spTree>
    <p:extLst>
      <p:ext uri="{BB962C8B-B14F-4D97-AF65-F5344CB8AC3E}">
        <p14:creationId xmlns:p14="http://schemas.microsoft.com/office/powerpoint/2010/main" val="391873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t>Exemple de tableau en html:</a:t>
            </a:r>
          </a:p>
          <a:p>
            <a:r>
              <a:rPr lang="fr-FR" sz="1050" dirty="0"/>
              <a:t>&lt;table&gt;</a:t>
            </a:r>
          </a:p>
          <a:p>
            <a:r>
              <a:rPr lang="fr-FR" sz="1050" baseline="0" dirty="0"/>
              <a:t>   &lt;</a:t>
            </a:r>
            <a:r>
              <a:rPr lang="fr-FR" sz="1050" baseline="0" dirty="0" err="1"/>
              <a:t>thead</a:t>
            </a:r>
            <a:r>
              <a:rPr lang="fr-FR" sz="1050" baseline="0" dirty="0"/>
              <a:t>&gt;</a:t>
            </a:r>
          </a:p>
          <a:p>
            <a:r>
              <a:rPr lang="fr-FR" sz="1050" baseline="0" dirty="0"/>
              <a:t>        &lt;tr&gt;</a:t>
            </a:r>
          </a:p>
          <a:p>
            <a:r>
              <a:rPr lang="fr-FR" sz="1050" baseline="0" dirty="0"/>
              <a:t>            &lt;/th&gt;header1&lt;/th&gt;</a:t>
            </a:r>
          </a:p>
          <a:p>
            <a:r>
              <a:rPr lang="fr-FR" sz="1050" baseline="0" dirty="0"/>
              <a:t>            &lt;/th&gt;header2&lt;/th&gt;</a:t>
            </a:r>
          </a:p>
          <a:p>
            <a:r>
              <a:rPr lang="fr-FR" sz="1050" baseline="0" dirty="0"/>
              <a:t>        &lt;/tr&gt;</a:t>
            </a:r>
          </a:p>
          <a:p>
            <a:r>
              <a:rPr lang="fr-FR" sz="1050" baseline="0" dirty="0"/>
              <a:t>   &lt;</a:t>
            </a:r>
            <a:r>
              <a:rPr lang="fr-FR" sz="1050" baseline="0" dirty="0" err="1"/>
              <a:t>thead</a:t>
            </a:r>
            <a:r>
              <a:rPr lang="fr-FR" sz="1050" baseline="0" dirty="0"/>
              <a:t>&gt;</a:t>
            </a:r>
          </a:p>
          <a:p>
            <a:r>
              <a:rPr lang="fr-FR" sz="1050" baseline="0" dirty="0"/>
              <a:t>   &lt;</a:t>
            </a:r>
            <a:r>
              <a:rPr lang="fr-FR" sz="1050" baseline="0" dirty="0" err="1"/>
              <a:t>tbody</a:t>
            </a:r>
            <a:r>
              <a:rPr lang="fr-FR" sz="1050" baseline="0" dirty="0"/>
              <a:t>&gt;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   &lt;</a:t>
            </a:r>
            <a:r>
              <a:rPr lang="fr-FR" sz="1050" baseline="0" dirty="0" err="1"/>
              <a:t>tbody</a:t>
            </a:r>
            <a:r>
              <a:rPr lang="fr-FR" sz="1050" baseline="0" dirty="0"/>
              <a:t>&gt;</a:t>
            </a:r>
          </a:p>
          <a:p>
            <a:r>
              <a:rPr lang="fr-FR" sz="1050" baseline="0" dirty="0"/>
              <a:t>   &lt;</a:t>
            </a:r>
            <a:r>
              <a:rPr lang="fr-FR" sz="1050" baseline="0" dirty="0" err="1"/>
              <a:t>tfooter</a:t>
            </a:r>
            <a:r>
              <a:rPr lang="fr-FR" sz="1050" baseline="0" dirty="0"/>
              <a:t>&gt;</a:t>
            </a:r>
          </a:p>
          <a:p>
            <a:r>
              <a:rPr lang="fr-FR" sz="1050" baseline="0" dirty="0"/>
              <a:t>        &lt;tr&gt;</a:t>
            </a:r>
          </a:p>
          <a:p>
            <a:r>
              <a:rPr lang="fr-FR" sz="1050" baseline="0" dirty="0"/>
              <a:t>            &lt;/th&gt;footer1&lt;/th&gt;</a:t>
            </a:r>
          </a:p>
          <a:p>
            <a:r>
              <a:rPr lang="fr-FR" sz="1050" baseline="0" dirty="0"/>
              <a:t>            &lt;/td&gt;footer2&lt;/td&gt;</a:t>
            </a:r>
          </a:p>
          <a:p>
            <a:r>
              <a:rPr lang="fr-FR" sz="1050" baseline="0" dirty="0"/>
              <a:t>        &lt;/tr&gt;</a:t>
            </a:r>
          </a:p>
          <a:p>
            <a:r>
              <a:rPr lang="fr-FR" sz="1050" baseline="0" dirty="0"/>
              <a:t>   &lt;</a:t>
            </a:r>
            <a:r>
              <a:rPr lang="fr-FR" sz="1050" baseline="0" dirty="0" err="1"/>
              <a:t>tfooter</a:t>
            </a:r>
            <a:r>
              <a:rPr lang="fr-FR" sz="1050" baseline="0" dirty="0"/>
              <a:t>&gt;</a:t>
            </a:r>
          </a:p>
          <a:p>
            <a:r>
              <a:rPr lang="fr-FR" sz="1050" baseline="0" dirty="0"/>
              <a:t>&lt;/table&gt;</a:t>
            </a:r>
          </a:p>
          <a:p>
            <a:endParaRPr lang="fr-FR" sz="1050" baseline="0" dirty="0"/>
          </a:p>
          <a:p>
            <a:r>
              <a:rPr lang="fr-FR" sz="1050" baseline="0" dirty="0"/>
              <a:t>ou</a:t>
            </a:r>
          </a:p>
          <a:p>
            <a:endParaRPr lang="fr-FR" sz="1050" baseline="0" dirty="0"/>
          </a:p>
          <a:p>
            <a:r>
              <a:rPr lang="fr-FR" sz="1050" dirty="0"/>
              <a:t>&lt;table&gt;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&lt;/table&gt;</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42</a:t>
            </a:fld>
            <a:endParaRPr lang="fr-FR"/>
          </a:p>
        </p:txBody>
      </p:sp>
    </p:spTree>
    <p:extLst>
      <p:ext uri="{BB962C8B-B14F-4D97-AF65-F5344CB8AC3E}">
        <p14:creationId xmlns:p14="http://schemas.microsoft.com/office/powerpoint/2010/main" val="3890320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43</a:t>
            </a:fld>
            <a:endParaRPr lang="fr-FR"/>
          </a:p>
        </p:txBody>
      </p:sp>
    </p:spTree>
    <p:extLst>
      <p:ext uri="{BB962C8B-B14F-4D97-AF65-F5344CB8AC3E}">
        <p14:creationId xmlns:p14="http://schemas.microsoft.com/office/powerpoint/2010/main" val="3871965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https://www.w3schools.com/tags/tag_form.asp</a:t>
            </a:r>
          </a:p>
          <a:p>
            <a:r>
              <a:rPr lang="fr-FR" dirty="0"/>
              <a:t>attributs </a:t>
            </a:r>
          </a:p>
          <a:p>
            <a:r>
              <a:rPr lang="fr-FR" dirty="0"/>
              <a:t>+</a:t>
            </a:r>
            <a:r>
              <a:rPr lang="fr-FR" dirty="0" err="1"/>
              <a:t>target</a:t>
            </a:r>
            <a:r>
              <a:rPr lang="fr-FR" dirty="0"/>
              <a:t>="</a:t>
            </a:r>
            <a:r>
              <a:rPr lang="fr-FR" b="1" dirty="0"/>
              <a:t>_self </a:t>
            </a:r>
            <a:r>
              <a:rPr lang="fr-FR" dirty="0"/>
              <a:t>| _</a:t>
            </a:r>
            <a:r>
              <a:rPr lang="fr-FR" dirty="0" err="1"/>
              <a:t>blank</a:t>
            </a:r>
            <a:r>
              <a:rPr lang="fr-FR" dirty="0"/>
              <a:t> | _top | _parent | </a:t>
            </a:r>
            <a:r>
              <a:rPr lang="fr-FR" dirty="0" err="1"/>
              <a:t>iframeName</a:t>
            </a:r>
            <a:r>
              <a:rPr lang="fr-FR" dirty="0"/>
              <a:t> "</a:t>
            </a:r>
          </a:p>
          <a:p>
            <a:r>
              <a:rPr lang="fr-FR" dirty="0"/>
              <a:t>	_self : dans la même page </a:t>
            </a:r>
          </a:p>
          <a:p>
            <a:r>
              <a:rPr lang="fr-FR" dirty="0"/>
              <a:t>	_</a:t>
            </a:r>
            <a:r>
              <a:rPr lang="fr-FR" dirty="0" err="1"/>
              <a:t>blank</a:t>
            </a:r>
            <a:r>
              <a:rPr lang="fr-FR" dirty="0"/>
              <a:t> : nouvel onglet</a:t>
            </a:r>
          </a:p>
          <a:p>
            <a:r>
              <a:rPr lang="fr-FR" dirty="0"/>
              <a:t>+</a:t>
            </a:r>
            <a:r>
              <a:rPr lang="en-US" dirty="0">
                <a:effectLst/>
              </a:rPr>
              <a:t>accept-charset=""</a:t>
            </a:r>
          </a:p>
          <a:p>
            <a:r>
              <a:rPr lang="fr-FR" dirty="0"/>
              <a:t>+</a:t>
            </a:r>
            <a:r>
              <a:rPr lang="fr-FR" dirty="0" err="1"/>
              <a:t>autocomplete</a:t>
            </a:r>
            <a:r>
              <a:rPr lang="fr-FR" dirty="0"/>
              <a:t>=" </a:t>
            </a:r>
            <a:r>
              <a:rPr lang="fr-FR" b="1" dirty="0"/>
              <a:t>on </a:t>
            </a:r>
            <a:r>
              <a:rPr lang="fr-FR" dirty="0"/>
              <a:t>| off "</a:t>
            </a:r>
          </a:p>
          <a:p>
            <a:r>
              <a:rPr lang="fr-FR" dirty="0"/>
              <a:t>+</a:t>
            </a:r>
            <a:r>
              <a:rPr lang="fr-FR" dirty="0" err="1"/>
              <a:t>enctype</a:t>
            </a:r>
            <a:r>
              <a:rPr lang="fr-FR" dirty="0"/>
              <a:t>=""</a:t>
            </a:r>
          </a:p>
          <a:p>
            <a:r>
              <a:rPr lang="fr-FR" dirty="0"/>
              <a:t>	</a:t>
            </a:r>
            <a:r>
              <a:rPr lang="fr-FR" sz="1200" b="0" i="0" kern="1200" dirty="0">
                <a:solidFill>
                  <a:schemeClr val="tx1"/>
                </a:solidFill>
                <a:effectLst/>
                <a:latin typeface="+mn-lt"/>
                <a:ea typeface="+mn-ea"/>
                <a:cs typeface="+mn-cs"/>
              </a:rPr>
              <a:t>application/x-www-</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urlencoded</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multipart</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-data</a:t>
            </a: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text</a:t>
            </a:r>
            <a:r>
              <a:rPr lang="fr-FR" sz="1200" b="0" i="0" kern="1200" dirty="0">
                <a:solidFill>
                  <a:schemeClr val="tx1"/>
                </a:solidFill>
                <a:effectLst/>
                <a:latin typeface="+mn-lt"/>
                <a:ea typeface="+mn-ea"/>
                <a:cs typeface="+mn-cs"/>
              </a:rPr>
              <a:t>/plain</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44</a:t>
            </a:fld>
            <a:endParaRPr lang="fr-FR"/>
          </a:p>
        </p:txBody>
      </p:sp>
    </p:spTree>
    <p:extLst>
      <p:ext uri="{BB962C8B-B14F-4D97-AF65-F5344CB8AC3E}">
        <p14:creationId xmlns:p14="http://schemas.microsoft.com/office/powerpoint/2010/main" val="2104037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https://www.w3schools.com/tags/tag_input.asp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45</a:t>
            </a:fld>
            <a:endParaRPr lang="fr-FR"/>
          </a:p>
        </p:txBody>
      </p:sp>
    </p:spTree>
    <p:extLst>
      <p:ext uri="{BB962C8B-B14F-4D97-AF65-F5344CB8AC3E}">
        <p14:creationId xmlns:p14="http://schemas.microsoft.com/office/powerpoint/2010/main" val="15167401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46</a:t>
            </a:fld>
            <a:endParaRPr lang="fr-FR"/>
          </a:p>
        </p:txBody>
      </p:sp>
    </p:spTree>
    <p:extLst>
      <p:ext uri="{BB962C8B-B14F-4D97-AF65-F5344CB8AC3E}">
        <p14:creationId xmlns:p14="http://schemas.microsoft.com/office/powerpoint/2010/main" val="3916015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47</a:t>
            </a:fld>
            <a:endParaRPr lang="fr-FR"/>
          </a:p>
        </p:txBody>
      </p:sp>
    </p:spTree>
    <p:extLst>
      <p:ext uri="{BB962C8B-B14F-4D97-AF65-F5344CB8AC3E}">
        <p14:creationId xmlns:p14="http://schemas.microsoft.com/office/powerpoint/2010/main" val="4262449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48</a:t>
            </a:fld>
            <a:endParaRPr lang="fr-FR"/>
          </a:p>
        </p:txBody>
      </p:sp>
    </p:spTree>
    <p:extLst>
      <p:ext uri="{BB962C8B-B14F-4D97-AF65-F5344CB8AC3E}">
        <p14:creationId xmlns:p14="http://schemas.microsoft.com/office/powerpoint/2010/main" val="2197346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49</a:t>
            </a:fld>
            <a:endParaRPr lang="fr-FR"/>
          </a:p>
        </p:txBody>
      </p:sp>
    </p:spTree>
    <p:extLst>
      <p:ext uri="{BB962C8B-B14F-4D97-AF65-F5344CB8AC3E}">
        <p14:creationId xmlns:p14="http://schemas.microsoft.com/office/powerpoint/2010/main" val="13372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13967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fontScale="92500"/>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974863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42723896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8725218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14073865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85000" lnSpcReduction="1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350820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12051144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19982932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359575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58</a:t>
            </a:fld>
            <a:endParaRPr lang="fr-FR"/>
          </a:p>
        </p:txBody>
      </p:sp>
    </p:spTree>
    <p:extLst>
      <p:ext uri="{BB962C8B-B14F-4D97-AF65-F5344CB8AC3E}">
        <p14:creationId xmlns:p14="http://schemas.microsoft.com/office/powerpoint/2010/main" val="29826211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59</a:t>
            </a:fld>
            <a:endParaRPr lang="fr-FR"/>
          </a:p>
        </p:txBody>
      </p:sp>
    </p:spTree>
    <p:extLst>
      <p:ext uri="{BB962C8B-B14F-4D97-AF65-F5344CB8AC3E}">
        <p14:creationId xmlns:p14="http://schemas.microsoft.com/office/powerpoint/2010/main" val="250888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638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FCD804E7-F84A-48F1-A5A9-AFCFB4F8C4B8}" type="slidenum">
              <a:rPr lang="en-JM" smtClean="0"/>
              <a:pPr>
                <a:defRPr/>
              </a:pPr>
              <a:t>6</a:t>
            </a:fld>
            <a:endParaRPr lang="en-JM"/>
          </a:p>
        </p:txBody>
      </p:sp>
    </p:spTree>
    <p:extLst>
      <p:ext uri="{BB962C8B-B14F-4D97-AF65-F5344CB8AC3E}">
        <p14:creationId xmlns:p14="http://schemas.microsoft.com/office/powerpoint/2010/main" val="39022566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2558468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61</a:t>
            </a:fld>
            <a:endParaRPr lang="fr-FR"/>
          </a:p>
        </p:txBody>
      </p:sp>
    </p:spTree>
    <p:extLst>
      <p:ext uri="{BB962C8B-B14F-4D97-AF65-F5344CB8AC3E}">
        <p14:creationId xmlns:p14="http://schemas.microsoft.com/office/powerpoint/2010/main" val="4287371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62</a:t>
            </a:fld>
            <a:endParaRPr lang="fr-FR"/>
          </a:p>
        </p:txBody>
      </p:sp>
    </p:spTree>
    <p:extLst>
      <p:ext uri="{BB962C8B-B14F-4D97-AF65-F5344CB8AC3E}">
        <p14:creationId xmlns:p14="http://schemas.microsoft.com/office/powerpoint/2010/main" val="4045986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4086036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64</a:t>
            </a:fld>
            <a:endParaRPr lang="fr-FR"/>
          </a:p>
        </p:txBody>
      </p:sp>
    </p:spTree>
    <p:extLst>
      <p:ext uri="{BB962C8B-B14F-4D97-AF65-F5344CB8AC3E}">
        <p14:creationId xmlns:p14="http://schemas.microsoft.com/office/powerpoint/2010/main" val="23877937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65</a:t>
            </a:fld>
            <a:endParaRPr lang="fr-FR"/>
          </a:p>
        </p:txBody>
      </p:sp>
    </p:spTree>
    <p:extLst>
      <p:ext uri="{BB962C8B-B14F-4D97-AF65-F5344CB8AC3E}">
        <p14:creationId xmlns:p14="http://schemas.microsoft.com/office/powerpoint/2010/main" val="3585205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66</a:t>
            </a:fld>
            <a:endParaRPr lang="fr-FR"/>
          </a:p>
        </p:txBody>
      </p:sp>
    </p:spTree>
    <p:extLst>
      <p:ext uri="{BB962C8B-B14F-4D97-AF65-F5344CB8AC3E}">
        <p14:creationId xmlns:p14="http://schemas.microsoft.com/office/powerpoint/2010/main" val="23522772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67</a:t>
            </a:fld>
            <a:endParaRPr lang="fr-FR"/>
          </a:p>
        </p:txBody>
      </p:sp>
    </p:spTree>
    <p:extLst>
      <p:ext uri="{BB962C8B-B14F-4D97-AF65-F5344CB8AC3E}">
        <p14:creationId xmlns:p14="http://schemas.microsoft.com/office/powerpoint/2010/main" val="29242816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568812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69</a:t>
            </a:fld>
            <a:endParaRPr lang="fr-FR"/>
          </a:p>
        </p:txBody>
      </p:sp>
    </p:spTree>
    <p:extLst>
      <p:ext uri="{BB962C8B-B14F-4D97-AF65-F5344CB8AC3E}">
        <p14:creationId xmlns:p14="http://schemas.microsoft.com/office/powerpoint/2010/main" val="370363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648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EC16AECB-AE41-48A7-A63B-354FE4F6A8CC}" type="slidenum">
              <a:rPr lang="en-JM" smtClean="0"/>
              <a:pPr>
                <a:defRPr/>
              </a:pPr>
              <a:t>7</a:t>
            </a:fld>
            <a:endParaRPr lang="en-JM"/>
          </a:p>
        </p:txBody>
      </p:sp>
    </p:spTree>
    <p:extLst>
      <p:ext uri="{BB962C8B-B14F-4D97-AF65-F5344CB8AC3E}">
        <p14:creationId xmlns:p14="http://schemas.microsoft.com/office/powerpoint/2010/main" val="5377275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70</a:t>
            </a:fld>
            <a:endParaRPr lang="fr-FR"/>
          </a:p>
        </p:txBody>
      </p:sp>
    </p:spTree>
    <p:extLst>
      <p:ext uri="{BB962C8B-B14F-4D97-AF65-F5344CB8AC3E}">
        <p14:creationId xmlns:p14="http://schemas.microsoft.com/office/powerpoint/2010/main" val="2252657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71</a:t>
            </a:fld>
            <a:endParaRPr lang="fr-FR"/>
          </a:p>
        </p:txBody>
      </p:sp>
    </p:spTree>
    <p:extLst>
      <p:ext uri="{BB962C8B-B14F-4D97-AF65-F5344CB8AC3E}">
        <p14:creationId xmlns:p14="http://schemas.microsoft.com/office/powerpoint/2010/main" val="19066563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72</a:t>
            </a:fld>
            <a:endParaRPr lang="fr-FR"/>
          </a:p>
        </p:txBody>
      </p:sp>
    </p:spTree>
    <p:extLst>
      <p:ext uri="{BB962C8B-B14F-4D97-AF65-F5344CB8AC3E}">
        <p14:creationId xmlns:p14="http://schemas.microsoft.com/office/powerpoint/2010/main" val="12849472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*interdit par les règles d' accessibilités </a:t>
            </a:r>
          </a:p>
          <a:p>
            <a:r>
              <a:rPr lang="fr-FR" dirty="0"/>
              <a:t>** mauvaise</a:t>
            </a:r>
            <a:r>
              <a:rPr lang="fr-FR" baseline="0" dirty="0"/>
              <a:t> pratique à éviter</a:t>
            </a:r>
          </a:p>
          <a:p>
            <a:endParaRPr lang="fr-FR" baseline="0" dirty="0"/>
          </a:p>
          <a:p>
            <a:pPr>
              <a:defRPr/>
            </a:pPr>
            <a:r>
              <a:rPr lang="fr-FR" sz="1200" dirty="0">
                <a:ea typeface="MS Mincho" pitchFamily="49" charset="-128"/>
              </a:rPr>
              <a:t>Dans la mesure où les navigateurs comprennent plusieurs langages, il faut leur préciser quand il doivent exécuter du JS. Pour cela, on place le code suivant : « &lt;script type=« </a:t>
            </a:r>
            <a:r>
              <a:rPr lang="fr-FR" sz="1200" dirty="0" err="1">
                <a:ea typeface="MS Mincho" pitchFamily="49" charset="-128"/>
              </a:rPr>
              <a:t>text</a:t>
            </a:r>
            <a:r>
              <a:rPr lang="fr-FR" sz="1200" dirty="0">
                <a:ea typeface="MS Mincho" pitchFamily="49" charset="-128"/>
              </a:rPr>
              <a:t>/JavaScript"&gt;…</a:t>
            </a:r>
            <a:r>
              <a:rPr lang="fr-FR" sz="1200" u="sng" dirty="0">
                <a:ea typeface="MS Mincho" pitchFamily="49" charset="-128"/>
              </a:rPr>
              <a:t>code JS</a:t>
            </a:r>
            <a:r>
              <a:rPr lang="fr-FR" sz="1200" dirty="0">
                <a:ea typeface="MS Mincho" pitchFamily="49" charset="-128"/>
              </a:rPr>
              <a:t>…&lt;/script&gt; ».</a:t>
            </a:r>
          </a:p>
          <a:p>
            <a:pPr>
              <a:defRPr/>
            </a:pPr>
            <a:r>
              <a:rPr lang="fr-FR" sz="1200" u="sng" dirty="0">
                <a:ea typeface="MS Mincho" pitchFamily="49" charset="-128"/>
              </a:rPr>
              <a:t>Remarque:</a:t>
            </a:r>
            <a:r>
              <a:rPr lang="fr-FR" sz="1200" dirty="0">
                <a:ea typeface="MS Mincho" pitchFamily="49" charset="-128"/>
              </a:rPr>
              <a:t> « </a:t>
            </a:r>
            <a:r>
              <a:rPr lang="fr-FR" sz="1200" dirty="0" err="1">
                <a:ea typeface="MS Mincho" pitchFamily="49" charset="-128"/>
              </a:rPr>
              <a:t>language</a:t>
            </a:r>
            <a:r>
              <a:rPr lang="fr-FR" sz="1200" dirty="0">
                <a:ea typeface="MS Mincho" pitchFamily="49" charset="-128"/>
              </a:rPr>
              <a:t>="JavaScript" est déprécié depuis HTML4.01 soit 1999</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73</a:t>
            </a:fld>
            <a:endParaRPr lang="fr-FR"/>
          </a:p>
        </p:txBody>
      </p:sp>
    </p:spTree>
    <p:extLst>
      <p:ext uri="{BB962C8B-B14F-4D97-AF65-F5344CB8AC3E}">
        <p14:creationId xmlns:p14="http://schemas.microsoft.com/office/powerpoint/2010/main" val="41138626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8661314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conseillé</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75</a:t>
            </a:fld>
            <a:endParaRPr lang="fr-FR"/>
          </a:p>
        </p:txBody>
      </p:sp>
    </p:spTree>
    <p:extLst>
      <p:ext uri="{BB962C8B-B14F-4D97-AF65-F5344CB8AC3E}">
        <p14:creationId xmlns:p14="http://schemas.microsoft.com/office/powerpoint/2010/main" val="40326384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76</a:t>
            </a:fld>
            <a:endParaRPr lang="fr-FR"/>
          </a:p>
        </p:txBody>
      </p:sp>
    </p:spTree>
    <p:extLst>
      <p:ext uri="{BB962C8B-B14F-4D97-AF65-F5344CB8AC3E}">
        <p14:creationId xmlns:p14="http://schemas.microsoft.com/office/powerpoint/2010/main" val="1796969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17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PRECISIONS</a:t>
            </a:r>
          </a:p>
          <a:p>
            <a:endParaRPr lang="fr-FR" sz="700" dirty="0">
              <a:ea typeface="MS Mincho" pitchFamily="49" charset="-128"/>
            </a:endParaRPr>
          </a:p>
          <a:p>
            <a:r>
              <a:rPr lang="fr-FR" sz="700" dirty="0">
                <a:ea typeface="MS Mincho" pitchFamily="49" charset="-128"/>
              </a:rPr>
              <a:t>- Pour ceux qui pratiquent des langages tels que le C, JS étant souvent interprété (cf. linker), ne séparez pas définitions, déclarations et </a:t>
            </a:r>
            <a:r>
              <a:rPr lang="fr-FR" sz="700" dirty="0" err="1">
                <a:ea typeface="MS Mincho" pitchFamily="49" charset="-128"/>
              </a:rPr>
              <a:t>init</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On déclare une variable par : « var </a:t>
            </a:r>
            <a:r>
              <a:rPr lang="fr-FR" sz="700" u="sng" dirty="0">
                <a:ea typeface="MS Mincho" pitchFamily="49" charset="-128"/>
              </a:rPr>
              <a:t>variable</a:t>
            </a:r>
            <a:r>
              <a:rPr lang="fr-FR" sz="700" dirty="0">
                <a:ea typeface="MS Mincho" pitchFamily="49" charset="-128"/>
              </a:rPr>
              <a:t> =  </a:t>
            </a:r>
            <a:r>
              <a:rPr lang="fr-FR" sz="700" u="sng" dirty="0">
                <a:ea typeface="MS Mincho" pitchFamily="49" charset="-128"/>
              </a:rPr>
              <a:t>valeur (typée)</a:t>
            </a:r>
            <a:r>
              <a:rPr lang="fr-FR" sz="700" dirty="0">
                <a:ea typeface="MS Mincho" pitchFamily="49" charset="-128"/>
              </a:rPr>
              <a:t>; » ou « var </a:t>
            </a:r>
            <a:r>
              <a:rPr lang="fr-FR" sz="700" u="sng" dirty="0">
                <a:ea typeface="MS Mincho" pitchFamily="49" charset="-128"/>
              </a:rPr>
              <a:t>variable</a:t>
            </a:r>
            <a:r>
              <a:rPr lang="fr-FR" sz="700" dirty="0">
                <a:ea typeface="MS Mincho" pitchFamily="49" charset="-128"/>
              </a:rPr>
              <a:t> = new </a:t>
            </a:r>
            <a:r>
              <a:rPr lang="fr-FR" sz="700" u="sng" dirty="0">
                <a:ea typeface="MS Mincho" pitchFamily="49" charset="-128"/>
              </a:rPr>
              <a:t>Classe</a:t>
            </a:r>
            <a:r>
              <a:rPr lang="fr-FR" sz="700" dirty="0">
                <a:ea typeface="MS Mincho" pitchFamily="49" charset="-128"/>
              </a:rPr>
              <a:t>(); » ex: var </a:t>
            </a:r>
            <a:r>
              <a:rPr lang="fr-FR" sz="700" dirty="0" err="1">
                <a:ea typeface="MS Mincho" pitchFamily="49" charset="-128"/>
              </a:rPr>
              <a:t>intNum</a:t>
            </a:r>
            <a:r>
              <a:rPr lang="fr-FR" sz="700" dirty="0">
                <a:ea typeface="MS Mincho" pitchFamily="49" charset="-128"/>
              </a:rPr>
              <a:t> = 5; var </a:t>
            </a:r>
            <a:r>
              <a:rPr lang="fr-FR" sz="700" dirty="0" err="1">
                <a:ea typeface="MS Mincho" pitchFamily="49" charset="-128"/>
              </a:rPr>
              <a:t>strTmp</a:t>
            </a:r>
            <a:r>
              <a:rPr lang="fr-FR" sz="700" dirty="0">
                <a:ea typeface="MS Mincho" pitchFamily="49" charset="-128"/>
              </a:rPr>
              <a:t> = new String();</a:t>
            </a:r>
            <a:br>
              <a:rPr lang="fr-FR" sz="700" dirty="0">
                <a:ea typeface="MS Mincho" pitchFamily="49" charset="-128"/>
              </a:rPr>
            </a:br>
            <a:r>
              <a:rPr lang="fr-FR" sz="700" u="sng" dirty="0">
                <a:ea typeface="MS Mincho" pitchFamily="49" charset="-128"/>
              </a:rPr>
              <a:t>Remarque:</a:t>
            </a:r>
            <a:r>
              <a:rPr lang="fr-FR" sz="700" dirty="0">
                <a:ea typeface="MS Mincho" pitchFamily="49" charset="-128"/>
              </a:rPr>
              <a:t> faites attention aux problèmes de linkage avec </a:t>
            </a:r>
            <a:r>
              <a:rPr lang="fr-FR" sz="700" dirty="0" err="1">
                <a:ea typeface="MS Mincho" pitchFamily="49" charset="-128"/>
              </a:rPr>
              <a:t>this</a:t>
            </a:r>
            <a:r>
              <a:rPr lang="fr-FR" sz="700" dirty="0">
                <a:ea typeface="MS Mincho" pitchFamily="49" charset="-128"/>
              </a:rPr>
              <a:t> et son utilisation combinée avec new, les méthodes (anonymes ou non), les gestionnaires d’événements…</a:t>
            </a:r>
          </a:p>
          <a:p>
            <a:endParaRPr lang="fr-FR" sz="700" dirty="0">
              <a:ea typeface="MS Mincho" pitchFamily="49" charset="-128"/>
            </a:endParaRPr>
          </a:p>
          <a:p>
            <a:r>
              <a:rPr lang="fr-FR" sz="700" dirty="0">
                <a:ea typeface="MS Mincho" pitchFamily="49" charset="-128"/>
              </a:rPr>
              <a:t>- Pour les fonctions/méthodes on met le terme « </a:t>
            </a:r>
            <a:r>
              <a:rPr lang="fr-FR" sz="700" dirty="0" err="1">
                <a:ea typeface="MS Mincho" pitchFamily="49" charset="-128"/>
              </a:rPr>
              <a:t>function</a:t>
            </a:r>
            <a:r>
              <a:rPr lang="fr-FR" sz="700" dirty="0">
                <a:ea typeface="MS Mincho" pitchFamily="49" charset="-128"/>
              </a:rPr>
              <a:t> » suivi du nom de la fonction et de parenthèses contenant les paramètres à transmettre.</a:t>
            </a:r>
            <a:br>
              <a:rPr lang="fr-FR" sz="700" dirty="0">
                <a:ea typeface="MS Mincho" pitchFamily="49" charset="-128"/>
              </a:rPr>
            </a:br>
            <a:r>
              <a:rPr lang="fr-FR" sz="700" u="sng" dirty="0" err="1">
                <a:ea typeface="MS Mincho" pitchFamily="49" charset="-128"/>
              </a:rPr>
              <a:t>cf</a:t>
            </a:r>
            <a:r>
              <a:rPr lang="fr-FR" sz="700" u="sng" dirty="0">
                <a:ea typeface="MS Mincho" pitchFamily="49" charset="-128"/>
              </a:rPr>
              <a:t>:</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u="sng" dirty="0">
                <a:ea typeface="MS Mincho" pitchFamily="49" charset="-128"/>
              </a:rPr>
              <a:t>fonction</a:t>
            </a:r>
            <a:r>
              <a:rPr lang="fr-FR" sz="700" dirty="0">
                <a:ea typeface="MS Mincho" pitchFamily="49" charset="-128"/>
              </a:rPr>
              <a:t>( </a:t>
            </a:r>
            <a:r>
              <a:rPr lang="fr-FR" sz="700" u="sng" dirty="0">
                <a:ea typeface="MS Mincho" pitchFamily="49" charset="-128"/>
              </a:rPr>
              <a:t>param1</a:t>
            </a:r>
            <a:r>
              <a:rPr lang="fr-FR" sz="700" dirty="0">
                <a:ea typeface="MS Mincho" pitchFamily="49" charset="-128"/>
              </a:rPr>
              <a:t>, </a:t>
            </a:r>
            <a:r>
              <a:rPr lang="fr-FR" sz="700" u="sng" dirty="0">
                <a:ea typeface="MS Mincho" pitchFamily="49" charset="-128"/>
              </a:rPr>
              <a:t>param2</a:t>
            </a:r>
            <a:r>
              <a:rPr lang="fr-FR" sz="700" dirty="0">
                <a:ea typeface="MS Mincho" pitchFamily="49" charset="-128"/>
              </a:rPr>
              <a:t>…){…</a:t>
            </a:r>
            <a:r>
              <a:rPr lang="fr-FR" sz="700" u="sng" dirty="0">
                <a:ea typeface="MS Mincho" pitchFamily="49" charset="-128"/>
              </a:rPr>
              <a:t>code</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check( </a:t>
            </a:r>
            <a:r>
              <a:rPr lang="fr-FR" sz="700" dirty="0" err="1">
                <a:ea typeface="MS Mincho" pitchFamily="49" charset="-128"/>
              </a:rPr>
              <a:t>prmStrTxt</a:t>
            </a:r>
            <a:r>
              <a:rPr lang="fr-FR" sz="700" dirty="0">
                <a:ea typeface="MS Mincho" pitchFamily="49" charset="-128"/>
              </a:rPr>
              <a:t>){ var </a:t>
            </a:r>
            <a:r>
              <a:rPr lang="fr-FR" sz="700" dirty="0" err="1">
                <a:ea typeface="MS Mincho" pitchFamily="49" charset="-128"/>
              </a:rPr>
              <a:t>intPos</a:t>
            </a:r>
            <a:r>
              <a:rPr lang="fr-FR" sz="700" dirty="0">
                <a:ea typeface="MS Mincho" pitchFamily="49" charset="-128"/>
              </a:rPr>
              <a:t>=</a:t>
            </a:r>
            <a:r>
              <a:rPr lang="fr-FR" sz="700" dirty="0" err="1">
                <a:ea typeface="MS Mincho" pitchFamily="49" charset="-128"/>
              </a:rPr>
              <a:t>prmStrTxt.indexOf</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La zone entre parenthèses est réservée à la transmission de paramètres (vide si rien) (nb libre par rapport à la définition qui ne sert qu’à nommer les </a:t>
            </a:r>
            <a:r>
              <a:rPr lang="fr-FR" sz="700" dirty="0" err="1">
                <a:ea typeface="MS Mincho" pitchFamily="49" charset="-128"/>
              </a:rPr>
              <a:t>params</a:t>
            </a:r>
            <a:r>
              <a:rPr lang="fr-FR" sz="700" dirty="0">
                <a:ea typeface="MS Mincho" pitchFamily="49" charset="-128"/>
              </a:rPr>
              <a:t>). </a:t>
            </a: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dirty="0" err="1">
                <a:ea typeface="MS Mincho" pitchFamily="49" charset="-128"/>
              </a:rPr>
              <a:t>validForm</a:t>
            </a:r>
            <a:r>
              <a:rPr lang="fr-FR" sz="700" dirty="0">
                <a:ea typeface="MS Mincho" pitchFamily="49" charset="-128"/>
              </a:rPr>
              <a:t>() { </a:t>
            </a:r>
            <a:r>
              <a:rPr lang="fr-FR" sz="700" dirty="0" err="1">
                <a:ea typeface="MS Mincho" pitchFamily="49" charset="-128"/>
              </a:rPr>
              <a:t>document.f.submit</a:t>
            </a:r>
            <a:r>
              <a:rPr lang="fr-FR" sz="700" dirty="0">
                <a:ea typeface="MS Mincho" pitchFamily="49" charset="-128"/>
              </a:rPr>
              <a:t>(); }</a:t>
            </a:r>
          </a:p>
          <a:p>
            <a:endParaRPr lang="fr-FR" sz="700" dirty="0">
              <a:ea typeface="MS Mincho" pitchFamily="49" charset="-128"/>
            </a:endParaRPr>
          </a:p>
          <a:p>
            <a:r>
              <a:rPr lang="fr-FR" sz="700" dirty="0">
                <a:ea typeface="MS Mincho" pitchFamily="49" charset="-128"/>
              </a:rPr>
              <a:t>- La valeur de retour est retournée par la fonction « return(</a:t>
            </a:r>
            <a:r>
              <a:rPr lang="fr-FR" sz="700" u="sng" dirty="0">
                <a:ea typeface="MS Mincho" pitchFamily="49" charset="-128"/>
              </a:rPr>
              <a:t>valeur</a:t>
            </a:r>
            <a:r>
              <a:rPr lang="fr-FR" sz="700" dirty="0">
                <a:ea typeface="MS Mincho" pitchFamily="49" charset="-128"/>
              </a:rPr>
              <a:t>); » simplifiée en « return </a:t>
            </a:r>
            <a:r>
              <a:rPr lang="fr-FR" sz="700" u="sng" dirty="0">
                <a:ea typeface="MS Mincho" pitchFamily="49" charset="-128"/>
              </a:rPr>
              <a:t>valeur</a:t>
            </a:r>
            <a:r>
              <a:rPr lang="fr-FR" sz="700" dirty="0">
                <a:ea typeface="MS Mincho" pitchFamily="49" charset="-128"/>
              </a:rPr>
              <a:t>; » pour compatibilité avec les anciens codes.</a:t>
            </a:r>
          </a:p>
          <a:p>
            <a:endParaRPr lang="fr-FR" sz="700" dirty="0"/>
          </a:p>
        </p:txBody>
      </p:sp>
      <p:sp>
        <p:nvSpPr>
          <p:cNvPr id="4" name="Espace réservé du numéro de diapositive 3"/>
          <p:cNvSpPr>
            <a:spLocks noGrp="1"/>
          </p:cNvSpPr>
          <p:nvPr>
            <p:ph type="sldNum" sz="quarter" idx="5"/>
          </p:nvPr>
        </p:nvSpPr>
        <p:spPr/>
        <p:txBody>
          <a:bodyPr/>
          <a:lstStyle/>
          <a:p>
            <a:pPr>
              <a:defRPr/>
            </a:pPr>
            <a:fld id="{40180265-FCF7-4684-96FA-AD47E85E1321}" type="slidenum">
              <a:rPr lang="en-JM" smtClean="0"/>
              <a:pPr>
                <a:defRPr/>
              </a:pPr>
              <a:t>77</a:t>
            </a:fld>
            <a:endParaRPr lang="en-JM"/>
          </a:p>
        </p:txBody>
      </p:sp>
    </p:spTree>
    <p:extLst>
      <p:ext uri="{BB962C8B-B14F-4D97-AF65-F5344CB8AC3E}">
        <p14:creationId xmlns:p14="http://schemas.microsoft.com/office/powerpoint/2010/main" val="3078437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Preferé</a:t>
            </a:r>
            <a:r>
              <a:rPr lang="fr-FR" dirty="0"/>
              <a:t> les types natif plutôt que les types objets </a:t>
            </a:r>
          </a:p>
          <a:p>
            <a:r>
              <a:rPr lang="fr-FR" dirty="0"/>
              <a:t>ex</a:t>
            </a:r>
            <a:r>
              <a:rPr lang="fr-FR" baseline="0" dirty="0"/>
              <a:t> </a:t>
            </a:r>
          </a:p>
          <a:p>
            <a:r>
              <a:rPr lang="fr-FR" baseline="0" dirty="0"/>
              <a:t>var </a:t>
            </a:r>
            <a:r>
              <a:rPr lang="fr-FR" baseline="0" dirty="0" err="1"/>
              <a:t>str</a:t>
            </a:r>
            <a:r>
              <a:rPr lang="fr-FR" baseline="0" dirty="0"/>
              <a:t>='blabla' plutôt que var </a:t>
            </a:r>
            <a:r>
              <a:rPr lang="fr-FR" baseline="0" dirty="0" err="1"/>
              <a:t>str</a:t>
            </a:r>
            <a:r>
              <a:rPr lang="fr-FR" baseline="0" dirty="0"/>
              <a:t>=new String('blabla');</a:t>
            </a:r>
          </a:p>
          <a:p>
            <a:r>
              <a:rPr lang="fr-FR" baseline="0" dirty="0"/>
              <a:t>var </a:t>
            </a:r>
            <a:r>
              <a:rPr lang="fr-FR" baseline="0" dirty="0" err="1"/>
              <a:t>arr</a:t>
            </a:r>
            <a:r>
              <a:rPr lang="fr-FR" baseline="0" dirty="0"/>
              <a:t>=[] plutôt que var </a:t>
            </a:r>
            <a:r>
              <a:rPr lang="fr-FR" baseline="0" dirty="0" err="1"/>
              <a:t>arr</a:t>
            </a:r>
            <a:r>
              <a:rPr lang="fr-FR" baseline="0" dirty="0"/>
              <a:t>= new </a:t>
            </a:r>
            <a:r>
              <a:rPr lang="fr-FR" baseline="0" dirty="0" err="1"/>
              <a:t>Array</a:t>
            </a:r>
            <a:r>
              <a:rPr lang="fr-FR" baseline="0" dirty="0"/>
              <a:t>();</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78</a:t>
            </a:fld>
            <a:endParaRPr lang="fr-FR"/>
          </a:p>
        </p:txBody>
      </p:sp>
    </p:spTree>
    <p:extLst>
      <p:ext uri="{BB962C8B-B14F-4D97-AF65-F5344CB8AC3E}">
        <p14:creationId xmlns:p14="http://schemas.microsoft.com/office/powerpoint/2010/main" val="26710751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79</a:t>
            </a:fld>
            <a:endParaRPr lang="fr-FR"/>
          </a:p>
        </p:txBody>
      </p:sp>
    </p:spTree>
    <p:extLst>
      <p:ext uri="{BB962C8B-B14F-4D97-AF65-F5344CB8AC3E}">
        <p14:creationId xmlns:p14="http://schemas.microsoft.com/office/powerpoint/2010/main" val="428434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a:t>
            </a:fld>
            <a:endParaRPr lang="fr-FR"/>
          </a:p>
        </p:txBody>
      </p:sp>
    </p:spTree>
    <p:extLst>
      <p:ext uri="{BB962C8B-B14F-4D97-AF65-F5344CB8AC3E}">
        <p14:creationId xmlns:p14="http://schemas.microsoft.com/office/powerpoint/2010/main" val="1880855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i="1" baseline="0" dirty="0"/>
              <a:t> </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80</a:t>
            </a:fld>
            <a:endParaRPr lang="fr-FR"/>
          </a:p>
        </p:txBody>
      </p:sp>
    </p:spTree>
    <p:extLst>
      <p:ext uri="{BB962C8B-B14F-4D97-AF65-F5344CB8AC3E}">
        <p14:creationId xmlns:p14="http://schemas.microsoft.com/office/powerpoint/2010/main" val="7101451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81</a:t>
            </a:fld>
            <a:endParaRPr lang="fr-FR"/>
          </a:p>
        </p:txBody>
      </p:sp>
    </p:spTree>
    <p:extLst>
      <p:ext uri="{BB962C8B-B14F-4D97-AF65-F5344CB8AC3E}">
        <p14:creationId xmlns:p14="http://schemas.microsoft.com/office/powerpoint/2010/main" val="23573044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82</a:t>
            </a:fld>
            <a:endParaRPr lang="fr-FR"/>
          </a:p>
        </p:txBody>
      </p:sp>
    </p:spTree>
    <p:extLst>
      <p:ext uri="{BB962C8B-B14F-4D97-AF65-F5344CB8AC3E}">
        <p14:creationId xmlns:p14="http://schemas.microsoft.com/office/powerpoint/2010/main" val="16635991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83</a:t>
            </a:fld>
            <a:endParaRPr lang="fr-FR"/>
          </a:p>
        </p:txBody>
      </p:sp>
    </p:spTree>
    <p:extLst>
      <p:ext uri="{BB962C8B-B14F-4D97-AF65-F5344CB8AC3E}">
        <p14:creationId xmlns:p14="http://schemas.microsoft.com/office/powerpoint/2010/main" val="26819868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84</a:t>
            </a:fld>
            <a:endParaRPr lang="fr-FR"/>
          </a:p>
        </p:txBody>
      </p:sp>
    </p:spTree>
    <p:extLst>
      <p:ext uri="{BB962C8B-B14F-4D97-AF65-F5344CB8AC3E}">
        <p14:creationId xmlns:p14="http://schemas.microsoft.com/office/powerpoint/2010/main" val="9853844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85</a:t>
            </a:fld>
            <a:endParaRPr lang="fr-FR"/>
          </a:p>
        </p:txBody>
      </p:sp>
    </p:spTree>
    <p:extLst>
      <p:ext uri="{BB962C8B-B14F-4D97-AF65-F5344CB8AC3E}">
        <p14:creationId xmlns:p14="http://schemas.microsoft.com/office/powerpoint/2010/main" val="27356725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86</a:t>
            </a:fld>
            <a:endParaRPr lang="fr-FR"/>
          </a:p>
        </p:txBody>
      </p:sp>
    </p:spTree>
    <p:extLst>
      <p:ext uri="{BB962C8B-B14F-4D97-AF65-F5344CB8AC3E}">
        <p14:creationId xmlns:p14="http://schemas.microsoft.com/office/powerpoint/2010/main" val="3806647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87</a:t>
            </a:fld>
            <a:endParaRPr lang="fr-FR"/>
          </a:p>
        </p:txBody>
      </p:sp>
    </p:spTree>
    <p:extLst>
      <p:ext uri="{BB962C8B-B14F-4D97-AF65-F5344CB8AC3E}">
        <p14:creationId xmlns:p14="http://schemas.microsoft.com/office/powerpoint/2010/main" val="2100062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88</a:t>
            </a:fld>
            <a:endParaRPr lang="fr-FR"/>
          </a:p>
        </p:txBody>
      </p:sp>
    </p:spTree>
    <p:extLst>
      <p:ext uri="{BB962C8B-B14F-4D97-AF65-F5344CB8AC3E}">
        <p14:creationId xmlns:p14="http://schemas.microsoft.com/office/powerpoint/2010/main" val="24874716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a:t>
            </a:r>
            <a:r>
              <a:rPr lang="fr-FR" baseline="0" dirty="0"/>
              <a:t> cas </a:t>
            </a:r>
            <a:r>
              <a:rPr lang="fr-FR" b="1" baseline="0" dirty="0"/>
              <a:t>default</a:t>
            </a:r>
            <a:r>
              <a:rPr lang="fr-FR" baseline="0" dirty="0"/>
              <a:t> est une bonne pratique</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89</a:t>
            </a:fld>
            <a:endParaRPr lang="fr-FR"/>
          </a:p>
        </p:txBody>
      </p:sp>
    </p:spTree>
    <p:extLst>
      <p:ext uri="{BB962C8B-B14F-4D97-AF65-F5344CB8AC3E}">
        <p14:creationId xmlns:p14="http://schemas.microsoft.com/office/powerpoint/2010/main" val="1756059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6896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1DC5084-AFAA-418D-9453-C58E247EFA8D}" type="slidenum">
              <a:rPr lang="en-JM" smtClean="0"/>
              <a:pPr>
                <a:defRPr/>
              </a:pPr>
              <a:t>9</a:t>
            </a:fld>
            <a:endParaRPr lang="en-JM"/>
          </a:p>
        </p:txBody>
      </p:sp>
    </p:spTree>
    <p:extLst>
      <p:ext uri="{BB962C8B-B14F-4D97-AF65-F5344CB8AC3E}">
        <p14:creationId xmlns:p14="http://schemas.microsoft.com/office/powerpoint/2010/main" val="37045124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90</a:t>
            </a:fld>
            <a:endParaRPr lang="fr-FR"/>
          </a:p>
        </p:txBody>
      </p:sp>
    </p:spTree>
    <p:extLst>
      <p:ext uri="{BB962C8B-B14F-4D97-AF65-F5344CB8AC3E}">
        <p14:creationId xmlns:p14="http://schemas.microsoft.com/office/powerpoint/2010/main" val="3802598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91</a:t>
            </a:fld>
            <a:endParaRPr lang="fr-FR"/>
          </a:p>
        </p:txBody>
      </p:sp>
    </p:spTree>
    <p:extLst>
      <p:ext uri="{BB962C8B-B14F-4D97-AF65-F5344CB8AC3E}">
        <p14:creationId xmlns:p14="http://schemas.microsoft.com/office/powerpoint/2010/main" val="1884247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92</a:t>
            </a:fld>
            <a:endParaRPr lang="fr-FR"/>
          </a:p>
        </p:txBody>
      </p:sp>
    </p:spTree>
    <p:extLst>
      <p:ext uri="{BB962C8B-B14F-4D97-AF65-F5344CB8AC3E}">
        <p14:creationId xmlns:p14="http://schemas.microsoft.com/office/powerpoint/2010/main" val="9656258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889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F85813BB-EF20-44DE-AAA0-C0AAEC3D6A91}" type="slidenum">
              <a:rPr lang="en-JM" smtClean="0"/>
              <a:pPr>
                <a:defRPr/>
              </a:pPr>
              <a:t>93</a:t>
            </a:fld>
            <a:endParaRPr lang="en-JM"/>
          </a:p>
        </p:txBody>
      </p:sp>
    </p:spTree>
    <p:extLst>
      <p:ext uri="{BB962C8B-B14F-4D97-AF65-F5344CB8AC3E}">
        <p14:creationId xmlns:p14="http://schemas.microsoft.com/office/powerpoint/2010/main" val="2162657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94</a:t>
            </a:fld>
            <a:endParaRPr lang="fr-FR"/>
          </a:p>
        </p:txBody>
      </p:sp>
    </p:spTree>
    <p:extLst>
      <p:ext uri="{BB962C8B-B14F-4D97-AF65-F5344CB8AC3E}">
        <p14:creationId xmlns:p14="http://schemas.microsoft.com/office/powerpoint/2010/main" val="42831764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992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5D59B843-0C8F-49C6-814E-11E84763162C}" type="slidenum">
              <a:rPr lang="en-JM" smtClean="0"/>
              <a:pPr>
                <a:defRPr/>
              </a:pPr>
              <a:t>95</a:t>
            </a:fld>
            <a:endParaRPr lang="en-JM"/>
          </a:p>
        </p:txBody>
      </p:sp>
    </p:spTree>
    <p:extLst>
      <p:ext uri="{BB962C8B-B14F-4D97-AF65-F5344CB8AC3E}">
        <p14:creationId xmlns:p14="http://schemas.microsoft.com/office/powerpoint/2010/main" val="26623189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09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1BD3008-AADF-4344-AD86-4974D580337B}" type="slidenum">
              <a:rPr lang="en-JM" smtClean="0"/>
              <a:pPr>
                <a:defRPr/>
              </a:pPr>
              <a:t>96</a:t>
            </a:fld>
            <a:endParaRPr lang="en-JM"/>
          </a:p>
        </p:txBody>
      </p:sp>
    </p:spTree>
    <p:extLst>
      <p:ext uri="{BB962C8B-B14F-4D97-AF65-F5344CB8AC3E}">
        <p14:creationId xmlns:p14="http://schemas.microsoft.com/office/powerpoint/2010/main" val="33967651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19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err="1"/>
              <a:t>this</a:t>
            </a:r>
            <a:endParaRPr lang="fr-FR" sz="700" b="1" dirty="0"/>
          </a:p>
          <a:p>
            <a:endParaRPr lang="fr-FR" sz="700" dirty="0">
              <a:ea typeface="MS Mincho" pitchFamily="49" charset="-128"/>
            </a:endParaRPr>
          </a:p>
          <a:p>
            <a:r>
              <a:rPr lang="fr-FR" sz="700" dirty="0">
                <a:ea typeface="MS Mincho" pitchFamily="49" charset="-128"/>
              </a:rPr>
              <a:t>- </a:t>
            </a:r>
            <a:r>
              <a:rPr lang="fr-FR" sz="700" dirty="0" err="1">
                <a:ea typeface="MS Mincho" pitchFamily="49" charset="-128"/>
              </a:rPr>
              <a:t>this</a:t>
            </a:r>
            <a:r>
              <a:rPr lang="fr-FR" sz="700" dirty="0">
                <a:ea typeface="MS Mincho" pitchFamily="49" charset="-128"/>
              </a:rPr>
              <a:t> est un mot réservé qui fait référence à l’objet courant, c’est à dire : au niveau global, l’objet </a:t>
            </a:r>
            <a:r>
              <a:rPr lang="fr-FR" sz="700" dirty="0" err="1">
                <a:ea typeface="MS Mincho" pitchFamily="49" charset="-128"/>
              </a:rPr>
              <a:t>window</a:t>
            </a:r>
            <a:r>
              <a:rPr lang="fr-FR" sz="700" dirty="0">
                <a:ea typeface="MS Mincho" pitchFamily="49" charset="-128"/>
              </a:rPr>
              <a:t> courant (frame), dans une fonction (méthode), l’objet associé à la méthode (peut-être </a:t>
            </a:r>
            <a:r>
              <a:rPr lang="fr-FR" sz="700" dirty="0" err="1">
                <a:ea typeface="MS Mincho" pitchFamily="49" charset="-128"/>
              </a:rPr>
              <a:t>window</a:t>
            </a:r>
            <a:r>
              <a:rPr lang="fr-FR" sz="700" dirty="0">
                <a:ea typeface="MS Mincho" pitchFamily="49" charset="-128"/>
              </a:rPr>
              <a:t> pour les fonctions globales), dans les événements c’est l’objet déclencheur.</a:t>
            </a:r>
          </a:p>
          <a:p>
            <a:endParaRPr lang="fr-FR" sz="700" dirty="0"/>
          </a:p>
          <a:p>
            <a:endParaRPr lang="fr-FR" sz="700" dirty="0"/>
          </a:p>
          <a:p>
            <a:r>
              <a:rPr lang="fr-FR" sz="700" b="1" dirty="0"/>
              <a:t>new et </a:t>
            </a:r>
            <a:r>
              <a:rPr lang="fr-FR" sz="700" b="1" dirty="0" err="1"/>
              <a:t>delete</a:t>
            </a:r>
            <a:endParaRPr lang="fr-FR" sz="700" b="1" dirty="0"/>
          </a:p>
          <a:p>
            <a:endParaRPr lang="fr-FR" sz="700" dirty="0">
              <a:ea typeface="MS Mincho" pitchFamily="49" charset="-128"/>
            </a:endParaRPr>
          </a:p>
          <a:p>
            <a:r>
              <a:rPr lang="fr-FR" sz="700" dirty="0">
                <a:ea typeface="MS Mincho" pitchFamily="49" charset="-128"/>
              </a:rPr>
              <a:t>- l’opérateur new est un opérateur spécial qui permet de créer (d’allouer) un nouvel espace mémoire pour l’objet.</a:t>
            </a:r>
          </a:p>
          <a:p>
            <a:endParaRPr lang="fr-FR" sz="700" dirty="0">
              <a:ea typeface="MS Mincho" pitchFamily="49" charset="-128"/>
            </a:endParaRPr>
          </a:p>
          <a:p>
            <a:r>
              <a:rPr lang="fr-FR" sz="700" dirty="0">
                <a:ea typeface="MS Mincho" pitchFamily="49" charset="-128"/>
              </a:rPr>
              <a:t>- une chaîne pour laquelle aucun espace mémoire n’est allouée est </a:t>
            </a:r>
            <a:r>
              <a:rPr lang="fr-FR" sz="700" dirty="0" err="1">
                <a:ea typeface="MS Mincho" pitchFamily="49" charset="-128"/>
              </a:rPr>
              <a:t>null</a:t>
            </a:r>
            <a:endParaRPr lang="fr-FR" sz="700" dirty="0">
              <a:ea typeface="MS Mincho" pitchFamily="49" charset="-128"/>
            </a:endParaRPr>
          </a:p>
          <a:p>
            <a:endParaRPr lang="fr-FR" sz="700" dirty="0">
              <a:ea typeface="MS Mincho" pitchFamily="49" charset="-128"/>
            </a:endParaRPr>
          </a:p>
          <a:p>
            <a:r>
              <a:rPr lang="fr-FR" sz="700" dirty="0">
                <a:ea typeface="MS Mincho" pitchFamily="49" charset="-128"/>
              </a:rPr>
              <a:t>- pour dés-allouer la mémoire qui a été réservée, il faut utiliser l’opérateur </a:t>
            </a:r>
            <a:r>
              <a:rPr lang="fr-FR" sz="700" dirty="0" err="1">
                <a:ea typeface="MS Mincho" pitchFamily="49" charset="-128"/>
              </a:rPr>
              <a:t>delete</a:t>
            </a:r>
            <a:r>
              <a:rPr lang="fr-FR" sz="700" dirty="0">
                <a:ea typeface="MS Mincho" pitchFamily="49" charset="-128"/>
              </a:rPr>
              <a:t>. C’est important si on manipule de grandes quantités de données (ex: </a:t>
            </a:r>
            <a:r>
              <a:rPr lang="fr-FR" sz="700" dirty="0" err="1">
                <a:ea typeface="MS Mincho" pitchFamily="49" charset="-128"/>
              </a:rPr>
              <a:t>Array</a:t>
            </a:r>
            <a:r>
              <a:rPr lang="fr-FR" sz="700" dirty="0">
                <a:ea typeface="MS Mincho" pitchFamily="49" charset="-128"/>
              </a:rPr>
              <a:t> de grande taille).</a:t>
            </a:r>
            <a:endParaRPr lang="fr-FR" sz="700" dirty="0"/>
          </a:p>
          <a:p>
            <a:endParaRPr lang="fr-FR" sz="700" dirty="0"/>
          </a:p>
        </p:txBody>
      </p:sp>
      <p:sp>
        <p:nvSpPr>
          <p:cNvPr id="4" name="Espace réservé du numéro de diapositive 3"/>
          <p:cNvSpPr>
            <a:spLocks noGrp="1"/>
          </p:cNvSpPr>
          <p:nvPr>
            <p:ph type="sldNum" sz="quarter" idx="5"/>
          </p:nvPr>
        </p:nvSpPr>
        <p:spPr/>
        <p:txBody>
          <a:bodyPr/>
          <a:lstStyle/>
          <a:p>
            <a:pPr>
              <a:defRPr/>
            </a:pPr>
            <a:fld id="{69C8005A-8404-48C2-921E-8873120B20C4}" type="slidenum">
              <a:rPr lang="en-JM" smtClean="0"/>
              <a:pPr>
                <a:defRPr/>
              </a:pPr>
              <a:t>97</a:t>
            </a:fld>
            <a:endParaRPr lang="en-JM"/>
          </a:p>
        </p:txBody>
      </p:sp>
    </p:spTree>
    <p:extLst>
      <p:ext uri="{BB962C8B-B14F-4D97-AF65-F5344CB8AC3E}">
        <p14:creationId xmlns:p14="http://schemas.microsoft.com/office/powerpoint/2010/main" val="25420376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29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AC925617-D48E-4DC3-B872-DC5FE6C0682D}" type="slidenum">
              <a:rPr lang="en-JM" smtClean="0"/>
              <a:pPr>
                <a:defRPr/>
              </a:pPr>
              <a:t>98</a:t>
            </a:fld>
            <a:endParaRPr lang="en-JM"/>
          </a:p>
        </p:txBody>
      </p:sp>
    </p:spTree>
    <p:extLst>
      <p:ext uri="{BB962C8B-B14F-4D97-AF65-F5344CB8AC3E}">
        <p14:creationId xmlns:p14="http://schemas.microsoft.com/office/powerpoint/2010/main" val="19023196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99</a:t>
            </a:fld>
            <a:endParaRPr lang="en-JM"/>
          </a:p>
        </p:txBody>
      </p:sp>
    </p:spTree>
    <p:extLst>
      <p:ext uri="{BB962C8B-B14F-4D97-AF65-F5344CB8AC3E}">
        <p14:creationId xmlns:p14="http://schemas.microsoft.com/office/powerpoint/2010/main" val="213800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pizplomb.fr/"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171565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Tree>
    <p:extLst>
      <p:ext uri="{BB962C8B-B14F-4D97-AF65-F5344CB8AC3E}">
        <p14:creationId xmlns:p14="http://schemas.microsoft.com/office/powerpoint/2010/main" val="3527303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842356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6215106"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899408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2050404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8064620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572133" y="1714488"/>
            <a:ext cx="3071834"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4884658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3339650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95323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4031322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8902325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40557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3052762" y="563198"/>
            <a:ext cx="3038475"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userDrawn="1"/>
        </p:nvPicPr>
        <p:blipFill>
          <a:blip r:embed="rId2"/>
          <a:stretch>
            <a:fillRect/>
          </a:stretch>
        </p:blipFill>
        <p:spPr>
          <a:xfrm>
            <a:off x="3052762" y="563198"/>
            <a:ext cx="3038475" cy="3800475"/>
          </a:xfrm>
          <a:prstGeom prst="rect">
            <a:avLst/>
          </a:prstGeom>
        </p:spPr>
      </p:pic>
    </p:spTree>
    <p:extLst>
      <p:ext uri="{BB962C8B-B14F-4D97-AF65-F5344CB8AC3E}">
        <p14:creationId xmlns:p14="http://schemas.microsoft.com/office/powerpoint/2010/main" val="1651848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573760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79757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Modifiez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6" name="Espace réservé du contenu 8"/>
          <p:cNvSpPr>
            <a:spLocks noGrp="1"/>
          </p:cNvSpPr>
          <p:nvPr>
            <p:ph sz="quarter" idx="4"/>
          </p:nvPr>
        </p:nvSpPr>
        <p:spPr>
          <a:xfrm>
            <a:off x="4652169" y="939776"/>
            <a:ext cx="3931920" cy="3060728"/>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extLst>
      <p:ext uri="{BB962C8B-B14F-4D97-AF65-F5344CB8AC3E}">
        <p14:creationId xmlns:p14="http://schemas.microsoft.com/office/powerpoint/2010/main" val="451887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58464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1170027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706555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3052762" y="1528762"/>
            <a:ext cx="3038475"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userDrawn="1"/>
        </p:nvPicPr>
        <p:blipFill>
          <a:blip r:embed="rId2"/>
          <a:stretch>
            <a:fillRect/>
          </a:stretch>
        </p:blipFill>
        <p:spPr>
          <a:xfrm>
            <a:off x="3052762" y="1528762"/>
            <a:ext cx="3038475" cy="3800475"/>
          </a:xfrm>
          <a:prstGeom prst="rect">
            <a:avLst/>
          </a:prstGeom>
        </p:spPr>
      </p:pic>
    </p:spTree>
    <p:extLst>
      <p:ext uri="{BB962C8B-B14F-4D97-AF65-F5344CB8AC3E}">
        <p14:creationId xmlns:p14="http://schemas.microsoft.com/office/powerpoint/2010/main" val="462052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8712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9245755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177268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3052746" y="564629"/>
            <a:ext cx="3038475"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userDrawn="1"/>
        </p:nvPicPr>
        <p:blipFill>
          <a:blip r:embed="rId2"/>
          <a:stretch>
            <a:fillRect/>
          </a:stretch>
        </p:blipFill>
        <p:spPr>
          <a:xfrm>
            <a:off x="3052746" y="564629"/>
            <a:ext cx="3038475" cy="3800475"/>
          </a:xfrm>
          <a:prstGeom prst="rect">
            <a:avLst/>
          </a:prstGeom>
        </p:spPr>
      </p:pic>
    </p:spTree>
    <p:extLst>
      <p:ext uri="{BB962C8B-B14F-4D97-AF65-F5344CB8AC3E}">
        <p14:creationId xmlns:p14="http://schemas.microsoft.com/office/powerpoint/2010/main" val="26005742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5174980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8532719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21746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extLst>
      <p:ext uri="{BB962C8B-B14F-4D97-AF65-F5344CB8AC3E}">
        <p14:creationId xmlns:p14="http://schemas.microsoft.com/office/powerpoint/2010/main" val="934896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extLst>
      <p:ext uri="{BB962C8B-B14F-4D97-AF65-F5344CB8AC3E}">
        <p14:creationId xmlns:p14="http://schemas.microsoft.com/office/powerpoint/2010/main" val="13326417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772958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25149137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24280129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Modifiez le style du titre</a:t>
            </a:r>
            <a:endParaRPr lang="fr-FR" dirty="0"/>
          </a:p>
        </p:txBody>
      </p:sp>
    </p:spTree>
    <p:extLst>
      <p:ext uri="{BB962C8B-B14F-4D97-AF65-F5344CB8AC3E}">
        <p14:creationId xmlns:p14="http://schemas.microsoft.com/office/powerpoint/2010/main" val="2118697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457613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475131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825035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B516F9DE-8424-4DA0-8347-64BE6E17B936}" type="datetimeFigureOut">
              <a:rPr lang="fr-FR" smtClean="0"/>
              <a:pPr/>
              <a:t>11/10/2021</a:t>
            </a:fld>
            <a:endParaRPr lang="fr-FR"/>
          </a:p>
        </p:txBody>
      </p:sp>
      <p:sp>
        <p:nvSpPr>
          <p:cNvPr id="4" name="Slide Number Placeholder 21"/>
          <p:cNvSpPr>
            <a:spLocks noGrp="1"/>
          </p:cNvSpPr>
          <p:nvPr>
            <p:ph type="sldNum" sz="quarter" idx="11"/>
          </p:nvPr>
        </p:nvSpPr>
        <p:spPr/>
        <p:txBody>
          <a:bodyPr/>
          <a:lstStyle>
            <a:lvl1pPr>
              <a:defRPr/>
            </a:lvl1pPr>
          </a:lstStyle>
          <a:p>
            <a:fld id="{BC6F2980-C15E-4A6C-B3EA-12E3F1929291}"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3905530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457200" y="2345941"/>
            <a:ext cx="4038600" cy="4107395"/>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648200" y="2345941"/>
            <a:ext cx="4038600" cy="4107395"/>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836647"/>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dirty="0"/>
          </a:p>
        </p:txBody>
      </p:sp>
    </p:spTree>
    <p:extLst>
      <p:ext uri="{BB962C8B-B14F-4D97-AF65-F5344CB8AC3E}">
        <p14:creationId xmlns:p14="http://schemas.microsoft.com/office/powerpoint/2010/main" val="2282034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smtClean="0"/>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extLst>
      <p:ext uri="{BB962C8B-B14F-4D97-AF65-F5344CB8AC3E}">
        <p14:creationId xmlns:p14="http://schemas.microsoft.com/office/powerpoint/2010/main" val="32959190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smtClean="0"/>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
        <p:nvSpPr>
          <p:cNvPr id="13" name="Ellipse 98">
            <a:extLst>
              <a:ext uri="{FF2B5EF4-FFF2-40B4-BE49-F238E27FC236}">
                <a16:creationId xmlns:a16="http://schemas.microsoft.com/office/drawing/2014/main" id="{C815AB2A-900C-43A0-AED7-532039BD0EC1}"/>
              </a:ext>
            </a:extLst>
          </p:cNvPr>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5FCA4EA-C3BF-4CA5-9D5B-E82C921BE5D4}"/>
              </a:ext>
            </a:extLst>
          </p:cNvPr>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15" name="Ellipse 98">
            <a:extLst>
              <a:ext uri="{FF2B5EF4-FFF2-40B4-BE49-F238E27FC236}">
                <a16:creationId xmlns:a16="http://schemas.microsoft.com/office/drawing/2014/main" id="{9106A882-3F02-4FA5-A784-E72F33BDACD2}"/>
              </a:ext>
            </a:extLst>
          </p:cNvPr>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16" name="Ellipse 98">
            <a:extLst>
              <a:ext uri="{FF2B5EF4-FFF2-40B4-BE49-F238E27FC236}">
                <a16:creationId xmlns:a16="http://schemas.microsoft.com/office/drawing/2014/main" id="{2A71C565-7C8B-4CC0-AA8C-3BCDE32A51F3}"/>
              </a:ext>
            </a:extLst>
          </p:cNvPr>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Tree>
    <p:extLst>
      <p:ext uri="{BB962C8B-B14F-4D97-AF65-F5344CB8AC3E}">
        <p14:creationId xmlns:p14="http://schemas.microsoft.com/office/powerpoint/2010/main" val="33445070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Modifiez le style du titre</a:t>
            </a:r>
            <a:endParaRPr kumimoji="0" lang="en-US" dirty="0"/>
          </a:p>
        </p:txBody>
      </p:sp>
      <p:sp>
        <p:nvSpPr>
          <p:cNvPr id="28" name="Espace réservé de la date 27"/>
          <p:cNvSpPr>
            <a:spLocks noGrp="1"/>
          </p:cNvSpPr>
          <p:nvPr>
            <p:ph type="dt" sz="half" idx="10"/>
          </p:nvPr>
        </p:nvSpPr>
        <p:spPr>
          <a:xfrm>
            <a:off x="8148384" y="6356176"/>
            <a:ext cx="960120" cy="457200"/>
          </a:xfrm>
        </p:spPr>
        <p:txBody>
          <a:bodyPr/>
          <a:lstStyle/>
          <a:p>
            <a:fld id="{B516F9DE-8424-4DA0-8347-64BE6E17B936}" type="datetimeFigureOut">
              <a:rPr lang="fr-FR" smtClean="0"/>
              <a:pPr/>
              <a:t>11/10/2021</a:t>
            </a:fld>
            <a:endParaRPr lang="fr-FR"/>
          </a:p>
        </p:txBody>
      </p:sp>
      <p:sp>
        <p:nvSpPr>
          <p:cNvPr id="17" name="Espace réservé du pied de page 16"/>
          <p:cNvSpPr>
            <a:spLocks noGrp="1"/>
          </p:cNvSpPr>
          <p:nvPr>
            <p:ph type="ftr" sz="quarter" idx="11"/>
          </p:nvPr>
        </p:nvSpPr>
        <p:spPr>
          <a:xfrm>
            <a:off x="6852984" y="6355224"/>
            <a:ext cx="1295400" cy="457200"/>
          </a:xfrm>
        </p:spPr>
        <p:txBody>
          <a:bodyPr/>
          <a:lstStyle/>
          <a:p>
            <a:endParaRPr lang="fr-FR"/>
          </a:p>
        </p:txBody>
      </p:sp>
    </p:spTree>
    <p:extLst>
      <p:ext uri="{BB962C8B-B14F-4D97-AF65-F5344CB8AC3E}">
        <p14:creationId xmlns:p14="http://schemas.microsoft.com/office/powerpoint/2010/main" val="40318930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457200" y="2348881"/>
            <a:ext cx="4038600" cy="4151954"/>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648200" y="2348881"/>
            <a:ext cx="4038600" cy="4151954"/>
          </a:xfrm>
        </p:spPr>
        <p:txBody>
          <a:bodyPr/>
          <a:lstStyle>
            <a:lvl1pPr>
              <a:defRPr sz="2000"/>
            </a:lvl1pPr>
            <a:lvl2pPr>
              <a:defRPr sz="1900"/>
            </a:lvl2pPr>
            <a:lvl3pPr>
              <a:defRPr sz="1800"/>
            </a:lvl3pPr>
            <a:lvl4pPr>
              <a:defRPr sz="1800"/>
            </a:lvl4pPr>
            <a:lvl5pPr>
              <a:defRPr sz="1800"/>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8711100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24278897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6481513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457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dirty="0"/>
          </a:p>
        </p:txBody>
      </p:sp>
      <p:sp>
        <p:nvSpPr>
          <p:cNvPr id="4" name="Espace réservé du contenu 3"/>
          <p:cNvSpPr>
            <a:spLocks noGrp="1"/>
          </p:cNvSpPr>
          <p:nvPr>
            <p:ph sz="half" idx="2"/>
          </p:nvPr>
        </p:nvSpPr>
        <p:spPr>
          <a:xfrm>
            <a:off x="4648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84784"/>
            <a:ext cx="8219256"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dirty="0"/>
          </a:p>
        </p:txBody>
      </p:sp>
    </p:spTree>
    <p:extLst>
      <p:ext uri="{BB962C8B-B14F-4D97-AF65-F5344CB8AC3E}">
        <p14:creationId xmlns:p14="http://schemas.microsoft.com/office/powerpoint/2010/main" val="1264566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307864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smtClean="0"/>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extLst>
      <p:ext uri="{BB962C8B-B14F-4D97-AF65-F5344CB8AC3E}">
        <p14:creationId xmlns:p14="http://schemas.microsoft.com/office/powerpoint/2010/main" val="42802581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smtClean="0"/>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
        <p:nvSpPr>
          <p:cNvPr id="13" name="Ellipse 98">
            <a:extLst>
              <a:ext uri="{FF2B5EF4-FFF2-40B4-BE49-F238E27FC236}">
                <a16:creationId xmlns:a16="http://schemas.microsoft.com/office/drawing/2014/main" id="{1AFF8F84-DCB6-4CD4-8A6B-39467D1273DE}"/>
              </a:ext>
            </a:extLst>
          </p:cNvPr>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Tree>
    <p:extLst>
      <p:ext uri="{BB962C8B-B14F-4D97-AF65-F5344CB8AC3E}">
        <p14:creationId xmlns:p14="http://schemas.microsoft.com/office/powerpoint/2010/main" val="996500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11430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3pPr>
            <a:lvl4pPr marL="16002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400"/>
            </a:lvl6pPr>
            <a:lvl7pPr marL="29718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7pPr>
            <a:lvl8pPr marL="454025" marR="0" indent="-228600" algn="l" defTabSz="914400" rtl="0" eaLnBrk="1" fontAlgn="auto" latinLnBrk="0" hangingPunct="1">
              <a:lnSpc>
                <a:spcPct val="100000"/>
              </a:lnSpc>
              <a:spcBef>
                <a:spcPct val="20000"/>
              </a:spcBef>
              <a:spcAft>
                <a:spcPts val="0"/>
              </a:spcAft>
              <a:buClrTx/>
              <a:buSzTx/>
              <a:buFont typeface="Wingdings" pitchFamily="2" charset="2"/>
              <a:buChar char="2"/>
              <a:tabLst/>
              <a:defRPr/>
            </a:lvl8pPr>
            <a:lvl9pPr marL="447675" marR="0" indent="-228600" algn="l" defTabSz="914400" rtl="0" eaLnBrk="1" fontAlgn="auto" latinLnBrk="0" hangingPunct="1">
              <a:lnSpc>
                <a:spcPct val="100000"/>
              </a:lnSpc>
              <a:spcBef>
                <a:spcPct val="20000"/>
              </a:spcBef>
              <a:spcAft>
                <a:spcPts val="0"/>
              </a:spcAft>
              <a:buClrTx/>
              <a:buSzPct val="189000"/>
              <a:buFont typeface="Wingdings" pitchFamily="2" charset="2"/>
              <a:buChar char="C"/>
              <a:tabLst/>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Cliquez pour modifier les styles du texte du masque</a:t>
            </a:r>
          </a:p>
          <a:p>
            <a:pPr marL="34290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Deuxième niveau</a:t>
            </a:r>
          </a:p>
          <a:p>
            <a:pPr marL="342900" marR="0" lvl="2"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Troisième niveau</a:t>
            </a:r>
          </a:p>
          <a:p>
            <a:pPr marL="342900" marR="0" lvl="3"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Quatrième niveau</a:t>
            </a:r>
          </a:p>
          <a:p>
            <a:pPr marL="342900" marR="0" lvl="4"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a:ln>
                  <a:noFill/>
                </a:ln>
                <a:solidFill>
                  <a:prstClr val="black"/>
                </a:solidFill>
                <a:effectLst/>
                <a:uLnTx/>
                <a:uFillTx/>
                <a:latin typeface="+mn-lt"/>
                <a:ea typeface="+mn-ea"/>
                <a:cs typeface="+mn-cs"/>
              </a:rPr>
              <a:t>Cinquième niveau</a:t>
            </a:r>
            <a:endParaRPr kumimoji="0" lang="fr-FR" sz="20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Espace réservé de la date 3"/>
          <p:cNvSpPr>
            <a:spLocks noGrp="1"/>
          </p:cNvSpPr>
          <p:nvPr>
            <p:ph type="dt" sz="half" idx="10"/>
          </p:nvPr>
        </p:nvSpPr>
        <p:spPr/>
        <p:txBody>
          <a:bodyPr/>
          <a:lstStyle/>
          <a:p>
            <a:fld id="{6DBA3327-A22A-4705-A988-BAFB87645CAF}" type="datetime1">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38247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dirty="0"/>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err="1"/>
              <a:t>Fichier.php</a:t>
            </a:r>
            <a:endParaRPr lang="fr-FR" dirty="0"/>
          </a:p>
          <a:p>
            <a:pPr lvl="8"/>
            <a:r>
              <a:rPr lang="fr-FR" dirty="0"/>
              <a:t>Bonnes pratiques</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dirty="0"/>
              <a:t>Cliquez pour modifier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kumimoji="0" lang="en-US" dirty="0"/>
          </a:p>
        </p:txBody>
      </p:sp>
      <p:sp>
        <p:nvSpPr>
          <p:cNvPr id="4" name="Espace réservé du contenu 3"/>
          <p:cNvSpPr>
            <a:spLocks noGrp="1"/>
          </p:cNvSpPr>
          <p:nvPr>
            <p:ph sz="half" idx="2"/>
          </p:nvPr>
        </p:nvSpPr>
        <p:spPr>
          <a:xfrm>
            <a:off x="4648200" y="2503437"/>
            <a:ext cx="4038600" cy="3949899"/>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84784"/>
            <a:ext cx="8219256"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dirty="0"/>
              <a:t>Cliquez pour modifier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endParaRPr lang="en-JM" dirty="0"/>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endParaRPr lang="en-JM" dirty="0"/>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endParaRPr lang="en-JM" dirty="0"/>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endParaRPr lang="en-JM" dirty="0"/>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Something About US (2)">
    <p:spTree>
      <p:nvGrpSpPr>
        <p:cNvPr id="1" name=""/>
        <p:cNvGrpSpPr/>
        <p:nvPr/>
      </p:nvGrpSpPr>
      <p:grpSpPr>
        <a:xfrm>
          <a:off x="0" y="0"/>
          <a:ext cx="0" cy="0"/>
          <a:chOff x="0" y="0"/>
          <a:chExt cx="0" cy="0"/>
        </a:xfrm>
      </p:grpSpPr>
      <p:sp>
        <p:nvSpPr>
          <p:cNvPr id="6" name="Ellipse 98"/>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en-US"/>
              <a:t>Click to edit Master title style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err="1"/>
              <a:t>Fichier.php</a:t>
            </a:r>
            <a:endParaRPr lang="fr-FR" dirty="0"/>
          </a:p>
          <a:p>
            <a:pPr lvl="8"/>
            <a:r>
              <a:rPr lang="fr-FR" dirty="0"/>
              <a:t>Bonnes pratiques</a:t>
            </a:r>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endParaRPr lang="en-JM" dirty="0"/>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a:lvl2pPr>
            <a:lvl3pPr marL="11430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3pPr>
            <a:lvl4pPr marL="16002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400"/>
            </a:lvl6pPr>
            <a:lvl7pPr marL="29718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a:lvl7pPr>
            <a:lvl8pPr marL="454025" marR="0" indent="-228600" algn="l" defTabSz="914400" rtl="0" eaLnBrk="1" fontAlgn="auto" latinLnBrk="0" hangingPunct="1">
              <a:lnSpc>
                <a:spcPct val="100000"/>
              </a:lnSpc>
              <a:spcBef>
                <a:spcPct val="20000"/>
              </a:spcBef>
              <a:spcAft>
                <a:spcPts val="0"/>
              </a:spcAft>
              <a:buClrTx/>
              <a:buSzTx/>
              <a:buFont typeface="Wingdings" pitchFamily="2" charset="2"/>
              <a:buChar char="2"/>
              <a:tabLst/>
              <a:defRPr/>
            </a:lvl8pPr>
            <a:lvl9pPr marL="447675" marR="0" indent="-228600" algn="l" defTabSz="914400" rtl="0" eaLnBrk="1" fontAlgn="auto" latinLnBrk="0" hangingPunct="1">
              <a:lnSpc>
                <a:spcPct val="100000"/>
              </a:lnSpc>
              <a:spcBef>
                <a:spcPct val="20000"/>
              </a:spcBef>
              <a:spcAft>
                <a:spcPts val="0"/>
              </a:spcAft>
              <a:buClrTx/>
              <a:buSzPct val="189000"/>
              <a:buFont typeface="Wingdings" pitchFamily="2" charset="2"/>
              <a:buChar char="C"/>
              <a:tabLst/>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3200" b="0" i="0" u="none" strike="noStrike" kern="1200" cap="none" spc="0" normalizeH="0" baseline="0" noProof="0" dirty="0">
                <a:ln>
                  <a:noFill/>
                </a:ln>
                <a:solidFill>
                  <a:prstClr val="black"/>
                </a:solidFill>
                <a:effectLst/>
                <a:uLnTx/>
                <a:uFillTx/>
                <a:latin typeface="+mn-lt"/>
                <a:ea typeface="+mn-ea"/>
                <a:cs typeface="+mn-cs"/>
              </a:rPr>
              <a:t>Cliquez pour modifier les styles du texte du masque</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800" b="0" i="0" u="none" strike="noStrike" kern="1200" cap="none" spc="0" normalizeH="0" baseline="0" noProof="0" dirty="0">
                <a:ln>
                  <a:noFill/>
                </a:ln>
                <a:solidFill>
                  <a:prstClr val="black"/>
                </a:solidFill>
                <a:effectLst/>
                <a:uLnTx/>
                <a:uFillTx/>
                <a:latin typeface="+mn-lt"/>
                <a:ea typeface="+mn-ea"/>
                <a:cs typeface="+mn-cs"/>
              </a:rPr>
              <a:t>Deuxième niveau</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400" b="0" i="0" u="none" strike="noStrike" kern="1200" cap="none" spc="0" normalizeH="0" baseline="0" noProof="0" dirty="0">
                <a:ln>
                  <a:noFill/>
                </a:ln>
                <a:solidFill>
                  <a:prstClr val="black"/>
                </a:solidFill>
                <a:effectLst/>
                <a:uLnTx/>
                <a:uFillTx/>
                <a:latin typeface="+mn-lt"/>
                <a:ea typeface="+mn-ea"/>
                <a:cs typeface="+mn-cs"/>
              </a:rPr>
              <a:t>Troisième niveau</a:t>
            </a:r>
          </a:p>
          <a:p>
            <a:pPr marL="1600200" marR="0" lvl="3"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Quatrième niveau</a:t>
            </a:r>
          </a:p>
          <a:p>
            <a:pPr marL="2057400" marR="0" lvl="4"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Cinquième niveau</a:t>
            </a:r>
          </a:p>
          <a:p>
            <a:pPr marL="2514600" marR="0" lvl="5"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Sixième niveau</a:t>
            </a:r>
          </a:p>
          <a:p>
            <a:pPr marL="2971800" marR="0" lvl="6"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Septième niveau</a:t>
            </a:r>
          </a:p>
          <a:p>
            <a:pPr marL="454025" marR="0" lvl="7" indent="-228600" algn="l" defTabSz="914400" rtl="0" eaLnBrk="1" fontAlgn="auto" latinLnBrk="0" hangingPunct="1">
              <a:lnSpc>
                <a:spcPct val="100000"/>
              </a:lnSpc>
              <a:spcBef>
                <a:spcPct val="20000"/>
              </a:spcBef>
              <a:spcAft>
                <a:spcPts val="0"/>
              </a:spcAft>
              <a:buClrTx/>
              <a:buSzTx/>
              <a:buFont typeface="Wingdings" pitchFamily="2" charset="2"/>
              <a:buChar char="2"/>
              <a:tabLst/>
              <a:defRPr/>
            </a:pPr>
            <a:r>
              <a:rPr kumimoji="0" lang="fr-FR" sz="2000" b="0" i="0" u="none" strike="noStrike" kern="1200" cap="none" spc="0" normalizeH="0" baseline="0" noProof="0" dirty="0" err="1">
                <a:ln>
                  <a:noFill/>
                </a:ln>
                <a:solidFill>
                  <a:prstClr val="black"/>
                </a:solidFill>
                <a:effectLst/>
                <a:uLnTx/>
                <a:uFillTx/>
                <a:latin typeface="+mn-lt"/>
                <a:ea typeface="+mn-ea"/>
                <a:cs typeface="+mn-cs"/>
              </a:rPr>
              <a:t>Fichier.php</a:t>
            </a:r>
            <a:endParaRPr kumimoji="0" lang="fr-FR" sz="2000" b="0" i="0" u="none" strike="noStrike" kern="1200" cap="none" spc="0" normalizeH="0" baseline="0" noProof="0" dirty="0">
              <a:ln>
                <a:noFill/>
              </a:ln>
              <a:solidFill>
                <a:prstClr val="black"/>
              </a:solidFill>
              <a:effectLst/>
              <a:uLnTx/>
              <a:uFillTx/>
              <a:latin typeface="+mn-lt"/>
              <a:ea typeface="+mn-ea"/>
              <a:cs typeface="+mn-cs"/>
            </a:endParaRPr>
          </a:p>
          <a:p>
            <a:pPr marL="447675" marR="0" lvl="8" indent="-228600" algn="l" defTabSz="914400" rtl="0" eaLnBrk="1" fontAlgn="auto" latinLnBrk="0" hangingPunct="1">
              <a:lnSpc>
                <a:spcPct val="100000"/>
              </a:lnSpc>
              <a:spcBef>
                <a:spcPct val="20000"/>
              </a:spcBef>
              <a:spcAft>
                <a:spcPts val="0"/>
              </a:spcAft>
              <a:buClrTx/>
              <a:buSzPct val="189000"/>
              <a:buFont typeface="Wingdings" pitchFamily="2" charset="2"/>
              <a:buChar char="C"/>
              <a:tabLst/>
              <a:defRPr/>
            </a:pPr>
            <a:r>
              <a:rPr kumimoji="0" lang="fr-FR" sz="2000" b="0" i="0" u="none" strike="noStrike" kern="1200" cap="none" spc="0" normalizeH="0" baseline="0" noProof="0" dirty="0">
                <a:ln>
                  <a:noFill/>
                </a:ln>
                <a:solidFill>
                  <a:prstClr val="black"/>
                </a:solidFill>
                <a:effectLst/>
                <a:uLnTx/>
                <a:uFillTx/>
                <a:latin typeface="+mn-lt"/>
                <a:ea typeface="+mn-ea"/>
                <a:cs typeface="+mn-cs"/>
              </a:rPr>
              <a:t>Bonnes pratiques</a:t>
            </a:r>
          </a:p>
        </p:txBody>
      </p:sp>
      <p:sp>
        <p:nvSpPr>
          <p:cNvPr id="4" name="Espace réservé de la date 3"/>
          <p:cNvSpPr>
            <a:spLocks noGrp="1"/>
          </p:cNvSpPr>
          <p:nvPr>
            <p:ph type="dt" sz="half" idx="10"/>
          </p:nvPr>
        </p:nvSpPr>
        <p:spPr/>
        <p:txBody>
          <a:bodyPr/>
          <a:lstStyle/>
          <a:p>
            <a:fld id="{6DBA3327-A22A-4705-A988-BAFB87645CAF}" type="datetime1">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930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684552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1516253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75813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11/10/2021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18139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audio" Target="../media/audio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0">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516F9DE-8424-4DA0-8347-64BE6E17B936}" type="datetimeFigureOut">
              <a:rPr lang="fr-FR" smtClean="0"/>
              <a:pPr/>
              <a:t>11/10/2021</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noaction">
              <a:snd r:embed="rId61"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61"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8410864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 id="2147483802" r:id="rId51"/>
    <p:sldLayoutId id="2147483803" r:id="rId52"/>
    <p:sldLayoutId id="2147483696" r:id="rId53"/>
    <p:sldLayoutId id="2147483695" r:id="rId54"/>
    <p:sldLayoutId id="2147483698" r:id="rId55"/>
    <p:sldLayoutId id="2147483699" r:id="rId56"/>
    <p:sldLayoutId id="2147483700" r:id="rId57"/>
    <p:sldLayoutId id="2147483703" r:id="rId58"/>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4.xml"/><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5.xm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www.orsys.fr/"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0.xml"/><Relationship Id="rId1" Type="http://schemas.openxmlformats.org/officeDocument/2006/relationships/slideLayout" Target="../slideLayouts/slideLayout43.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0.xml"/><Relationship Id="rId1" Type="http://schemas.openxmlformats.org/officeDocument/2006/relationships/slideLayout" Target="../slideLayouts/slideLayout4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5.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0.xml"/><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5.png"/><Relationship Id="rId4" Type="http://schemas.openxmlformats.org/officeDocument/2006/relationships/image" Target="../media/image21.jpe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johnpapa/lite-server"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36.png"/><Relationship Id="rId4" Type="http://schemas.openxmlformats.org/officeDocument/2006/relationships/hyperlink" Target="https://github.com/typicode/json-serve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hyperlink" Target="https://bitbucket.org/account/signin/"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94.xm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737941" y="910683"/>
            <a:ext cx="6422590" cy="642942"/>
          </a:xfrm>
        </p:spPr>
        <p:txBody>
          <a:bodyPr/>
          <a:lstStyle/>
          <a:p>
            <a:r>
              <a:rPr lang="fr-FR" dirty="0"/>
              <a:t>Le web avec un truc en plus en 2.0 </a:t>
            </a:r>
          </a:p>
        </p:txBody>
      </p:sp>
      <p:sp>
        <p:nvSpPr>
          <p:cNvPr id="2" name="Titre 1"/>
          <p:cNvSpPr>
            <a:spLocks noGrp="1"/>
          </p:cNvSpPr>
          <p:nvPr>
            <p:ph type="ctrTitle"/>
          </p:nvPr>
        </p:nvSpPr>
        <p:spPr/>
        <p:txBody>
          <a:bodyPr/>
          <a:lstStyle/>
          <a:p>
            <a:r>
              <a:rPr lang="fr-FR" dirty="0"/>
              <a:t>JavaScript, HTML dynamique</a:t>
            </a:r>
          </a:p>
        </p:txBody>
      </p:sp>
      <p:pic>
        <p:nvPicPr>
          <p:cNvPr id="145410" name="Picture 2" descr="Image associÃ©e"/>
          <p:cNvPicPr>
            <a:picLocks noChangeAspect="1" noChangeArrowheads="1"/>
          </p:cNvPicPr>
          <p:nvPr/>
        </p:nvPicPr>
        <p:blipFill>
          <a:blip r:embed="rId3"/>
          <a:srcRect/>
          <a:stretch>
            <a:fillRect/>
          </a:stretch>
        </p:blipFill>
        <p:spPr bwMode="auto">
          <a:xfrm>
            <a:off x="4499992" y="1894770"/>
            <a:ext cx="3986560" cy="2494449"/>
          </a:xfrm>
          <a:prstGeom prst="rect">
            <a:avLst/>
          </a:prstGeom>
          <a:noFill/>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navigateurs</a:t>
            </a:r>
          </a:p>
        </p:txBody>
      </p:sp>
      <p:sp>
        <p:nvSpPr>
          <p:cNvPr id="4" name="Espace réservé du texte 3"/>
          <p:cNvSpPr>
            <a:spLocks noGrp="1"/>
          </p:cNvSpPr>
          <p:nvPr>
            <p:ph type="body" idx="1"/>
          </p:nvPr>
        </p:nvSpPr>
        <p:spPr/>
        <p:txBody>
          <a:bodyPr/>
          <a:lstStyle/>
          <a:p>
            <a:r>
              <a:rPr lang="fr-FR" dirty="0"/>
              <a:t>Pour le programmateur</a:t>
            </a:r>
          </a:p>
        </p:txBody>
      </p:sp>
      <p:sp>
        <p:nvSpPr>
          <p:cNvPr id="5" name="Espace réservé du contenu 4"/>
          <p:cNvSpPr>
            <a:spLocks noGrp="1"/>
          </p:cNvSpPr>
          <p:nvPr>
            <p:ph sz="half" idx="2"/>
          </p:nvPr>
        </p:nvSpPr>
        <p:spPr/>
        <p:txBody>
          <a:bodyPr/>
          <a:lstStyle/>
          <a:p>
            <a:r>
              <a:rPr lang="fr-FR" dirty="0"/>
              <a:t>Norme maintenue par le W3C et depuis 2000 ISO/IEC 15445:2000</a:t>
            </a:r>
          </a:p>
          <a:p>
            <a:endParaRPr lang="fr-FR" dirty="0"/>
          </a:p>
          <a:p>
            <a:r>
              <a:rPr lang="fr-FR" dirty="0"/>
              <a:t>Problèmes de </a:t>
            </a:r>
            <a:r>
              <a:rPr lang="fr-FR" dirty="0">
                <a:ea typeface="MS Mincho" pitchFamily="49" charset="-128"/>
              </a:rPr>
              <a:t>compatibilité HTML/JavaScript (JavaScript, </a:t>
            </a:r>
            <a:r>
              <a:rPr lang="fr-FR" dirty="0" err="1">
                <a:ea typeface="MS Mincho" pitchFamily="49" charset="-128"/>
              </a:rPr>
              <a:t>JScript</a:t>
            </a:r>
            <a:r>
              <a:rPr lang="fr-FR" dirty="0">
                <a:ea typeface="MS Mincho" pitchFamily="49" charset="-128"/>
              </a:rPr>
              <a:t>, </a:t>
            </a:r>
            <a:r>
              <a:rPr lang="fr-FR" dirty="0" err="1">
                <a:ea typeface="MS Mincho" pitchFamily="49" charset="-128"/>
              </a:rPr>
              <a:t>EcmaScript</a:t>
            </a:r>
            <a:endParaRPr lang="fr-FR" dirty="0">
              <a:ea typeface="MS Mincho" pitchFamily="49" charset="-128"/>
            </a:endParaRPr>
          </a:p>
          <a:p>
            <a:endParaRPr lang="fr-FR" dirty="0">
              <a:ea typeface="MS Mincho" pitchFamily="49" charset="-128"/>
            </a:endParaRPr>
          </a:p>
          <a:p>
            <a:r>
              <a:rPr lang="fr-FR" dirty="0"/>
              <a:t>P</a:t>
            </a:r>
            <a:r>
              <a:rPr lang="fr-FR" dirty="0">
                <a:ea typeface="MS Mincho" pitchFamily="49" charset="-128"/>
              </a:rPr>
              <a:t>lugins intégrés (flash, </a:t>
            </a:r>
            <a:r>
              <a:rPr lang="fr-FR" dirty="0" err="1">
                <a:ea typeface="MS Mincho" pitchFamily="49" charset="-128"/>
              </a:rPr>
              <a:t>jrt</a:t>
            </a:r>
            <a:r>
              <a:rPr lang="fr-FR" dirty="0">
                <a:ea typeface="MS Mincho" pitchFamily="49" charset="-128"/>
              </a:rPr>
              <a:t>) &amp; extensions</a:t>
            </a:r>
            <a:endParaRPr lang="fr-FR" dirty="0"/>
          </a:p>
        </p:txBody>
      </p:sp>
      <p:sp>
        <p:nvSpPr>
          <p:cNvPr id="6" name="Espace réservé du texte 5"/>
          <p:cNvSpPr>
            <a:spLocks noGrp="1"/>
          </p:cNvSpPr>
          <p:nvPr>
            <p:ph type="body" sz="quarter" idx="3"/>
          </p:nvPr>
        </p:nvSpPr>
        <p:spPr/>
        <p:txBody>
          <a:bodyPr/>
          <a:lstStyle/>
          <a:p>
            <a:r>
              <a:rPr lang="fr-FR" dirty="0"/>
              <a:t>pour l'utilisateur</a:t>
            </a:r>
          </a:p>
        </p:txBody>
      </p:sp>
      <p:sp>
        <p:nvSpPr>
          <p:cNvPr id="7" name="Espace réservé du contenu 6"/>
          <p:cNvSpPr>
            <a:spLocks noGrp="1"/>
          </p:cNvSpPr>
          <p:nvPr>
            <p:ph sz="quarter" idx="4"/>
          </p:nvPr>
        </p:nvSpPr>
        <p:spPr>
          <a:xfrm>
            <a:off x="4645025" y="1785926"/>
            <a:ext cx="4284693" cy="2286016"/>
          </a:xfrm>
        </p:spPr>
        <p:txBody>
          <a:bodyPr/>
          <a:lstStyle/>
          <a:p>
            <a:r>
              <a:rPr lang="fr-FR" b="1" dirty="0">
                <a:ea typeface="MS Mincho" pitchFamily="49" charset="-128"/>
              </a:rPr>
              <a:t>TESTER SUR PLUSIEURS NAVIGATEURS</a:t>
            </a:r>
            <a:r>
              <a:rPr lang="fr-FR" dirty="0">
                <a:ea typeface="MS Mincho" pitchFamily="49" charset="-128"/>
              </a:rPr>
              <a:t> DE DIFFÉRENTS ÉDITEURS ET VERSIONS ET SUR PLUSIEURS SYSTÈMES D’EXPLOITATION</a:t>
            </a:r>
            <a:endParaRPr lang="fr-FR" dirty="0"/>
          </a:p>
        </p:txBody>
      </p:sp>
      <p:sp>
        <p:nvSpPr>
          <p:cNvPr id="8" name="ZoneTexte 7"/>
          <p:cNvSpPr txBox="1"/>
          <p:nvPr/>
        </p:nvSpPr>
        <p:spPr>
          <a:xfrm>
            <a:off x="4643438" y="4357694"/>
            <a:ext cx="4214842" cy="2031325"/>
          </a:xfrm>
          <a:prstGeom prst="rect">
            <a:avLst/>
          </a:prstGeom>
          <a:solidFill>
            <a:schemeClr val="bg1">
              <a:alpha val="63000"/>
            </a:schemeClr>
          </a:solidFill>
          <a:ln w="3175">
            <a:solidFill>
              <a:schemeClr val="tx1">
                <a:alpha val="27000"/>
              </a:schemeClr>
            </a:solidFill>
          </a:ln>
        </p:spPr>
        <p:txBody>
          <a:bodyPr wrap="square" rtlCol="0">
            <a:spAutoFit/>
          </a:bodyPr>
          <a:lstStyle/>
          <a:p>
            <a:pPr algn="just">
              <a:spcBef>
                <a:spcPct val="0"/>
              </a:spcBef>
              <a:defRPr/>
            </a:pPr>
            <a:r>
              <a:rPr lang="fr-FR" b="1" dirty="0"/>
              <a:t>Outils :</a:t>
            </a:r>
          </a:p>
          <a:p>
            <a:pPr algn="just">
              <a:spcBef>
                <a:spcPct val="0"/>
              </a:spcBef>
              <a:defRPr/>
            </a:pPr>
            <a:r>
              <a:rPr lang="fr-FR" b="1" dirty="0"/>
              <a:t>Html5test.com : </a:t>
            </a:r>
            <a:r>
              <a:rPr lang="fr-FR" dirty="0"/>
              <a:t>évaluation du support de HTML5.</a:t>
            </a:r>
            <a:endParaRPr lang="en-JM" b="1" dirty="0"/>
          </a:p>
          <a:p>
            <a:pPr>
              <a:spcBef>
                <a:spcPct val="0"/>
              </a:spcBef>
              <a:defRPr/>
            </a:pPr>
            <a:endParaRPr lang="en-JM" dirty="0"/>
          </a:p>
          <a:p>
            <a:pPr>
              <a:spcBef>
                <a:spcPct val="0"/>
              </a:spcBef>
              <a:defRPr/>
            </a:pPr>
            <a:r>
              <a:rPr lang="en-JM" b="1" dirty="0"/>
              <a:t>Browserstack.com : </a:t>
            </a:r>
            <a:r>
              <a:rPr lang="en-JM" dirty="0"/>
              <a:t>test de </a:t>
            </a:r>
            <a:r>
              <a:rPr lang="en-JM" dirty="0" err="1"/>
              <a:t>compatibilité</a:t>
            </a:r>
            <a:r>
              <a:rPr lang="en-JM" dirty="0"/>
              <a:t> multi </a:t>
            </a:r>
            <a:r>
              <a:rPr lang="en-JM" dirty="0" err="1"/>
              <a:t>navigateurs</a:t>
            </a:r>
            <a:r>
              <a:rPr lang="en-JM" dirty="0"/>
              <a:t>.</a:t>
            </a:r>
          </a:p>
          <a:p>
            <a:endParaRPr lang="fr-F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5779" name="Content Placeholder 2"/>
          <p:cNvSpPr>
            <a:spLocks noGrp="1"/>
          </p:cNvSpPr>
          <p:nvPr>
            <p:ph idx="1"/>
          </p:nvPr>
        </p:nvSpPr>
        <p:spPr/>
        <p:txBody>
          <a:bodyPr>
            <a:normAutofit fontScale="70000" lnSpcReduction="20000"/>
          </a:bodyPr>
          <a:lstStyle/>
          <a:p>
            <a:pPr marL="0" indent="0" eaLnBrk="1" hangingPunct="1">
              <a:buFont typeface="Arial" charset="0"/>
              <a:buNone/>
            </a:pPr>
            <a:r>
              <a:rPr lang="fr-FR" b="1" dirty="0"/>
              <a:t>Simuler l’héritage</a:t>
            </a:r>
          </a:p>
          <a:p>
            <a:pPr lvl="1" eaLnBrk="1" hangingPunct="1"/>
            <a:r>
              <a:rPr lang="fr-FR" dirty="0">
                <a:ea typeface="MS Mincho" pitchFamily="49" charset="-128"/>
              </a:rPr>
              <a:t>Une classe peut hériter par « </a:t>
            </a:r>
            <a:r>
              <a:rPr lang="fr-FR" dirty="0" err="1">
                <a:solidFill>
                  <a:srgbClr val="009AD0"/>
                </a:solidFill>
                <a:ea typeface="MS Mincho" pitchFamily="49" charset="-128"/>
              </a:rPr>
              <a:t>ChildClassName.prototype</a:t>
            </a:r>
            <a:r>
              <a:rPr lang="fr-FR" dirty="0">
                <a:solidFill>
                  <a:srgbClr val="009AD0"/>
                </a:solidFill>
                <a:ea typeface="MS Mincho" pitchFamily="49" charset="-128"/>
              </a:rPr>
              <a:t> = new </a:t>
            </a:r>
            <a:r>
              <a:rPr lang="fr-FR" dirty="0" err="1">
                <a:solidFill>
                  <a:srgbClr val="009AD0"/>
                </a:solidFill>
                <a:ea typeface="MS Mincho" pitchFamily="49" charset="-128"/>
              </a:rPr>
              <a:t>ParentClass</a:t>
            </a:r>
            <a:r>
              <a:rPr lang="fr-FR" dirty="0">
                <a:solidFill>
                  <a:srgbClr val="009AD0"/>
                </a:solidFill>
                <a:ea typeface="MS Mincho" pitchFamily="49" charset="-128"/>
              </a:rPr>
              <a:t>(); </a:t>
            </a:r>
            <a:r>
              <a:rPr lang="fr-FR" dirty="0">
                <a:ea typeface="MS Mincho" pitchFamily="49" charset="-128"/>
              </a:rPr>
              <a:t>»</a:t>
            </a:r>
          </a:p>
          <a:p>
            <a:pPr lvl="1" eaLnBrk="1" hangingPunct="1"/>
            <a:r>
              <a:rPr lang="fr-FR" dirty="0">
                <a:ea typeface="MS Mincho" pitchFamily="49" charset="-128"/>
              </a:rPr>
              <a:t>Il faut penser à rétablir immédiatement le constructeur, par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ChildClassName.prototype.constructor</a:t>
            </a:r>
            <a:r>
              <a:rPr lang="fr-FR" dirty="0">
                <a:solidFill>
                  <a:srgbClr val="009AD0"/>
                </a:solidFill>
                <a:ea typeface="MS Mincho" pitchFamily="49" charset="-128"/>
              </a:rPr>
              <a:t> = </a:t>
            </a:r>
            <a:r>
              <a:rPr lang="fr-FR" dirty="0" err="1">
                <a:solidFill>
                  <a:srgbClr val="009AD0"/>
                </a:solidFill>
                <a:ea typeface="MS Mincho" pitchFamily="49" charset="-128"/>
              </a:rPr>
              <a:t>ChildClassName</a:t>
            </a:r>
            <a:r>
              <a:rPr lang="fr-FR" dirty="0">
                <a:solidFill>
                  <a:srgbClr val="009AD0"/>
                </a:solidFill>
                <a:ea typeface="MS Mincho" pitchFamily="49" charset="-128"/>
              </a:rPr>
              <a:t>;</a:t>
            </a:r>
            <a:r>
              <a:rPr lang="fr-FR" dirty="0">
                <a:ea typeface="MS Mincho" pitchFamily="49" charset="-128"/>
              </a:rPr>
              <a:t> »</a:t>
            </a:r>
          </a:p>
          <a:p>
            <a:pPr lvl="1" eaLnBrk="1" hangingPunct="1"/>
            <a:r>
              <a:rPr lang="fr-FR" dirty="0">
                <a:ea typeface="MS Mincho" pitchFamily="49" charset="-128"/>
              </a:rPr>
              <a:t>On peut appeler les méthodes des ancêtres (pas leurs propriétés privées) que vous avez surchargées à l’aide de la méthode </a:t>
            </a:r>
            <a:r>
              <a:rPr lang="fr-FR" dirty="0" err="1">
                <a:ea typeface="MS Mincho" pitchFamily="49" charset="-128"/>
              </a:rPr>
              <a:t>Function.call</a:t>
            </a:r>
            <a:r>
              <a:rPr lang="fr-FR" dirty="0">
                <a:ea typeface="MS Mincho" pitchFamily="49" charset="-128"/>
              </a:rPr>
              <a:t>(),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a:t>
            </a:r>
            <a:r>
              <a:rPr lang="fr-FR" dirty="0">
                <a:solidFill>
                  <a:srgbClr val="009AD0"/>
                </a:solidFill>
                <a:ea typeface="MS Mincho" pitchFamily="49" charset="-128"/>
              </a:rPr>
              <a:t>.dors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err="1">
                <a:solidFill>
                  <a:srgbClr val="009AD0"/>
                </a:solidFill>
                <a:ea typeface="MS Mincho" pitchFamily="49" charset="-128"/>
              </a:rPr>
              <a:t>Mammifere.prototype.dors.call</a:t>
            </a:r>
            <a:r>
              <a:rPr lang="fr-FR" dirty="0">
                <a:solidFill>
                  <a:srgbClr val="009AD0"/>
                </a:solidFill>
                <a:ea typeface="MS Mincho" pitchFamily="49" charset="-128"/>
              </a:rPr>
              <a:t>( </a:t>
            </a:r>
            <a:r>
              <a:rPr lang="fr-FR" dirty="0" err="1">
                <a:solidFill>
                  <a:srgbClr val="009AD0"/>
                </a:solidFill>
                <a:ea typeface="MS Mincho" pitchFamily="49" charset="-128"/>
              </a:rPr>
              <a:t>this</a:t>
            </a:r>
            <a:r>
              <a:rPr lang="fr-FR" dirty="0">
                <a:solidFill>
                  <a:srgbClr val="009AD0"/>
                </a:solidFill>
                <a:ea typeface="MS Mincho" pitchFamily="49" charset="-128"/>
              </a:rPr>
              <a:t>);…}</a:t>
            </a:r>
            <a:r>
              <a:rPr lang="fr-FR" dirty="0">
                <a:ea typeface="MS Mincho" pitchFamily="49" charset="-128"/>
              </a:rPr>
              <a:t> »</a:t>
            </a:r>
          </a:p>
          <a:p>
            <a:pPr lvl="1" eaLnBrk="1" hangingPunct="1"/>
            <a:r>
              <a:rPr lang="fr-FR" dirty="0">
                <a:ea typeface="MS Mincho" pitchFamily="49" charset="-128"/>
              </a:rPr>
              <a:t>Pour garder une trace du parent (afin de ne pas avoir à se souvenir de tous les parents / enfants) on peut créer une propriété privée « parent »,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a:t>
            </a:r>
            <a:r>
              <a:rPr lang="fr-FR" dirty="0">
                <a:solidFill>
                  <a:srgbClr val="009AD0"/>
                </a:solidFill>
                <a:ea typeface="MS Mincho" pitchFamily="49" charset="-128"/>
              </a:rPr>
              <a:t>.parent = </a:t>
            </a:r>
            <a:r>
              <a:rPr lang="fr-FR" dirty="0" err="1">
                <a:solidFill>
                  <a:srgbClr val="009AD0"/>
                </a:solidFill>
                <a:ea typeface="MS Mincho" pitchFamily="49" charset="-128"/>
              </a:rPr>
              <a:t>Mammifere.prototype</a:t>
            </a:r>
            <a:r>
              <a:rPr lang="fr-FR" dirty="0">
                <a:solidFill>
                  <a:srgbClr val="009AD0"/>
                </a:solidFill>
                <a:ea typeface="MS Mincho" pitchFamily="49" charset="-128"/>
              </a:rPr>
              <a:t>;… </a:t>
            </a:r>
            <a:r>
              <a:rPr lang="fr-FR" dirty="0" err="1">
                <a:solidFill>
                  <a:srgbClr val="009AD0"/>
                </a:solidFill>
                <a:ea typeface="MS Mincho" pitchFamily="49" charset="-128"/>
              </a:rPr>
              <a:t>this.parent.dors.call</a:t>
            </a:r>
            <a:r>
              <a:rPr lang="fr-FR" dirty="0">
                <a:solidFill>
                  <a:srgbClr val="009AD0"/>
                </a:solidFill>
                <a:ea typeface="MS Mincho" pitchFamily="49" charset="-128"/>
              </a:rPr>
              <a:t>(</a:t>
            </a:r>
            <a:r>
              <a:rPr lang="fr-FR" dirty="0" err="1">
                <a:solidFill>
                  <a:srgbClr val="009AD0"/>
                </a:solidFill>
                <a:ea typeface="MS Mincho" pitchFamily="49" charset="-128"/>
              </a:rPr>
              <a:t>this</a:t>
            </a:r>
            <a:r>
              <a:rPr lang="fr-FR" dirty="0">
                <a:solidFill>
                  <a:srgbClr val="009AD0"/>
                </a:solidFill>
                <a:ea typeface="MS Mincho" pitchFamily="49" charset="-128"/>
              </a:rPr>
              <a:t>); </a:t>
            </a:r>
            <a:r>
              <a:rPr lang="fr-FR" dirty="0">
                <a:ea typeface="MS Mincho" pitchFamily="49" charset="-128"/>
              </a:rPr>
              <a:t>»</a:t>
            </a:r>
          </a:p>
          <a:p>
            <a:pPr lvl="1" eaLnBrk="1" hangingPunct="1"/>
            <a:r>
              <a:rPr lang="fr-FR" dirty="0">
                <a:ea typeface="MS Mincho" pitchFamily="49" charset="-128"/>
              </a:rPr>
              <a:t>On peut simplifier la notation en créant une fonction par prototypage sur le type </a:t>
            </a:r>
            <a:r>
              <a:rPr lang="fr-FR" dirty="0" err="1">
                <a:ea typeface="MS Mincho" pitchFamily="49" charset="-128"/>
              </a:rPr>
              <a:t>Function</a:t>
            </a:r>
            <a:r>
              <a:rPr lang="fr-FR" dirty="0">
                <a:ea typeface="MS Mincho" pitchFamily="49" charset="-128"/>
              </a:rPr>
              <a:t> (ex: </a:t>
            </a:r>
            <a:r>
              <a:rPr lang="fr-FR" dirty="0" err="1">
                <a:ea typeface="MS Mincho" pitchFamily="49" charset="-128"/>
              </a:rPr>
              <a:t>heriteDe</a:t>
            </a:r>
            <a:r>
              <a:rPr lang="fr-FR" dirty="0">
                <a:ea typeface="MS Mincho" pitchFamily="49" charset="-128"/>
              </a:rPr>
              <a:t>) et en instanciant les objets comme des fonctions.</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9F27A85-8CCC-4A14-963A-83AABCD9E1AF}" type="slidenum">
              <a:rPr lang="en-JM" smtClean="0">
                <a:solidFill>
                  <a:schemeClr val="bg1"/>
                </a:solidFill>
              </a:rPr>
              <a:pPr fontAlgn="base">
                <a:spcBef>
                  <a:spcPct val="0"/>
                </a:spcBef>
                <a:spcAft>
                  <a:spcPct val="0"/>
                </a:spcAft>
                <a:defRPr/>
              </a:pPr>
              <a:t>100</a:t>
            </a:fld>
            <a:endParaRPr lang="en-JM">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a:buNone/>
              <a:defRPr/>
            </a:pPr>
            <a:r>
              <a:rPr lang="fr-FR" sz="2400" b="1" dirty="0"/>
              <a:t>Fonctions/Classes globales (native ou </a:t>
            </a:r>
            <a:r>
              <a:rPr lang="fr-FR" sz="2400" b="1" dirty="0" err="1"/>
              <a:t>built</a:t>
            </a:r>
            <a:r>
              <a:rPr lang="fr-FR" sz="2400" b="1" dirty="0"/>
              <a:t>-in)</a:t>
            </a:r>
          </a:p>
          <a:p>
            <a:pPr>
              <a:buNone/>
              <a:defRPr/>
            </a:pPr>
            <a:r>
              <a:rPr lang="fr-FR" sz="2400" dirty="0">
                <a:ea typeface="MS Mincho" pitchFamily="49" charset="-128"/>
              </a:rPr>
              <a:t>   - </a:t>
            </a:r>
            <a:r>
              <a:rPr lang="fr-FR" sz="2400" dirty="0" err="1">
                <a:ea typeface="MS Mincho" pitchFamily="49" charset="-128"/>
              </a:rPr>
              <a:t>built</a:t>
            </a:r>
            <a:r>
              <a:rPr lang="fr-FR" sz="2400" dirty="0">
                <a:ea typeface="MS Mincho" pitchFamily="49" charset="-128"/>
              </a:rPr>
              <a:t>-in = intégrées nativement (ex: </a:t>
            </a:r>
            <a:r>
              <a:rPr lang="fr-FR" sz="2400" dirty="0" err="1">
                <a:solidFill>
                  <a:srgbClr val="009AD0"/>
                </a:solidFill>
                <a:ea typeface="MS Mincho" pitchFamily="49" charset="-128"/>
              </a:rPr>
              <a:t>Boolean</a:t>
            </a:r>
            <a:r>
              <a:rPr lang="fr-FR" sz="2400" dirty="0">
                <a:solidFill>
                  <a:srgbClr val="009AD0"/>
                </a:solidFill>
                <a:ea typeface="MS Mincho" pitchFamily="49" charset="-128"/>
              </a:rPr>
              <a:t>, </a:t>
            </a:r>
            <a:r>
              <a:rPr lang="fr-FR" sz="2400" dirty="0" err="1">
                <a:solidFill>
                  <a:srgbClr val="009AD0"/>
                </a:solidFill>
                <a:ea typeface="MS Mincho" pitchFamily="49" charset="-128"/>
              </a:rPr>
              <a:t>Number</a:t>
            </a:r>
            <a:r>
              <a:rPr lang="fr-FR" sz="2400" dirty="0">
                <a:solidFill>
                  <a:srgbClr val="009AD0"/>
                </a:solidFill>
                <a:ea typeface="MS Mincho" pitchFamily="49" charset="-128"/>
              </a:rPr>
              <a:t>, String, </a:t>
            </a:r>
            <a:r>
              <a:rPr lang="fr-FR" sz="2400" dirty="0" err="1">
                <a:solidFill>
                  <a:srgbClr val="009AD0"/>
                </a:solidFill>
                <a:ea typeface="MS Mincho" pitchFamily="49" charset="-128"/>
              </a:rPr>
              <a:t>undefined</a:t>
            </a:r>
            <a:r>
              <a:rPr lang="fr-FR" sz="2400" dirty="0">
                <a:ea typeface="MS Mincho" pitchFamily="49" charset="-128"/>
              </a:rPr>
              <a:t>…). Accessibles partout et sans propriétaire.</a:t>
            </a:r>
          </a:p>
          <a:p>
            <a:pPr marL="0" indent="0">
              <a:buNone/>
              <a:defRPr/>
            </a:pPr>
            <a:endParaRPr lang="fr-FR" sz="2400" b="1" dirty="0"/>
          </a:p>
          <a:p>
            <a:pPr marL="0" indent="0">
              <a:buNone/>
              <a:defRPr/>
            </a:pPr>
            <a:r>
              <a:rPr lang="fr-FR" sz="2400" b="1" dirty="0"/>
              <a:t>Les chaînes de caractères (String)</a:t>
            </a:r>
          </a:p>
          <a:p>
            <a:pPr>
              <a:buNone/>
              <a:defRPr/>
            </a:pPr>
            <a:r>
              <a:rPr lang="fr-FR" sz="2400" dirty="0">
                <a:ea typeface="MS Mincho" pitchFamily="49" charset="-128"/>
              </a:rPr>
              <a:t>Quelques propriétés et méthodes des chaînes de caractères:</a:t>
            </a:r>
          </a:p>
          <a:p>
            <a:pPr>
              <a:buNone/>
              <a:defRPr/>
            </a:pPr>
            <a:r>
              <a:rPr lang="fr-FR" sz="2400" dirty="0">
                <a:ea typeface="MS Mincho" pitchFamily="49" charset="-128"/>
              </a:rPr>
              <a:t>   - </a:t>
            </a:r>
            <a:r>
              <a:rPr lang="fr-FR" sz="2400" b="1" dirty="0">
                <a:solidFill>
                  <a:srgbClr val="009AD0"/>
                </a:solidFill>
                <a:ea typeface="MS Mincho" pitchFamily="49" charset="-128"/>
              </a:rPr>
              <a:t>String() </a:t>
            </a:r>
            <a:r>
              <a:rPr lang="fr-FR" sz="2400" dirty="0">
                <a:ea typeface="MS Mincho" pitchFamily="49" charset="-128"/>
              </a:rPr>
              <a:t>son constructeur, </a:t>
            </a:r>
            <a:r>
              <a:rPr lang="fr-FR" sz="2400" u="sng" dirty="0">
                <a:ea typeface="MS Mincho" pitchFamily="49" charset="-128"/>
              </a:rPr>
              <a:t>ex:</a:t>
            </a:r>
            <a:r>
              <a:rPr lang="fr-FR" sz="2400" dirty="0">
                <a:ea typeface="MS Mincho" pitchFamily="49" charset="-128"/>
              </a:rPr>
              <a:t> «</a:t>
            </a:r>
            <a:r>
              <a:rPr lang="fr-FR" sz="2400" dirty="0">
                <a:solidFill>
                  <a:srgbClr val="009AD0"/>
                </a:solidFill>
                <a:ea typeface="MS Mincho" pitchFamily="49" charset="-128"/>
              </a:rPr>
              <a:t> var </a:t>
            </a:r>
            <a:r>
              <a:rPr lang="fr-FR" sz="2400" dirty="0" err="1">
                <a:solidFill>
                  <a:srgbClr val="009AD0"/>
                </a:solidFill>
                <a:ea typeface="MS Mincho" pitchFamily="49" charset="-128"/>
              </a:rPr>
              <a:t>strTxt</a:t>
            </a:r>
            <a:r>
              <a:rPr lang="fr-FR" sz="2400" dirty="0">
                <a:solidFill>
                  <a:srgbClr val="009AD0"/>
                </a:solidFill>
                <a:ea typeface="MS Mincho" pitchFamily="49" charset="-128"/>
              </a:rPr>
              <a:t> = new String();</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indexOf</a:t>
            </a:r>
            <a:r>
              <a:rPr lang="fr-FR" sz="2400" dirty="0">
                <a:ea typeface="MS Mincho" pitchFamily="49" charset="-128"/>
              </a:rPr>
              <a:t> position d’une sous-chaîne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strTxt.indexOf</a:t>
            </a:r>
            <a:r>
              <a:rPr lang="fr-FR" sz="2400" dirty="0">
                <a:solidFill>
                  <a:srgbClr val="009AD0"/>
                </a:solidFill>
                <a:ea typeface="MS Mincho" pitchFamily="49" charset="-128"/>
              </a:rPr>
              <a:t>('?');</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charAt</a:t>
            </a:r>
            <a:r>
              <a:rPr lang="fr-FR" sz="2400" b="1" dirty="0">
                <a:solidFill>
                  <a:srgbClr val="009AD0"/>
                </a:solidFill>
                <a:ea typeface="MS Mincho" pitchFamily="49" charset="-128"/>
              </a:rPr>
              <a:t>()</a:t>
            </a:r>
            <a:r>
              <a:rPr lang="fr-FR" sz="2400" dirty="0">
                <a:ea typeface="MS Mincho" pitchFamily="49" charset="-128"/>
              </a:rPr>
              <a:t> le caractère situé à une position (index)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strTxt.charAt</a:t>
            </a:r>
            <a:r>
              <a:rPr lang="fr-FR" sz="2400" dirty="0">
                <a:solidFill>
                  <a:srgbClr val="009AD0"/>
                </a:solidFill>
                <a:ea typeface="MS Mincho" pitchFamily="49" charset="-128"/>
              </a:rPr>
              <a:t>(3);</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length</a:t>
            </a:r>
            <a:r>
              <a:rPr lang="fr-FR" sz="2400" dirty="0">
                <a:ea typeface="MS Mincho" pitchFamily="49" charset="-128"/>
              </a:rPr>
              <a:t> propriété indiquant la longueur de la chaîne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E21855F-E9D9-4A4D-B5EC-F7F33A571A70}" type="slidenum">
              <a:rPr lang="en-JM" smtClean="0">
                <a:solidFill>
                  <a:schemeClr val="bg1"/>
                </a:solidFill>
              </a:rPr>
              <a:pPr fontAlgn="base">
                <a:spcBef>
                  <a:spcPct val="0"/>
                </a:spcBef>
                <a:spcAft>
                  <a:spcPct val="0"/>
                </a:spcAft>
                <a:defRPr/>
              </a:pPr>
              <a:t>101</a:t>
            </a:fld>
            <a:endParaRPr lang="en-JM">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fr-FR" sz="2000" b="1" dirty="0"/>
              <a:t>La classe statique Math</a:t>
            </a:r>
          </a:p>
          <a:p>
            <a:pPr eaLnBrk="1" hangingPunct="1">
              <a:buFont typeface="Wingdings" pitchFamily="2" charset="2"/>
              <a:buNone/>
              <a:defRPr/>
            </a:pPr>
            <a:r>
              <a:rPr lang="fr-FR" sz="2000" dirty="0">
                <a:ea typeface="MS Mincho" pitchFamily="49" charset="-128"/>
              </a:rPr>
              <a:t>La classe Math est particulière et utile pour des calculs, ex:</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Math.floor</a:t>
            </a:r>
            <a:r>
              <a:rPr lang="fr-FR" sz="2000" b="1" dirty="0">
                <a:solidFill>
                  <a:srgbClr val="009AD0"/>
                </a:solidFill>
                <a:ea typeface="MS Mincho" pitchFamily="49" charset="-128"/>
              </a:rPr>
              <a:t>(</a:t>
            </a:r>
            <a:r>
              <a:rPr lang="fr-FR" sz="2000" b="1" u="sng" dirty="0">
                <a:solidFill>
                  <a:srgbClr val="009AD0"/>
                </a:solidFill>
                <a:ea typeface="MS Mincho" pitchFamily="49" charset="-128"/>
              </a:rPr>
              <a:t>valeur</a:t>
            </a:r>
            <a:r>
              <a:rPr lang="fr-FR" sz="2000" b="1" dirty="0">
                <a:solidFill>
                  <a:srgbClr val="009AD0"/>
                </a:solidFill>
                <a:ea typeface="MS Mincho" pitchFamily="49" charset="-128"/>
              </a:rPr>
              <a:t>) </a:t>
            </a:r>
            <a:r>
              <a:rPr lang="fr-FR" sz="2000" dirty="0">
                <a:ea typeface="MS Mincho" pitchFamily="49" charset="-128"/>
              </a:rPr>
              <a:t>renvoie l’entier inférieur (pas la partie entière !)</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Math.random</a:t>
            </a:r>
            <a:r>
              <a:rPr lang="fr-FR" sz="2000" b="1" dirty="0">
                <a:solidFill>
                  <a:srgbClr val="009AD0"/>
                </a:solidFill>
                <a:ea typeface="MS Mincho" pitchFamily="49" charset="-128"/>
              </a:rPr>
              <a:t>() </a:t>
            </a:r>
            <a:r>
              <a:rPr lang="fr-FR" sz="2000" dirty="0">
                <a:ea typeface="MS Mincho" pitchFamily="49" charset="-128"/>
              </a:rPr>
              <a:t>renvoie un chiffre à virgule aléatoire entre 0 et 1</a:t>
            </a:r>
          </a:p>
          <a:p>
            <a:pPr eaLnBrk="1" hangingPunct="1">
              <a:buFont typeface="Wingdings" pitchFamily="2" charset="2"/>
              <a:buNone/>
              <a:defRPr/>
            </a:pPr>
            <a:endParaRPr lang="fr-FR" sz="2000" dirty="0">
              <a:ea typeface="MS Mincho" pitchFamily="49" charset="-128"/>
            </a:endParaRPr>
          </a:p>
          <a:p>
            <a:pPr marL="0" indent="0" eaLnBrk="1" hangingPunct="1">
              <a:buFont typeface="Arial" charset="0"/>
              <a:buNone/>
              <a:defRPr/>
            </a:pPr>
            <a:r>
              <a:rPr lang="fr-FR" sz="2000" b="1" dirty="0"/>
              <a:t>Gestion du temps (Date)</a:t>
            </a:r>
          </a:p>
          <a:p>
            <a:pPr eaLnBrk="1" hangingPunct="1">
              <a:buFont typeface="Wingdings" pitchFamily="2" charset="2"/>
              <a:buNone/>
              <a:defRPr/>
            </a:pPr>
            <a:r>
              <a:rPr lang="fr-FR" sz="2000" dirty="0">
                <a:ea typeface="MS Mincho" pitchFamily="49" charset="-128"/>
              </a:rPr>
              <a:t>Quelques informations, propriétés et méthodes pour bien gérer les dates:</a:t>
            </a:r>
          </a:p>
          <a:p>
            <a:pPr eaLnBrk="1" hangingPunct="1">
              <a:buFont typeface="Wingdings" pitchFamily="2" charset="2"/>
              <a:buNone/>
              <a:defRPr/>
            </a:pPr>
            <a:r>
              <a:rPr lang="fr-FR" sz="2000" dirty="0">
                <a:ea typeface="MS Mincho" pitchFamily="49" charset="-128"/>
              </a:rPr>
              <a:t>   - Rappels sur les dates (GMT, US vs FR, Julian, </a:t>
            </a:r>
            <a:r>
              <a:rPr lang="fr-FR" sz="2000" dirty="0" err="1">
                <a:ea typeface="MS Mincho" pitchFamily="49" charset="-128"/>
              </a:rPr>
              <a:t>DateStamp</a:t>
            </a:r>
            <a:r>
              <a:rPr lang="fr-FR" sz="2000" dirty="0">
                <a:ea typeface="MS Mincho" pitchFamily="49" charset="-128"/>
              </a:rPr>
              <a:t>…)</a:t>
            </a:r>
          </a:p>
          <a:p>
            <a:pPr eaLnBrk="1" hangingPunct="1">
              <a:buFont typeface="Wingdings" pitchFamily="2" charset="2"/>
              <a:buNone/>
              <a:defRPr/>
            </a:pPr>
            <a:r>
              <a:rPr lang="fr-FR" sz="2000" dirty="0">
                <a:ea typeface="MS Mincho" pitchFamily="49" charset="-128"/>
              </a:rPr>
              <a:t>   - </a:t>
            </a:r>
            <a:r>
              <a:rPr lang="fr-FR" sz="2000" b="1" dirty="0">
                <a:solidFill>
                  <a:srgbClr val="009AD0"/>
                </a:solidFill>
                <a:ea typeface="MS Mincho" pitchFamily="49" charset="-128"/>
              </a:rPr>
              <a:t>Date() </a:t>
            </a:r>
            <a:r>
              <a:rPr lang="fr-FR" sz="2000" dirty="0">
                <a:ea typeface="MS Mincho" pitchFamily="49" charset="-128"/>
              </a:rPr>
              <a:t>constructeur, </a:t>
            </a:r>
            <a:r>
              <a:rPr lang="fr-FR" sz="2000" u="sng" dirty="0">
                <a:ea typeface="MS Mincho" pitchFamily="49" charset="-128"/>
              </a:rPr>
              <a:t>ex:</a:t>
            </a:r>
            <a:r>
              <a:rPr lang="fr-FR" sz="2000" dirty="0">
                <a:ea typeface="MS Mincho" pitchFamily="49" charset="-128"/>
              </a:rPr>
              <a:t> « </a:t>
            </a:r>
            <a:r>
              <a:rPr lang="fr-FR" sz="2000" dirty="0" err="1">
                <a:solidFill>
                  <a:srgbClr val="009AD0"/>
                </a:solidFill>
                <a:ea typeface="MS Mincho" pitchFamily="49" charset="-128"/>
              </a:rPr>
              <a:t>datTmp</a:t>
            </a:r>
            <a:r>
              <a:rPr lang="fr-FR" sz="2000" dirty="0">
                <a:solidFill>
                  <a:srgbClr val="009AD0"/>
                </a:solidFill>
                <a:ea typeface="MS Mincho" pitchFamily="49" charset="-128"/>
              </a:rPr>
              <a:t> = new Date(); </a:t>
            </a:r>
            <a:r>
              <a:rPr lang="fr-FR" sz="2000" dirty="0">
                <a:ea typeface="MS Mincho" pitchFamily="49" charset="-128"/>
              </a:rPr>
              <a:t>» (date affectée ici)</a:t>
            </a:r>
          </a:p>
          <a:p>
            <a:pPr eaLnBrk="1" hangingPunct="1">
              <a:buFont typeface="Wingdings" pitchFamily="2" charset="2"/>
              <a:buNone/>
              <a:defRPr/>
            </a:pPr>
            <a:r>
              <a:rPr lang="fr-FR" sz="2000" dirty="0">
                <a:ea typeface="MS Mincho" pitchFamily="49" charset="-128"/>
              </a:rPr>
              <a:t>   - les méthodes </a:t>
            </a:r>
            <a:r>
              <a:rPr lang="fr-FR" sz="2000" dirty="0">
                <a:solidFill>
                  <a:srgbClr val="009AD0"/>
                </a:solidFill>
                <a:ea typeface="MS Mincho" pitchFamily="49" charset="-128"/>
              </a:rPr>
              <a:t>set/</a:t>
            </a:r>
            <a:r>
              <a:rPr lang="fr-FR" sz="2000" dirty="0" err="1">
                <a:solidFill>
                  <a:srgbClr val="009AD0"/>
                </a:solidFill>
                <a:ea typeface="MS Mincho" pitchFamily="49" charset="-128"/>
              </a:rPr>
              <a:t>getTime</a:t>
            </a:r>
            <a:r>
              <a:rPr lang="fr-FR" sz="2000" dirty="0">
                <a:solidFill>
                  <a:srgbClr val="009AD0"/>
                </a:solidFill>
                <a:ea typeface="MS Mincho" pitchFamily="49" charset="-128"/>
              </a:rPr>
              <a:t>(</a:t>
            </a:r>
            <a:r>
              <a:rPr lang="fr-FR" sz="2000" u="sng" dirty="0">
                <a:solidFill>
                  <a:srgbClr val="009AD0"/>
                </a:solidFill>
                <a:ea typeface="MS Mincho" pitchFamily="49" charset="-128"/>
              </a:rPr>
              <a:t>tps en sec</a:t>
            </a:r>
            <a:r>
              <a:rPr lang="fr-FR" sz="2000" dirty="0">
                <a:solidFill>
                  <a:srgbClr val="009AD0"/>
                </a:solidFill>
                <a:ea typeface="MS Mincho" pitchFamily="49" charset="-128"/>
              </a:rPr>
              <a:t>) </a:t>
            </a:r>
            <a:r>
              <a:rPr lang="fr-FR" sz="2000" dirty="0">
                <a:ea typeface="MS Mincho" pitchFamily="49" charset="-128"/>
              </a:rPr>
              <a:t>permettent de lire et de fixer l’heure</a:t>
            </a:r>
          </a:p>
          <a:p>
            <a:pPr eaLnBrk="1" hangingPunct="1">
              <a:buFont typeface="Wingdings" pitchFamily="2" charset="2"/>
              <a:buNone/>
              <a:defRPr/>
            </a:pPr>
            <a:r>
              <a:rPr lang="fr-FR" sz="2000" dirty="0">
                <a:ea typeface="MS Mincho" pitchFamily="49" charset="-128"/>
              </a:rPr>
              <a:t>   - la méthode </a:t>
            </a:r>
            <a:r>
              <a:rPr lang="fr-FR" sz="2000" dirty="0" err="1">
                <a:solidFill>
                  <a:srgbClr val="009AD0"/>
                </a:solidFill>
                <a:ea typeface="MS Mincho" pitchFamily="49" charset="-128"/>
              </a:rPr>
              <a:t>toGMTString</a:t>
            </a:r>
            <a:r>
              <a:rPr lang="fr-FR" sz="2000" dirty="0">
                <a:solidFill>
                  <a:srgbClr val="009AD0"/>
                </a:solidFill>
                <a:ea typeface="MS Mincho" pitchFamily="49" charset="-128"/>
              </a:rPr>
              <a:t>() c</a:t>
            </a:r>
            <a:r>
              <a:rPr lang="fr-FR" sz="2000" dirty="0">
                <a:ea typeface="MS Mincho" pitchFamily="49" charset="-128"/>
              </a:rPr>
              <a:t>onvertit une heure en heure GMT (décalage)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F996E7E-FB7D-4173-ABC5-EBBD43374A26}" type="slidenum">
              <a:rPr lang="en-JM" smtClean="0">
                <a:solidFill>
                  <a:schemeClr val="bg1"/>
                </a:solidFill>
              </a:rPr>
              <a:pPr fontAlgn="base">
                <a:spcBef>
                  <a:spcPct val="0"/>
                </a:spcBef>
                <a:spcAft>
                  <a:spcPct val="0"/>
                </a:spcAft>
                <a:defRPr/>
              </a:pPr>
              <a:t>102</a:t>
            </a:fld>
            <a:endParaRPr lang="en-JM">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a:xfrm>
            <a:off x="457200" y="1493838"/>
            <a:ext cx="8229600" cy="4864120"/>
          </a:xfrm>
        </p:spPr>
        <p:txBody>
          <a:bodyPr rtlCol="0">
            <a:noAutofit/>
          </a:bodyPr>
          <a:lstStyle/>
          <a:p>
            <a:pPr marL="0" indent="0" eaLnBrk="1" hangingPunct="1">
              <a:buFont typeface="Arial" charset="0"/>
              <a:buNone/>
              <a:defRPr/>
            </a:pPr>
            <a:r>
              <a:rPr lang="fr-FR" sz="1800" b="1" dirty="0" err="1"/>
              <a:t>screen,window</a:t>
            </a:r>
            <a:r>
              <a:rPr lang="fr-FR" sz="1800" b="1" dirty="0"/>
              <a:t>, </a:t>
            </a:r>
            <a:r>
              <a:rPr lang="fr-FR" sz="1800" b="1" dirty="0" err="1"/>
              <a:t>navigator</a:t>
            </a:r>
            <a:endParaRPr lang="fr-FR" sz="1800" b="1" dirty="0"/>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screen</a:t>
            </a:r>
            <a:r>
              <a:rPr lang="fr-FR" sz="1800" dirty="0">
                <a:solidFill>
                  <a:srgbClr val="009AD0"/>
                </a:solidFill>
                <a:ea typeface="MS Mincho" pitchFamily="49" charset="-128"/>
              </a:rPr>
              <a:t> </a:t>
            </a:r>
            <a:r>
              <a:rPr lang="fr-FR" sz="1800" dirty="0">
                <a:ea typeface="MS Mincho" pitchFamily="49" charset="-128"/>
              </a:rPr>
              <a:t>= écran de l’internaute (</a:t>
            </a:r>
            <a:r>
              <a:rPr lang="fr-FR" sz="1800" dirty="0" err="1">
                <a:ea typeface="MS Mincho" pitchFamily="49" charset="-128"/>
              </a:rPr>
              <a:t>réso</a:t>
            </a:r>
            <a:r>
              <a:rPr lang="fr-FR" sz="1800" dirty="0">
                <a:ea typeface="MS Mincho" pitchFamily="49" charset="-128"/>
              </a:rPr>
              <a:t>: </a:t>
            </a:r>
            <a:r>
              <a:rPr lang="fr-FR" sz="1800" dirty="0" err="1">
                <a:ea typeface="MS Mincho" pitchFamily="49" charset="-128"/>
              </a:rPr>
              <a:t>width</a:t>
            </a:r>
            <a:r>
              <a:rPr lang="fr-FR" sz="1800" dirty="0">
                <a:ea typeface="MS Mincho" pitchFamily="49" charset="-128"/>
              </a:rPr>
              <a:t> / </a:t>
            </a:r>
            <a:r>
              <a:rPr lang="fr-FR" sz="1800" dirty="0" err="1">
                <a:ea typeface="MS Mincho" pitchFamily="49" charset="-128"/>
              </a:rPr>
              <a:t>height</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navigator</a:t>
            </a:r>
            <a:r>
              <a:rPr lang="fr-FR" sz="1800" dirty="0">
                <a:solidFill>
                  <a:srgbClr val="009AD0"/>
                </a:solidFill>
                <a:ea typeface="MS Mincho" pitchFamily="49" charset="-128"/>
              </a:rPr>
              <a:t> </a:t>
            </a:r>
            <a:r>
              <a:rPr lang="fr-FR" sz="1800" dirty="0">
                <a:ea typeface="MS Mincho" pitchFamily="49" charset="-128"/>
              </a:rPr>
              <a:t>= navigateur de l’internaute (MSIE, </a:t>
            </a:r>
            <a:r>
              <a:rPr lang="fr-FR" sz="1800" dirty="0" err="1">
                <a:ea typeface="MS Mincho" pitchFamily="49" charset="-128"/>
              </a:rPr>
              <a:t>MFF</a:t>
            </a:r>
            <a:r>
              <a:rPr lang="fr-FR" sz="1800" dirty="0">
                <a:ea typeface="MS Mincho" pitchFamily="49" charset="-128"/>
              </a:rPr>
              <a:t>), (info de </a:t>
            </a:r>
            <a:r>
              <a:rPr lang="fr-FR" sz="1800" dirty="0" err="1">
                <a:ea typeface="MS Mincho" pitchFamily="49" charset="-128"/>
              </a:rPr>
              <a:t>param</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window</a:t>
            </a:r>
            <a:r>
              <a:rPr lang="fr-FR" sz="1800" dirty="0">
                <a:solidFill>
                  <a:srgbClr val="009AD0"/>
                </a:solidFill>
                <a:ea typeface="MS Mincho" pitchFamily="49" charset="-128"/>
              </a:rPr>
              <a:t> </a:t>
            </a:r>
            <a:r>
              <a:rPr lang="fr-FR" sz="1800" dirty="0">
                <a:ea typeface="MS Mincho" pitchFamily="49" charset="-128"/>
              </a:rPr>
              <a:t>= fenêtre courante (frame si </a:t>
            </a:r>
            <a:r>
              <a:rPr lang="fr-FR" sz="1800" dirty="0" err="1">
                <a:ea typeface="MS Mincho" pitchFamily="49" charset="-128"/>
              </a:rPr>
              <a:t>frameset</a:t>
            </a:r>
            <a:r>
              <a:rPr lang="fr-FR" sz="1800" dirty="0">
                <a:ea typeface="MS Mincho" pitchFamily="49" charset="-128"/>
              </a:rPr>
              <a:t>)</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document</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a:solidFill>
                  <a:srgbClr val="009AD0"/>
                </a:solidFill>
                <a:ea typeface="MS Mincho" pitchFamily="49" charset="-128"/>
              </a:rPr>
              <a:t>document</a:t>
            </a:r>
            <a:r>
              <a:rPr lang="fr-FR" sz="1800" dirty="0">
                <a:solidFill>
                  <a:srgbClr val="009AD0"/>
                </a:solidFill>
                <a:ea typeface="MS Mincho" pitchFamily="49" charset="-128"/>
              </a:rPr>
              <a:t> </a:t>
            </a:r>
            <a:r>
              <a:rPr lang="fr-FR" sz="1800" dirty="0">
                <a:ea typeface="MS Mincho" pitchFamily="49" charset="-128"/>
              </a:rPr>
              <a:t>= page actuelle (</a:t>
            </a:r>
            <a:r>
              <a:rPr lang="fr-FR" sz="1800" dirty="0" err="1">
                <a:ea typeface="MS Mincho" pitchFamily="49" charset="-128"/>
              </a:rPr>
              <a:t>write</a:t>
            </a:r>
            <a:r>
              <a:rPr lang="fr-FR" sz="1800" dirty="0">
                <a:ea typeface="MS Mincho" pitchFamily="49" charset="-128"/>
              </a:rPr>
              <a:t>, </a:t>
            </a:r>
            <a:r>
              <a:rPr lang="fr-FR" sz="1800" dirty="0" err="1">
                <a:ea typeface="MS Mincho" pitchFamily="49" charset="-128"/>
              </a:rPr>
              <a:t>clientWidth</a:t>
            </a:r>
            <a:r>
              <a:rPr lang="fr-FR" sz="1800" dirty="0">
                <a:ea typeface="MS Mincho" pitchFamily="49" charset="-128"/>
              </a:rPr>
              <a:t>/</a:t>
            </a:r>
            <a:r>
              <a:rPr lang="fr-FR" sz="1800" dirty="0" err="1">
                <a:ea typeface="MS Mincho" pitchFamily="49" charset="-128"/>
              </a:rPr>
              <a:t>Height</a:t>
            </a:r>
            <a:r>
              <a:rPr lang="fr-FR" sz="1800" dirty="0">
                <a:ea typeface="MS Mincho" pitchFamily="49" charset="-128"/>
              </a:rPr>
              <a:t>, arbre DOM)</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e-mails (« </a:t>
            </a:r>
            <a:r>
              <a:rPr lang="fr-FR" sz="1800" b="1" dirty="0" err="1"/>
              <a:t>mailto</a:t>
            </a:r>
            <a:r>
              <a:rPr lang="fr-FR" sz="1800" b="1" dirty="0"/>
              <a:t> » pas </a:t>
            </a:r>
            <a:r>
              <a:rPr lang="fr-FR" sz="1800" b="1" dirty="0" err="1"/>
              <a:t>js</a:t>
            </a:r>
            <a:r>
              <a:rPr lang="fr-FR" sz="1800" b="1" dirty="0"/>
              <a:t> mais assimilée)</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dirty="0" err="1">
                <a:ea typeface="MS Mincho" pitchFamily="49" charset="-128"/>
              </a:rPr>
              <a:t>mailto</a:t>
            </a:r>
            <a:r>
              <a:rPr lang="fr-FR" sz="1800" dirty="0">
                <a:ea typeface="MS Mincho" pitchFamily="49" charset="-128"/>
              </a:rPr>
              <a:t> commande HTML assimilée JS pour ouvrir le </a:t>
            </a:r>
            <a:r>
              <a:rPr lang="fr-FR" sz="1800" dirty="0" err="1">
                <a:ea typeface="MS Mincho" pitchFamily="49" charset="-128"/>
              </a:rPr>
              <a:t>maileur</a:t>
            </a:r>
            <a:r>
              <a:rPr lang="fr-FR" sz="1800" dirty="0">
                <a:ea typeface="MS Mincho" pitchFamily="49" charset="-128"/>
              </a:rPr>
              <a:t> paramètres : adresse, </a:t>
            </a:r>
            <a:r>
              <a:rPr lang="fr-FR" sz="1800" dirty="0" err="1">
                <a:ea typeface="MS Mincho" pitchFamily="49" charset="-128"/>
              </a:rPr>
              <a:t>subject</a:t>
            </a:r>
            <a:r>
              <a:rPr lang="fr-FR" sz="1800" dirty="0">
                <a:ea typeface="MS Mincho" pitchFamily="49" charset="-128"/>
              </a:rPr>
              <a:t>, body…</a:t>
            </a:r>
          </a:p>
          <a:p>
            <a:pPr eaLnBrk="1" hangingPunct="1">
              <a:buFont typeface="Wingdings" pitchFamily="2" charset="2"/>
              <a:buNone/>
              <a:defRPr/>
            </a:pPr>
            <a:r>
              <a:rPr lang="fr-FR" sz="1800" dirty="0">
                <a:ea typeface="MS Mincho" pitchFamily="49" charset="-128"/>
              </a:rPr>
              <a:t>   - tel, </a:t>
            </a:r>
            <a:r>
              <a:rPr lang="fr-FR" sz="1800" dirty="0" err="1">
                <a:ea typeface="MS Mincho" pitchFamily="49" charset="-128"/>
              </a:rPr>
              <a:t>sms</a:t>
            </a:r>
            <a:r>
              <a:rPr lang="fr-FR" sz="1800" dirty="0">
                <a:ea typeface="MS Mincho" pitchFamily="49" charset="-128"/>
              </a:rPr>
              <a:t> fournit par html5</a:t>
            </a:r>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DC4A2A-B00B-4E9E-9FED-8277E8888558}" type="slidenum">
              <a:rPr lang="en-JM" smtClean="0">
                <a:solidFill>
                  <a:schemeClr val="bg1"/>
                </a:solidFill>
              </a:rPr>
              <a:pPr fontAlgn="base">
                <a:spcBef>
                  <a:spcPct val="0"/>
                </a:spcBef>
                <a:spcAft>
                  <a:spcPct val="0"/>
                </a:spcAft>
                <a:defRPr/>
              </a:pPr>
              <a:t>103</a:t>
            </a:fld>
            <a:endParaRPr lang="en-JM">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dirty="0"/>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104</a:t>
            </a:fld>
            <a:endParaRPr lang="fr-FR" altLang="fr-FR"/>
          </a:p>
        </p:txBody>
      </p:sp>
      <p:sp>
        <p:nvSpPr>
          <p:cNvPr id="32772" name="Rectangle 3"/>
          <p:cNvSpPr>
            <a:spLocks noGrp="1" noChangeArrowheads="1"/>
          </p:cNvSpPr>
          <p:nvPr>
            <p:ph sz="half" idx="1"/>
          </p:nvPr>
        </p:nvSpPr>
        <p:spPr>
          <a:xfrm>
            <a:off x="214282" y="1071546"/>
            <a:ext cx="6572296" cy="5357850"/>
          </a:xfrm>
          <a:prstGeom prst="rect">
            <a:avLst/>
          </a:prstGeom>
        </p:spPr>
        <p:txBody>
          <a:bodyPr lIns="91440" tIns="45720" rIns="91440" bIns="45720">
            <a:normAutofit/>
          </a:bodyPr>
          <a:lstStyle/>
          <a:p>
            <a:pPr eaLnBrk="1" hangingPunct="1">
              <a:tabLst>
                <a:tab pos="8439150" algn="r"/>
              </a:tabLst>
            </a:pPr>
            <a:r>
              <a:rPr lang="fr-FR" altLang="fr-FR" dirty="0"/>
              <a:t>Le JSON Syntaxe proche de </a:t>
            </a:r>
            <a:r>
              <a:rPr lang="fr-FR" altLang="fr-FR" dirty="0" err="1"/>
              <a:t>js</a:t>
            </a:r>
            <a:r>
              <a:rPr lang="fr-FR" altLang="fr-FR" dirty="0"/>
              <a:t> </a:t>
            </a:r>
          </a:p>
          <a:p>
            <a:pPr lvl="2">
              <a:tabLst>
                <a:tab pos="8439150" algn="r"/>
              </a:tabLst>
            </a:pPr>
            <a:r>
              <a:rPr lang="fr-FR" dirty="0">
                <a:ea typeface="MS Mincho" pitchFamily="49" charset="-128"/>
              </a:rPr>
              <a:t>Basé sur un sous-ensemble ECMA-262 (3e éd.)</a:t>
            </a:r>
            <a:endParaRPr lang="fr-FR" altLang="fr-FR" dirty="0"/>
          </a:p>
          <a:p>
            <a:pPr eaLnBrk="1" hangingPunct="1">
              <a:tabLst>
                <a:tab pos="8439150" algn="r"/>
              </a:tabLst>
            </a:pPr>
            <a:r>
              <a:rPr lang="fr-FR" altLang="fr-FR" dirty="0"/>
              <a:t>Conversion rapide de JSON à JS</a:t>
            </a:r>
          </a:p>
          <a:p>
            <a:pPr eaLnBrk="1" hangingPunct="1">
              <a:tabLst>
                <a:tab pos="8439150" algn="r"/>
              </a:tabLst>
            </a:pPr>
            <a:endParaRPr lang="fr-FR" altLang="fr-FR" dirty="0"/>
          </a:p>
          <a:p>
            <a:pPr eaLnBrk="1" hangingPunct="1">
              <a:tabLst>
                <a:tab pos="8439150" algn="r"/>
              </a:tabLst>
            </a:pPr>
            <a:r>
              <a:rPr lang="fr-FR" altLang="fr-FR" dirty="0"/>
              <a:t>l'objet </a:t>
            </a:r>
            <a:r>
              <a:rPr lang="fr-FR" altLang="fr-FR" dirty="0" err="1"/>
              <a:t>javascript</a:t>
            </a:r>
            <a:r>
              <a:rPr lang="fr-FR" altLang="fr-FR" dirty="0"/>
              <a:t> </a:t>
            </a:r>
            <a:r>
              <a:rPr lang="fr-FR" altLang="fr-FR" i="1" dirty="0"/>
              <a:t>JSON</a:t>
            </a:r>
          </a:p>
          <a:p>
            <a:pPr eaLnBrk="1" hangingPunct="1">
              <a:tabLst>
                <a:tab pos="8439150" algn="r"/>
              </a:tabLst>
            </a:pPr>
            <a:endParaRPr lang="fr-FR" altLang="fr-FR" dirty="0"/>
          </a:p>
          <a:p>
            <a:pPr lvl="2">
              <a:tabLst>
                <a:tab pos="8439150" algn="r"/>
              </a:tabLst>
            </a:pPr>
            <a:r>
              <a:rPr lang="fr-FR" altLang="fr-FR" i="1" dirty="0" err="1"/>
              <a:t>JSON.parse</a:t>
            </a:r>
            <a:r>
              <a:rPr lang="fr-FR" altLang="fr-FR" i="1" dirty="0"/>
              <a:t>(chaine)</a:t>
            </a:r>
          </a:p>
          <a:p>
            <a:pPr lvl="3">
              <a:tabLst>
                <a:tab pos="8439150" algn="r"/>
              </a:tabLst>
            </a:pPr>
            <a:r>
              <a:rPr lang="fr-FR" altLang="fr-FR" dirty="0"/>
              <a:t>une chaine </a:t>
            </a:r>
            <a:r>
              <a:rPr lang="fr-FR" altLang="fr-FR" dirty="0" err="1"/>
              <a:t>json</a:t>
            </a:r>
            <a:r>
              <a:rPr lang="fr-FR" altLang="fr-FR" dirty="0"/>
              <a:t> vers </a:t>
            </a:r>
            <a:r>
              <a:rPr lang="fr-FR" altLang="fr-FR" dirty="0" err="1"/>
              <a:t>js</a:t>
            </a:r>
            <a:endParaRPr lang="fr-FR" altLang="fr-FR" dirty="0"/>
          </a:p>
          <a:p>
            <a:pPr lvl="3">
              <a:tabLst>
                <a:tab pos="8439150" algn="r"/>
              </a:tabLst>
            </a:pPr>
            <a:endParaRPr lang="fr-FR" altLang="fr-FR" dirty="0"/>
          </a:p>
          <a:p>
            <a:pPr lvl="2">
              <a:tabLst>
                <a:tab pos="8439150" algn="r"/>
              </a:tabLst>
            </a:pPr>
            <a:r>
              <a:rPr lang="fr-FR" altLang="fr-FR" i="1" dirty="0" err="1"/>
              <a:t>JSON.stringify</a:t>
            </a:r>
            <a:r>
              <a:rPr lang="fr-FR" altLang="fr-FR" i="1" dirty="0"/>
              <a:t>(</a:t>
            </a:r>
            <a:r>
              <a:rPr lang="fr-FR" altLang="fr-FR" i="1" dirty="0" err="1"/>
              <a:t>object</a:t>
            </a:r>
            <a:r>
              <a:rPr lang="fr-FR" altLang="fr-FR" i="1" dirty="0"/>
              <a:t>)</a:t>
            </a:r>
          </a:p>
          <a:p>
            <a:pPr lvl="3">
              <a:tabLst>
                <a:tab pos="8439150" algn="r"/>
              </a:tabLst>
            </a:pPr>
            <a:r>
              <a:rPr lang="fr-FR" altLang="fr-FR" dirty="0"/>
              <a:t>un Objet </a:t>
            </a:r>
            <a:r>
              <a:rPr lang="fr-FR" altLang="fr-FR" dirty="0" err="1"/>
              <a:t>js</a:t>
            </a:r>
            <a:r>
              <a:rPr lang="fr-FR" altLang="fr-FR" dirty="0"/>
              <a:t> vers chaine </a:t>
            </a:r>
            <a:r>
              <a:rPr lang="fr-FR" altLang="fr-FR" dirty="0" err="1"/>
              <a:t>json</a:t>
            </a:r>
            <a:endParaRPr lang="fr-FR" altLang="fr-FR" dirty="0"/>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6786578" y="1308184"/>
            <a:ext cx="2286016" cy="906370"/>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105</a:t>
            </a:fld>
            <a:endParaRPr lang="fr-FR" altLang="fr-FR"/>
          </a:p>
        </p:txBody>
      </p:sp>
      <p:sp>
        <p:nvSpPr>
          <p:cNvPr id="32772" name="Rectangle 3"/>
          <p:cNvSpPr>
            <a:spLocks noGrp="1" noChangeArrowheads="1"/>
          </p:cNvSpPr>
          <p:nvPr>
            <p:ph sz="half" idx="1"/>
          </p:nvPr>
        </p:nvSpPr>
        <p:spPr>
          <a:xfrm>
            <a:off x="214282" y="1071546"/>
            <a:ext cx="6572296" cy="5357850"/>
          </a:xfrm>
          <a:prstGeom prst="rect">
            <a:avLst/>
          </a:prstGeom>
        </p:spPr>
        <p:txBody>
          <a:bodyPr lIns="91440" tIns="45720" rIns="91440" bIns="45720">
            <a:normAutofit fontScale="92500" lnSpcReduction="10000"/>
          </a:bodyPr>
          <a:lstStyle/>
          <a:p>
            <a:pPr eaLnBrk="1" hangingPunct="1">
              <a:tabLst>
                <a:tab pos="8439150" algn="r"/>
              </a:tabLst>
            </a:pPr>
            <a:r>
              <a:rPr lang="fr-FR" altLang="fr-FR" dirty="0"/>
              <a:t>La syntaxe JSON (JavaScript Object Notation) </a:t>
            </a:r>
          </a:p>
          <a:p>
            <a:pPr lvl="1" eaLnBrk="1" hangingPunct="1">
              <a:tabLst>
                <a:tab pos="8439150" algn="r"/>
              </a:tabLst>
            </a:pPr>
            <a:r>
              <a:rPr lang="fr-FR" altLang="fr-FR" dirty="0"/>
              <a:t>Un </a:t>
            </a:r>
            <a:r>
              <a:rPr lang="fr-FR" altLang="fr-FR" dirty="0" err="1"/>
              <a:t>array</a:t>
            </a:r>
            <a:r>
              <a:rPr lang="fr-FR" altLang="fr-FR" dirty="0"/>
              <a:t> (tableau) = [ value, value, value]</a:t>
            </a:r>
          </a:p>
          <a:p>
            <a:pPr lvl="2" eaLnBrk="1" hangingPunct="1">
              <a:tabLst>
                <a:tab pos="8439150" algn="r"/>
              </a:tabLst>
            </a:pPr>
            <a:r>
              <a:rPr lang="fr-FR" altLang="fr-FR" dirty="0"/>
              <a:t>Ex: [1, 2, 3]   ou ["Albert", "Einstein",1960]</a:t>
            </a:r>
          </a:p>
          <a:p>
            <a:pPr lvl="1" eaLnBrk="1" hangingPunct="1">
              <a:tabLst>
                <a:tab pos="8439150" algn="r"/>
              </a:tabLst>
            </a:pPr>
            <a:endParaRPr lang="fr-FR" altLang="fr-FR" dirty="0"/>
          </a:p>
          <a:p>
            <a:pPr lvl="1" eaLnBrk="1" hangingPunct="1">
              <a:tabLst>
                <a:tab pos="8439150" algn="r"/>
              </a:tabLst>
            </a:pPr>
            <a:r>
              <a:rPr lang="fr-FR" altLang="fr-FR" dirty="0"/>
              <a:t>Un </a:t>
            </a:r>
            <a:r>
              <a:rPr lang="fr-FR" altLang="fr-FR" dirty="0" err="1"/>
              <a:t>object</a:t>
            </a:r>
            <a:r>
              <a:rPr lang="fr-FR" altLang="fr-FR" dirty="0"/>
              <a:t> (objet) = {"</a:t>
            </a:r>
            <a:r>
              <a:rPr lang="fr-FR" altLang="fr-FR" dirty="0" err="1"/>
              <a:t>propriete</a:t>
            </a:r>
            <a:r>
              <a:rPr lang="fr-FR" altLang="fr-FR" dirty="0"/>
              <a:t>":</a:t>
            </a:r>
            <a:r>
              <a:rPr lang="fr-FR" altLang="fr-FR" dirty="0" err="1"/>
              <a:t>value,"propriete</a:t>
            </a:r>
            <a:r>
              <a:rPr lang="fr-FR" altLang="fr-FR" dirty="0"/>
              <a:t>":value}</a:t>
            </a:r>
          </a:p>
          <a:p>
            <a:pPr lvl="2" eaLnBrk="1" hangingPunct="1">
              <a:tabLst>
                <a:tab pos="8439150" algn="r"/>
              </a:tabLst>
            </a:pPr>
            <a:r>
              <a:rPr lang="fr-FR" altLang="fr-FR" dirty="0"/>
              <a:t>Ex: {"</a:t>
            </a:r>
            <a:r>
              <a:rPr lang="fr-FR" altLang="fr-FR" dirty="0" err="1"/>
              <a:t>prenom</a:t>
            </a:r>
            <a:r>
              <a:rPr lang="fr-FR" altLang="fr-FR" dirty="0"/>
              <a:t>":"Albert", "</a:t>
            </a:r>
            <a:r>
              <a:rPr lang="fr-FR" altLang="fr-FR" dirty="0" err="1"/>
              <a:t>nom":"EINSTEIN</a:t>
            </a:r>
            <a:r>
              <a:rPr lang="fr-FR" altLang="fr-FR" dirty="0"/>
              <a:t>", "</a:t>
            </a:r>
            <a:r>
              <a:rPr lang="fr-FR" altLang="fr-FR" dirty="0" err="1"/>
              <a:t>age</a:t>
            </a:r>
            <a:r>
              <a:rPr lang="fr-FR" altLang="fr-FR" dirty="0"/>
              <a:t>":64, "adresse":{"</a:t>
            </a:r>
            <a:r>
              <a:rPr lang="fr-FR" altLang="fr-FR" dirty="0" err="1"/>
              <a:t>cp</a:t>
            </a:r>
            <a:r>
              <a:rPr lang="fr-FR" altLang="fr-FR" dirty="0"/>
              <a:t>":75008, "</a:t>
            </a:r>
            <a:r>
              <a:rPr lang="fr-FR" altLang="fr-FR" dirty="0" err="1"/>
              <a:t>ville":"paris</a:t>
            </a:r>
            <a:r>
              <a:rPr lang="fr-FR" altLang="fr-FR" dirty="0"/>
              <a:t>"}, "enfants":[{"</a:t>
            </a:r>
            <a:r>
              <a:rPr lang="fr-FR" altLang="fr-FR" dirty="0" err="1"/>
              <a:t>prenom</a:t>
            </a:r>
            <a:r>
              <a:rPr lang="fr-FR" altLang="fr-FR" dirty="0"/>
              <a:t>":"José"},{"</a:t>
            </a:r>
            <a:r>
              <a:rPr lang="fr-FR" altLang="fr-FR" dirty="0" err="1"/>
              <a:t>prenom</a:t>
            </a:r>
            <a:r>
              <a:rPr lang="fr-FR" altLang="fr-FR" dirty="0"/>
              <a:t>":"Bob"}]</a:t>
            </a:r>
          </a:p>
          <a:p>
            <a:pPr lvl="1" eaLnBrk="1" hangingPunct="1">
              <a:tabLst>
                <a:tab pos="8439150" algn="r"/>
              </a:tabLst>
            </a:pPr>
            <a:endParaRPr lang="fr-FR" altLang="fr-FR" dirty="0"/>
          </a:p>
          <a:p>
            <a:pPr lvl="1" eaLnBrk="1" hangingPunct="1">
              <a:tabLst>
                <a:tab pos="8439150" algn="r"/>
              </a:tabLst>
            </a:pPr>
            <a:r>
              <a:rPr lang="fr-FR" altLang="fr-FR" dirty="0"/>
              <a:t>Les paramètres de hash : idem au JSON mais sans les " autour des propriétés des objets, ex :</a:t>
            </a:r>
          </a:p>
          <a:p>
            <a:pPr lvl="2" eaLnBrk="1" hangingPunct="1">
              <a:tabLst>
                <a:tab pos="8439150" algn="r"/>
              </a:tabLst>
            </a:pPr>
            <a:r>
              <a:rPr lang="fr-FR" altLang="fr-FR" dirty="0"/>
              <a:t>{</a:t>
            </a:r>
            <a:r>
              <a:rPr lang="fr-FR" altLang="fr-FR" dirty="0" err="1"/>
              <a:t>prenom</a:t>
            </a:r>
            <a:r>
              <a:rPr lang="fr-FR" altLang="fr-FR" dirty="0"/>
              <a:t>:"</a:t>
            </a:r>
            <a:r>
              <a:rPr lang="fr-FR" altLang="fr-FR" dirty="0" err="1"/>
              <a:t>Albert",nom</a:t>
            </a:r>
            <a:r>
              <a:rPr lang="fr-FR" altLang="fr-FR" dirty="0"/>
              <a:t>:"EINSTEIN",</a:t>
            </a:r>
            <a:r>
              <a:rPr lang="fr-FR" altLang="fr-FR" dirty="0" err="1"/>
              <a:t>age</a:t>
            </a:r>
            <a:r>
              <a:rPr lang="fr-FR" altLang="fr-FR" dirty="0"/>
              <a:t>:64, adresse:{</a:t>
            </a:r>
            <a:r>
              <a:rPr lang="fr-FR" altLang="fr-FR" dirty="0" err="1"/>
              <a:t>cp</a:t>
            </a:r>
            <a:r>
              <a:rPr lang="fr-FR" altLang="fr-FR" dirty="0"/>
              <a:t>:75008,</a:t>
            </a:r>
            <a:r>
              <a:rPr lang="fr-FR" altLang="fr-FR" dirty="0" err="1"/>
              <a:t>ville:"paris</a:t>
            </a:r>
            <a:r>
              <a:rPr lang="fr-FR" altLang="fr-FR" dirty="0"/>
              <a:t>"}, enfants:[{</a:t>
            </a:r>
            <a:r>
              <a:rPr lang="fr-FR" altLang="fr-FR" dirty="0" err="1"/>
              <a:t>prenom</a:t>
            </a:r>
            <a:r>
              <a:rPr lang="fr-FR" altLang="fr-FR" dirty="0"/>
              <a:t>:"José"},{</a:t>
            </a:r>
            <a:r>
              <a:rPr lang="fr-FR" altLang="fr-FR" dirty="0" err="1"/>
              <a:t>prenom</a:t>
            </a:r>
            <a:r>
              <a:rPr lang="fr-FR" altLang="fr-FR" dirty="0"/>
              <a:t>:"Bob"}]</a:t>
            </a:r>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6786578" y="1308184"/>
            <a:ext cx="2286016" cy="906370"/>
          </a:xfrm>
          <a:prstGeom prst="rect">
            <a:avLst/>
          </a:prstGeo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106</a:t>
            </a:fld>
            <a:endParaRPr lang="fr-FR" altLang="fr-FR"/>
          </a:p>
        </p:txBody>
      </p:sp>
      <p:sp>
        <p:nvSpPr>
          <p:cNvPr id="32772" name="Rectangle 3"/>
          <p:cNvSpPr>
            <a:spLocks noGrp="1" noChangeArrowheads="1"/>
          </p:cNvSpPr>
          <p:nvPr>
            <p:ph sz="half" idx="1"/>
          </p:nvPr>
        </p:nvSpPr>
        <p:spPr>
          <a:prstGeom prst="rect">
            <a:avLst/>
          </a:prstGeom>
        </p:spPr>
        <p:txBody>
          <a:bodyPr lIns="91440" tIns="45720" rIns="91440" bIns="45720">
            <a:normAutofit/>
          </a:bodyPr>
          <a:lstStyle/>
          <a:p>
            <a:pPr eaLnBrk="1" hangingPunct="1">
              <a:tabLst>
                <a:tab pos="8439150" algn="r"/>
              </a:tabLst>
            </a:pPr>
            <a:r>
              <a:rPr lang="fr-FR" altLang="fr-FR" dirty="0"/>
              <a:t>La syntaxe JSON (</a:t>
            </a:r>
            <a:r>
              <a:rPr lang="fr-FR" altLang="fr-FR" sz="2000" dirty="0"/>
              <a:t>JavaScript Object Notation</a:t>
            </a:r>
            <a:r>
              <a:rPr lang="fr-FR" altLang="fr-FR" dirty="0"/>
              <a:t>) :</a:t>
            </a:r>
          </a:p>
          <a:p>
            <a:pPr lvl="1" eaLnBrk="1" hangingPunct="1">
              <a:tabLst>
                <a:tab pos="8439150" algn="r"/>
              </a:tabLst>
            </a:pPr>
            <a:endParaRPr lang="fr-FR" altLang="fr-FR" dirty="0"/>
          </a:p>
          <a:p>
            <a:pPr lvl="1" eaLnBrk="1" hangingPunct="1">
              <a:tabLst>
                <a:tab pos="8439150" algn="r"/>
              </a:tabLst>
            </a:pPr>
            <a:r>
              <a:rPr lang="fr-FR" altLang="fr-FR" dirty="0"/>
              <a:t>Une value (valeur) = </a:t>
            </a:r>
            <a:r>
              <a:rPr lang="fr-FR" altLang="fr-FR" dirty="0" err="1"/>
              <a:t>number</a:t>
            </a:r>
            <a:r>
              <a:rPr lang="fr-FR" altLang="fr-FR" dirty="0"/>
              <a:t>, string, </a:t>
            </a:r>
            <a:r>
              <a:rPr lang="fr-FR" altLang="fr-FR" dirty="0" err="1"/>
              <a:t>object</a:t>
            </a:r>
            <a:r>
              <a:rPr lang="fr-FR" altLang="fr-FR" dirty="0"/>
              <a:t>, </a:t>
            </a:r>
            <a:r>
              <a:rPr lang="fr-FR" altLang="fr-FR" dirty="0" err="1"/>
              <a:t>array</a:t>
            </a:r>
            <a:r>
              <a:rPr lang="fr-FR" altLang="fr-FR" dirty="0"/>
              <a:t>, </a:t>
            </a:r>
            <a:r>
              <a:rPr lang="fr-FR" altLang="fr-FR" dirty="0" err="1"/>
              <a:t>null</a:t>
            </a:r>
            <a:r>
              <a:rPr lang="fr-FR" altLang="fr-FR" dirty="0"/>
              <a:t>, true, false</a:t>
            </a:r>
          </a:p>
          <a:p>
            <a:pPr lvl="1" eaLnBrk="1" hangingPunct="1">
              <a:tabLst>
                <a:tab pos="8439150" algn="r"/>
              </a:tabLst>
            </a:pPr>
            <a:endParaRPr lang="fr-FR" altLang="fr-FR" dirty="0"/>
          </a:p>
          <a:p>
            <a:pPr lvl="1" eaLnBrk="1" hangingPunct="1">
              <a:tabLst>
                <a:tab pos="8439150" algn="r"/>
              </a:tabLst>
            </a:pPr>
            <a:r>
              <a:rPr lang="fr-FR" altLang="fr-FR" dirty="0"/>
              <a:t>Un </a:t>
            </a:r>
            <a:r>
              <a:rPr lang="fr-FR" altLang="fr-FR" dirty="0" err="1"/>
              <a:t>number</a:t>
            </a:r>
            <a:r>
              <a:rPr lang="fr-FR" altLang="fr-FR" dirty="0"/>
              <a:t> (nombre) = chiffres et nombres entiers / décimaux / exponentiels</a:t>
            </a:r>
          </a:p>
          <a:p>
            <a:pPr lvl="2" eaLnBrk="1" hangingPunct="1">
              <a:tabLst>
                <a:tab pos="8439150" algn="r"/>
              </a:tabLst>
            </a:pPr>
            <a:r>
              <a:rPr lang="fr-FR" altLang="fr-FR" dirty="0"/>
              <a:t>Ex: 12   ou   12.51   ou   0.221   ou   5e-6   ou   -15.50</a:t>
            </a:r>
          </a:p>
          <a:p>
            <a:pPr lvl="1" eaLnBrk="1" hangingPunct="1">
              <a:tabLst>
                <a:tab pos="8439150" algn="r"/>
              </a:tabLst>
            </a:pPr>
            <a:endParaRPr lang="fr-FR" altLang="fr-FR" dirty="0"/>
          </a:p>
          <a:p>
            <a:pPr lvl="1" eaLnBrk="1" hangingPunct="1">
              <a:tabLst>
                <a:tab pos="8439150" algn="r"/>
              </a:tabLst>
            </a:pPr>
            <a:r>
              <a:rPr lang="fr-FR" altLang="fr-FR" dirty="0"/>
              <a:t>Une string (chaine) = "chaine classique + caractères d’échappements (\n, \\...)"</a:t>
            </a:r>
          </a:p>
          <a:p>
            <a:pPr lvl="2" eaLnBrk="1" hangingPunct="1">
              <a:tabLst>
                <a:tab pos="8439150" algn="r"/>
              </a:tabLst>
            </a:pPr>
            <a:r>
              <a:rPr lang="fr-FR" altLang="fr-FR" dirty="0"/>
              <a:t>Ex: "nom", "petite phrase \</a:t>
            </a:r>
            <a:r>
              <a:rPr lang="fr-FR" altLang="fr-FR" dirty="0" err="1"/>
              <a:t>nsur</a:t>
            </a:r>
            <a:r>
              <a:rPr lang="fr-FR" altLang="fr-FR" dirty="0"/>
              <a:t> plusieurs lignes"</a:t>
            </a:r>
          </a:p>
        </p:txBody>
      </p:sp>
      <p:pic>
        <p:nvPicPr>
          <p:cNvPr id="77828" name="Picture 4" descr="https://www.percona.com/sites/default/files/json-logo.png"/>
          <p:cNvPicPr>
            <a:picLocks noChangeAspect="1" noChangeArrowheads="1"/>
          </p:cNvPicPr>
          <p:nvPr/>
        </p:nvPicPr>
        <p:blipFill>
          <a:blip r:embed="rId3"/>
          <a:srcRect/>
          <a:stretch>
            <a:fillRect/>
          </a:stretch>
        </p:blipFill>
        <p:spPr bwMode="auto">
          <a:xfrm>
            <a:off x="0" y="1357298"/>
            <a:ext cx="2286016" cy="906370"/>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8" name="Espace réservé du contenu 7"/>
          <p:cNvSpPr>
            <a:spLocks noGrp="1"/>
          </p:cNvSpPr>
          <p:nvPr>
            <p:ph idx="1"/>
          </p:nvPr>
        </p:nvSpPr>
        <p:spPr/>
        <p:txBody>
          <a:bodyPr>
            <a:normAutofit fontScale="92500" lnSpcReduction="10000"/>
          </a:bodyPr>
          <a:lstStyle/>
          <a:p>
            <a:r>
              <a:rPr lang="fr-FR" dirty="0"/>
              <a:t>JSON </a:t>
            </a:r>
            <a:r>
              <a:rPr lang="fr-FR" dirty="0">
                <a:sym typeface="Wingdings" panose="05000000000000000000" pitchFamily="2" charset="2"/>
              </a:rPr>
              <a:t> Javascript Object Notation</a:t>
            </a:r>
          </a:p>
          <a:p>
            <a:pPr lvl="1"/>
            <a:r>
              <a:rPr lang="fr-FR" dirty="0"/>
              <a:t>Un format concurrent à XML</a:t>
            </a:r>
          </a:p>
          <a:p>
            <a:endParaRPr lang="fr-FR" dirty="0"/>
          </a:p>
          <a:p>
            <a:pPr lvl="1"/>
            <a:r>
              <a:rPr lang="fr-FR" dirty="0"/>
              <a:t>JSON est un langage structuré basé sur la syntaxe Javascript</a:t>
            </a:r>
          </a:p>
          <a:p>
            <a:pPr lvl="2"/>
            <a:r>
              <a:rPr lang="fr-FR" dirty="0"/>
              <a:t>Association clefs / valeur</a:t>
            </a:r>
          </a:p>
          <a:p>
            <a:pPr lvl="2"/>
            <a:r>
              <a:rPr lang="fr-FR" dirty="0"/>
              <a:t>Différents types de valeurs :</a:t>
            </a:r>
          </a:p>
          <a:p>
            <a:pPr lvl="3"/>
            <a:r>
              <a:rPr lang="fr-FR" dirty="0"/>
              <a:t>Object, array, </a:t>
            </a:r>
            <a:r>
              <a:rPr lang="fr-FR" dirty="0" err="1"/>
              <a:t>number</a:t>
            </a:r>
            <a:r>
              <a:rPr lang="fr-FR" dirty="0"/>
              <a:t>, string, null</a:t>
            </a:r>
          </a:p>
          <a:p>
            <a:endParaRPr lang="fr-FR" dirty="0"/>
          </a:p>
          <a:p>
            <a:pPr lvl="1"/>
            <a:r>
              <a:rPr lang="fr-FR" dirty="0"/>
              <a:t>JSON possède désormais une technique de validation</a:t>
            </a:r>
          </a:p>
          <a:p>
            <a:pPr lvl="2"/>
            <a:r>
              <a:rPr lang="fr-FR" dirty="0"/>
              <a:t>JSON </a:t>
            </a:r>
            <a:r>
              <a:rPr lang="fr-FR" dirty="0" err="1"/>
              <a:t>Schema</a:t>
            </a:r>
            <a:r>
              <a:rPr lang="fr-FR" dirty="0"/>
              <a:t> </a:t>
            </a:r>
          </a:p>
          <a:p>
            <a:pPr lvl="3"/>
            <a:r>
              <a:rPr lang="fr-FR" dirty="0"/>
              <a:t>intégrable en js jusqu’à la version 2019</a:t>
            </a:r>
          </a:p>
          <a:p>
            <a:endParaRPr lang="fr-FR" dirty="0"/>
          </a:p>
        </p:txBody>
      </p:sp>
      <p:pic>
        <p:nvPicPr>
          <p:cNvPr id="10" name="Picture 4" descr="https://www.percona.com/sites/default/files/json-logo.png"/>
          <p:cNvPicPr>
            <a:picLocks noChangeAspect="1" noChangeArrowheads="1"/>
          </p:cNvPicPr>
          <p:nvPr/>
        </p:nvPicPr>
        <p:blipFill>
          <a:blip r:embed="rId3"/>
          <a:srcRect/>
          <a:stretch>
            <a:fillRect/>
          </a:stretch>
        </p:blipFill>
        <p:spPr bwMode="auto">
          <a:xfrm rot="250060">
            <a:off x="6742778" y="2730246"/>
            <a:ext cx="2112125" cy="837425"/>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11" name="Espace réservé du texte 10"/>
          <p:cNvSpPr>
            <a:spLocks noGrp="1"/>
          </p:cNvSpPr>
          <p:nvPr>
            <p:ph type="body" idx="1"/>
          </p:nvPr>
        </p:nvSpPr>
        <p:spPr/>
        <p:txBody>
          <a:bodyPr/>
          <a:lstStyle/>
          <a:p>
            <a:r>
              <a:rPr lang="fr-FR" dirty="0"/>
              <a:t>Code JSON - geojson</a:t>
            </a:r>
          </a:p>
        </p:txBody>
      </p:sp>
      <p:sp>
        <p:nvSpPr>
          <p:cNvPr id="9" name="Espace réservé du contenu 8"/>
          <p:cNvSpPr>
            <a:spLocks noGrp="1"/>
          </p:cNvSpPr>
          <p:nvPr>
            <p:ph sz="half" idx="2"/>
          </p:nvPr>
        </p:nvSpPr>
        <p:spPr>
          <a:xfrm>
            <a:off x="214282" y="1785926"/>
            <a:ext cx="4283106" cy="4714908"/>
          </a:xfrm>
          <a:solidFill>
            <a:schemeClr val="bg1">
              <a:alpha val="38000"/>
            </a:schemeClr>
          </a:solidFill>
        </p:spPr>
        <p:txBody>
          <a:bodyPr>
            <a:normAutofit fontScale="70000" lnSpcReduction="20000"/>
          </a:bodyPr>
          <a:lstStyle/>
          <a:p>
            <a:pPr>
              <a:buNone/>
            </a:pPr>
            <a:r>
              <a:rPr lang="fr-FR" dirty="0"/>
              <a:t>{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"FeatureCollection"</a:t>
            </a:r>
            <a:r>
              <a:rPr lang="fr-FR" dirty="0"/>
              <a:t>, </a:t>
            </a:r>
          </a:p>
          <a:p>
            <a:pPr>
              <a:buNone/>
            </a:pPr>
            <a:r>
              <a:rPr lang="fr-FR" dirty="0">
                <a:solidFill>
                  <a:srgbClr val="BA2121"/>
                </a:solidFill>
              </a:rPr>
              <a:t>	"features"</a:t>
            </a:r>
            <a:r>
              <a:rPr lang="fr-FR" dirty="0">
                <a:solidFill>
                  <a:srgbClr val="666666"/>
                </a:solidFill>
              </a:rPr>
              <a:t>:</a:t>
            </a:r>
            <a:r>
              <a:rPr lang="fr-FR" dirty="0"/>
              <a:t> [ </a:t>
            </a:r>
          </a:p>
          <a:p>
            <a:pPr>
              <a:buNone/>
            </a:pP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a:t>
            </a:r>
            <a:r>
              <a:rPr lang="fr-FR" dirty="0"/>
              <a:t>, </a:t>
            </a:r>
          </a:p>
          <a:p>
            <a:pPr>
              <a:buNone/>
            </a:pPr>
            <a:r>
              <a:rPr lang="fr-FR" dirty="0">
                <a:solidFill>
                  <a:srgbClr val="BA2121"/>
                </a:solidFill>
              </a:rPr>
              <a:t>		    "geometry"</a:t>
            </a:r>
            <a:r>
              <a:rPr lang="fr-FR" dirty="0">
                <a:solidFill>
                  <a:srgbClr val="666666"/>
                </a:solidFill>
              </a:rPr>
              <a:t>:</a:t>
            </a: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"Point"</a:t>
            </a:r>
            <a:r>
              <a:rPr lang="fr-FR" dirty="0"/>
              <a:t>, 		           </a:t>
            </a:r>
            <a:r>
              <a:rPr lang="fr-FR" dirty="0">
                <a:solidFill>
                  <a:srgbClr val="BA2121"/>
                </a:solidFill>
              </a:rPr>
              <a:t>"coordinates"</a:t>
            </a:r>
            <a:r>
              <a:rPr lang="fr-FR" dirty="0">
                <a:solidFill>
                  <a:srgbClr val="666666"/>
                </a:solidFill>
              </a:rPr>
              <a:t>:</a:t>
            </a:r>
            <a:r>
              <a:rPr lang="fr-FR" dirty="0"/>
              <a:t> </a:t>
            </a:r>
          </a:p>
          <a:p>
            <a:pPr>
              <a:buNone/>
            </a:pPr>
            <a:r>
              <a:rPr lang="fr-FR" dirty="0"/>
              <a:t>			[</a:t>
            </a:r>
          </a:p>
          <a:p>
            <a:pPr>
              <a:buNone/>
            </a:pPr>
            <a:r>
              <a:rPr lang="fr-FR" dirty="0">
                <a:solidFill>
                  <a:srgbClr val="666666"/>
                </a:solidFill>
              </a:rPr>
              <a:t>			        102.0</a:t>
            </a:r>
            <a:r>
              <a:rPr lang="fr-FR" dirty="0"/>
              <a:t>, </a:t>
            </a:r>
            <a:r>
              <a:rPr lang="fr-FR" dirty="0">
                <a:solidFill>
                  <a:srgbClr val="666666"/>
                </a:solidFill>
              </a:rPr>
              <a:t>0.5</a:t>
            </a:r>
          </a:p>
          <a:p>
            <a:pPr>
              <a:buNone/>
            </a:pPr>
            <a:r>
              <a:rPr lang="fr-FR" dirty="0"/>
              <a:t>			] </a:t>
            </a:r>
          </a:p>
          <a:p>
            <a:pPr>
              <a:buNone/>
            </a:pPr>
            <a:r>
              <a:rPr lang="fr-FR" dirty="0"/>
              <a:t>		       }, </a:t>
            </a:r>
          </a:p>
          <a:p>
            <a:pPr>
              <a:buNone/>
            </a:pPr>
            <a:r>
              <a:rPr lang="fr-FR" dirty="0">
                <a:solidFill>
                  <a:srgbClr val="BA2121"/>
                </a:solidFill>
              </a:rPr>
              <a:t>		      "properties"</a:t>
            </a:r>
            <a:r>
              <a:rPr lang="fr-FR" dirty="0">
                <a:solidFill>
                  <a:srgbClr val="666666"/>
                </a:solidFill>
              </a:rPr>
              <a:t>:</a:t>
            </a:r>
            <a:r>
              <a:rPr lang="fr-FR" dirty="0"/>
              <a:t> </a:t>
            </a:r>
          </a:p>
          <a:p>
            <a:pPr>
              <a:buNone/>
            </a:pPr>
            <a:r>
              <a:rPr lang="fr-FR" dirty="0"/>
              <a:t>			{ </a:t>
            </a:r>
            <a:r>
              <a:rPr lang="fr-FR" dirty="0">
                <a:solidFill>
                  <a:srgbClr val="BA2121"/>
                </a:solidFill>
              </a:rPr>
              <a:t>"prop0"</a:t>
            </a:r>
            <a:r>
              <a:rPr lang="fr-FR" dirty="0">
                <a:solidFill>
                  <a:srgbClr val="666666"/>
                </a:solidFill>
              </a:rPr>
              <a:t>:</a:t>
            </a:r>
            <a:r>
              <a:rPr lang="fr-FR" dirty="0"/>
              <a:t> </a:t>
            </a:r>
            <a:r>
              <a:rPr lang="fr-FR" dirty="0">
                <a:solidFill>
                  <a:srgbClr val="BA2121"/>
                </a:solidFill>
              </a:rPr>
              <a:t>"value0"</a:t>
            </a:r>
            <a:r>
              <a:rPr lang="fr-FR" dirty="0"/>
              <a:t> } </a:t>
            </a:r>
          </a:p>
          <a:p>
            <a:pPr>
              <a:buNone/>
            </a:pPr>
            <a:r>
              <a:rPr lang="fr-FR" dirty="0"/>
              <a:t>		}, {</a:t>
            </a:r>
            <a:r>
              <a:rPr lang="fr-FR" dirty="0">
                <a:solidFill>
                  <a:srgbClr val="BA2121"/>
                </a:solidFill>
              </a:rPr>
              <a:t>"type"</a:t>
            </a:r>
            <a:r>
              <a:rPr lang="fr-FR" dirty="0">
                <a:solidFill>
                  <a:srgbClr val="666666"/>
                </a:solidFill>
              </a:rPr>
              <a:t>:</a:t>
            </a:r>
            <a:r>
              <a:rPr lang="fr-FR" dirty="0"/>
              <a:t> </a:t>
            </a:r>
            <a:r>
              <a:rPr lang="fr-FR" dirty="0">
                <a:solidFill>
                  <a:srgbClr val="BA2121"/>
                </a:solidFill>
              </a:rPr>
              <a:t>"Feature"</a:t>
            </a:r>
            <a:r>
              <a:rPr lang="fr-FR" dirty="0"/>
              <a:t>, </a:t>
            </a:r>
            <a:r>
              <a:rPr lang="fr-FR" i="1" dirty="0"/>
              <a:t>[…]</a:t>
            </a:r>
            <a:r>
              <a:rPr lang="fr-FR" dirty="0"/>
              <a:t>}</a:t>
            </a:r>
          </a:p>
          <a:p>
            <a:pPr>
              <a:buNone/>
            </a:pPr>
            <a:r>
              <a:rPr lang="fr-FR" dirty="0"/>
              <a:t>	] </a:t>
            </a:r>
          </a:p>
          <a:p>
            <a:pPr>
              <a:buNone/>
            </a:pPr>
            <a:r>
              <a:rPr lang="fr-FR" dirty="0"/>
              <a:t>}</a:t>
            </a:r>
          </a:p>
        </p:txBody>
      </p:sp>
      <p:sp>
        <p:nvSpPr>
          <p:cNvPr id="12" name="Espace réservé du texte 11"/>
          <p:cNvSpPr>
            <a:spLocks noGrp="1"/>
          </p:cNvSpPr>
          <p:nvPr>
            <p:ph type="body" sz="quarter" idx="3"/>
          </p:nvPr>
        </p:nvSpPr>
        <p:spPr/>
        <p:txBody>
          <a:bodyPr/>
          <a:lstStyle/>
          <a:p>
            <a:r>
              <a:rPr lang="fr-FR" dirty="0"/>
              <a:t>Représentation</a:t>
            </a:r>
          </a:p>
        </p:txBody>
      </p:sp>
      <p:sp>
        <p:nvSpPr>
          <p:cNvPr id="13" name="Espace réservé du contenu 12"/>
          <p:cNvSpPr>
            <a:spLocks noGrp="1"/>
          </p:cNvSpPr>
          <p:nvPr>
            <p:ph sz="quarter" idx="4"/>
          </p:nvPr>
        </p:nvSpPr>
        <p:spPr>
          <a:xfrm>
            <a:off x="4645025" y="1785926"/>
            <a:ext cx="4284693" cy="4714908"/>
          </a:xfrm>
        </p:spPr>
        <p:txBody>
          <a:bodyPr/>
          <a:lstStyle/>
          <a:p>
            <a:r>
              <a:rPr lang="fr-FR" dirty="0"/>
              <a:t>Association </a:t>
            </a:r>
          </a:p>
          <a:p>
            <a:pPr lvl="1"/>
            <a:r>
              <a:rPr lang="fr-FR" dirty="0"/>
              <a:t>"Clef"	Toujours entre " "</a:t>
            </a:r>
          </a:p>
          <a:p>
            <a:pPr lvl="1"/>
            <a:r>
              <a:rPr lang="fr-FR" dirty="0"/>
              <a:t>Valeur	Plusieurs types</a:t>
            </a:r>
          </a:p>
          <a:p>
            <a:pPr lvl="1"/>
            <a:endParaRPr lang="fr-FR" dirty="0"/>
          </a:p>
          <a:p>
            <a:pPr lvl="2"/>
            <a:r>
              <a:rPr lang="fr-FR" dirty="0"/>
              <a:t>Array</a:t>
            </a:r>
          </a:p>
          <a:p>
            <a:pPr lvl="3"/>
            <a:r>
              <a:rPr lang="fr-FR" b="1" dirty="0"/>
              <a:t>[</a:t>
            </a:r>
            <a:r>
              <a:rPr lang="fr-FR" dirty="0"/>
              <a:t>  </a:t>
            </a:r>
            <a:r>
              <a:rPr lang="fr-FR" i="1" dirty="0"/>
              <a:t>items</a:t>
            </a:r>
            <a:r>
              <a:rPr lang="fr-FR" dirty="0"/>
              <a:t> </a:t>
            </a:r>
            <a:r>
              <a:rPr lang="fr-FR" b="1" dirty="0"/>
              <a:t>]</a:t>
            </a:r>
            <a:endParaRPr lang="fr-FR" dirty="0"/>
          </a:p>
          <a:p>
            <a:pPr lvl="2"/>
            <a:r>
              <a:rPr lang="fr-FR" dirty="0"/>
              <a:t>Number</a:t>
            </a:r>
          </a:p>
          <a:p>
            <a:pPr lvl="2"/>
            <a:endParaRPr lang="fr-FR" dirty="0"/>
          </a:p>
          <a:p>
            <a:pPr lvl="2"/>
            <a:r>
              <a:rPr lang="fr-FR" dirty="0"/>
              <a:t>Objet</a:t>
            </a:r>
          </a:p>
          <a:p>
            <a:pPr lvl="3"/>
            <a:r>
              <a:rPr lang="fr-FR" b="1" dirty="0"/>
              <a:t>{</a:t>
            </a:r>
            <a:r>
              <a:rPr lang="fr-FR" dirty="0"/>
              <a:t> contenu </a:t>
            </a:r>
            <a:r>
              <a:rPr lang="fr-FR" b="1" dirty="0"/>
              <a:t>}</a:t>
            </a:r>
          </a:p>
          <a:p>
            <a:pPr lvl="2"/>
            <a:r>
              <a:rPr lang="fr-FR" dirty="0"/>
              <a:t>String</a:t>
            </a:r>
          </a:p>
          <a:p>
            <a:pPr lvl="3"/>
            <a:r>
              <a:rPr lang="fr-FR" b="1" dirty="0"/>
              <a:t>"</a:t>
            </a:r>
            <a:r>
              <a:rPr lang="fr-FR" dirty="0"/>
              <a:t>Valeur de la chaine</a:t>
            </a:r>
            <a:r>
              <a:rPr lang="fr-FR" b="1" dirty="0"/>
              <a:t>"</a:t>
            </a:r>
          </a:p>
          <a:p>
            <a:r>
              <a:rPr lang="fr-FR" dirty="0"/>
              <a:t>Séparateur de champs </a:t>
            </a:r>
            <a:r>
              <a:rPr lang="fr-FR" dirty="0">
                <a:sym typeface="Wingdings" pitchFamily="2" charset="2"/>
              </a:rPr>
              <a:t> '</a:t>
            </a:r>
            <a:r>
              <a:rPr lang="fr-FR" b="1" dirty="0">
                <a:sym typeface="Wingdings" pitchFamily="2" charset="2"/>
              </a:rPr>
              <a:t>,</a:t>
            </a:r>
            <a:r>
              <a:rPr lang="fr-FR" dirty="0">
                <a:sym typeface="Wingdings" pitchFamily="2" charset="2"/>
              </a:rPr>
              <a:t>' </a:t>
            </a:r>
            <a:endParaRPr lang="fr-FR" dirty="0"/>
          </a:p>
          <a:p>
            <a:pPr lvl="2"/>
            <a:endParaRPr lang="fr-FR" dirty="0"/>
          </a:p>
          <a:p>
            <a:pPr lvl="2"/>
            <a:endParaRPr lang="fr-FR" dirty="0"/>
          </a:p>
        </p:txBody>
      </p:sp>
      <p:sp>
        <p:nvSpPr>
          <p:cNvPr id="14" name="Rectangle à coins arrondis 13"/>
          <p:cNvSpPr/>
          <p:nvPr/>
        </p:nvSpPr>
        <p:spPr>
          <a:xfrm>
            <a:off x="642910" y="207167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à coins arrondis 14"/>
          <p:cNvSpPr/>
          <p:nvPr/>
        </p:nvSpPr>
        <p:spPr>
          <a:xfrm>
            <a:off x="642910" y="2357430"/>
            <a:ext cx="100013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à coins arrondis 15"/>
          <p:cNvSpPr/>
          <p:nvPr/>
        </p:nvSpPr>
        <p:spPr>
          <a:xfrm>
            <a:off x="5429256" y="2214554"/>
            <a:ext cx="642942" cy="35719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à coins arrondis 16"/>
          <p:cNvSpPr/>
          <p:nvPr/>
        </p:nvSpPr>
        <p:spPr>
          <a:xfrm>
            <a:off x="5429256" y="2643182"/>
            <a:ext cx="785818" cy="357190"/>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à coins arrondis 17"/>
          <p:cNvSpPr/>
          <p:nvPr/>
        </p:nvSpPr>
        <p:spPr>
          <a:xfrm>
            <a:off x="1285852" y="2071678"/>
            <a:ext cx="1928826"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à coins arrondis 18"/>
          <p:cNvSpPr/>
          <p:nvPr/>
        </p:nvSpPr>
        <p:spPr>
          <a:xfrm>
            <a:off x="2000232" y="2786058"/>
            <a:ext cx="1000132"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à coins arrondis 19"/>
          <p:cNvSpPr/>
          <p:nvPr/>
        </p:nvSpPr>
        <p:spPr>
          <a:xfrm>
            <a:off x="1285852" y="278605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2071670" y="3786190"/>
            <a:ext cx="1643074" cy="78581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à coins arrondis 21"/>
          <p:cNvSpPr/>
          <p:nvPr/>
        </p:nvSpPr>
        <p:spPr>
          <a:xfrm>
            <a:off x="2071670" y="5072074"/>
            <a:ext cx="1928826"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à coins arrondis 22"/>
          <p:cNvSpPr/>
          <p:nvPr/>
        </p:nvSpPr>
        <p:spPr>
          <a:xfrm>
            <a:off x="2500298" y="3938590"/>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4" name="Groupe 33"/>
          <p:cNvGrpSpPr/>
          <p:nvPr/>
        </p:nvGrpSpPr>
        <p:grpSpPr>
          <a:xfrm>
            <a:off x="5500694" y="3929066"/>
            <a:ext cx="1357322" cy="500066"/>
            <a:chOff x="5572132" y="3929066"/>
            <a:chExt cx="1357322" cy="500066"/>
          </a:xfrm>
        </p:grpSpPr>
        <p:sp>
          <p:nvSpPr>
            <p:cNvPr id="24" name="Rectangle à coins arrondis 23"/>
            <p:cNvSpPr/>
            <p:nvPr/>
          </p:nvSpPr>
          <p:spPr>
            <a:xfrm>
              <a:off x="5572132" y="3929066"/>
              <a:ext cx="1357322" cy="500066"/>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à coins arrondis 24"/>
            <p:cNvSpPr/>
            <p:nvPr/>
          </p:nvSpPr>
          <p:spPr>
            <a:xfrm>
              <a:off x="5581656" y="3929066"/>
              <a:ext cx="1347798"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5" name="Groupe 34"/>
          <p:cNvGrpSpPr/>
          <p:nvPr/>
        </p:nvGrpSpPr>
        <p:grpSpPr>
          <a:xfrm>
            <a:off x="5562608" y="4572008"/>
            <a:ext cx="1081094" cy="357190"/>
            <a:chOff x="5562608" y="4643446"/>
            <a:chExt cx="1081094" cy="357190"/>
          </a:xfrm>
        </p:grpSpPr>
        <p:sp>
          <p:nvSpPr>
            <p:cNvPr id="26" name="Rectangle à coins arrondis 25"/>
            <p:cNvSpPr/>
            <p:nvPr/>
          </p:nvSpPr>
          <p:spPr>
            <a:xfrm>
              <a:off x="5562608" y="4643446"/>
              <a:ext cx="1081094"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à coins arrondis 26"/>
            <p:cNvSpPr/>
            <p:nvPr/>
          </p:nvSpPr>
          <p:spPr>
            <a:xfrm>
              <a:off x="5572132" y="4643446"/>
              <a:ext cx="1071570" cy="357190"/>
            </a:xfrm>
            <a:prstGeom prst="round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8" name="Rectangle à coins arrondis 27"/>
          <p:cNvSpPr/>
          <p:nvPr/>
        </p:nvSpPr>
        <p:spPr>
          <a:xfrm>
            <a:off x="5643570" y="3286124"/>
            <a:ext cx="928694" cy="42862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à coins arrondis 29"/>
          <p:cNvSpPr/>
          <p:nvPr/>
        </p:nvSpPr>
        <p:spPr>
          <a:xfrm>
            <a:off x="5572132" y="5214950"/>
            <a:ext cx="1071570" cy="428628"/>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à coins arrondis 30"/>
          <p:cNvSpPr/>
          <p:nvPr/>
        </p:nvSpPr>
        <p:spPr>
          <a:xfrm>
            <a:off x="2428860" y="3357562"/>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à coins arrondis 31"/>
          <p:cNvSpPr/>
          <p:nvPr/>
        </p:nvSpPr>
        <p:spPr>
          <a:xfrm>
            <a:off x="2143108" y="5357826"/>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Rectangle à coins arrondis 32"/>
          <p:cNvSpPr/>
          <p:nvPr/>
        </p:nvSpPr>
        <p:spPr>
          <a:xfrm>
            <a:off x="2071670" y="5072074"/>
            <a:ext cx="1928826" cy="357190"/>
          </a:xfrm>
          <a:prstGeom prst="round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6" name="Picture 5" descr="C:\Users\Alex\Desktop\unnamed.png"/>
          <p:cNvPicPr>
            <a:picLocks noChangeAspect="1" noChangeArrowheads="1"/>
          </p:cNvPicPr>
          <p:nvPr/>
        </p:nvPicPr>
        <p:blipFill>
          <a:blip r:embed="rId3"/>
          <a:srcRect/>
          <a:stretch>
            <a:fillRect/>
          </a:stretch>
        </p:blipFill>
        <p:spPr bwMode="auto">
          <a:xfrm>
            <a:off x="6929454" y="0"/>
            <a:ext cx="2214546" cy="2214546"/>
          </a:xfrm>
          <a:prstGeom prst="rect">
            <a:avLst/>
          </a:prstGeom>
          <a:noFill/>
        </p:spPr>
      </p:pic>
      <p:sp>
        <p:nvSpPr>
          <p:cNvPr id="37" name="ZoneTexte 36"/>
          <p:cNvSpPr txBox="1"/>
          <p:nvPr/>
        </p:nvSpPr>
        <p:spPr>
          <a:xfrm rot="21302040">
            <a:off x="7076544" y="405666"/>
            <a:ext cx="1857388" cy="1477328"/>
          </a:xfrm>
          <a:prstGeom prst="rect">
            <a:avLst/>
          </a:prstGeom>
          <a:noFill/>
        </p:spPr>
        <p:txBody>
          <a:bodyPr wrap="square" rtlCol="0">
            <a:spAutoFit/>
          </a:bodyPr>
          <a:lstStyle/>
          <a:p>
            <a:pPr algn="ctr"/>
            <a:r>
              <a:rPr lang="fr-FR" dirty="0">
                <a:latin typeface="Permanent Marker" pitchFamily="2" charset="0"/>
                <a:ea typeface="Permanent Marker" pitchFamily="2" charset="0"/>
              </a:rPr>
              <a:t>Un flux est toujours </a:t>
            </a:r>
          </a:p>
          <a:p>
            <a:pPr algn="ctr"/>
            <a:r>
              <a:rPr lang="fr-FR" dirty="0">
                <a:latin typeface="Permanent Marker" pitchFamily="2" charset="0"/>
                <a:ea typeface="Permanent Marker" pitchFamily="2" charset="0"/>
              </a:rPr>
              <a:t>contenu entre </a:t>
            </a:r>
          </a:p>
          <a:p>
            <a:pPr algn="ctr"/>
            <a:r>
              <a:rPr lang="fr-FR" i="1" dirty="0">
                <a:latin typeface="Permanent Marker" pitchFamily="2" charset="0"/>
                <a:ea typeface="Permanent Marker" pitchFamily="2" charset="0"/>
              </a:rPr>
              <a:t>{ … } </a:t>
            </a:r>
          </a:p>
          <a:p>
            <a:pPr algn="ctr"/>
            <a:r>
              <a:rPr lang="fr-FR" dirty="0">
                <a:latin typeface="Permanent Marker" pitchFamily="2" charset="0"/>
                <a:ea typeface="Permanent Marker" pitchFamily="2" charset="0"/>
              </a:rPr>
              <a:t>principales</a:t>
            </a:r>
          </a:p>
        </p:txBody>
      </p:sp>
      <p:sp>
        <p:nvSpPr>
          <p:cNvPr id="38" name="Rectangle à coins arrondis 37"/>
          <p:cNvSpPr/>
          <p:nvPr/>
        </p:nvSpPr>
        <p:spPr>
          <a:xfrm>
            <a:off x="3071802" y="3929066"/>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Evénements et données</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Les </a:t>
            </a:r>
            <a:r>
              <a:rPr lang="fr-FR" dirty="0" err="1"/>
              <a:t>URLs</a:t>
            </a:r>
            <a:endParaRPr lang="fr-FR" dirty="0"/>
          </a:p>
        </p:txBody>
      </p:sp>
      <p:sp>
        <p:nvSpPr>
          <p:cNvPr id="8" name="Espace réservé du contenu 7"/>
          <p:cNvSpPr>
            <a:spLocks noGrp="1"/>
          </p:cNvSpPr>
          <p:nvPr>
            <p:ph idx="1"/>
          </p:nvPr>
        </p:nvSpPr>
        <p:spPr/>
        <p:txBody>
          <a:bodyPr/>
          <a:lstStyle/>
          <a:p>
            <a:r>
              <a:rPr lang="fr-FR" dirty="0"/>
              <a:t>décomposition d'un URL</a:t>
            </a:r>
          </a:p>
          <a:p>
            <a:pPr algn="ctr">
              <a:buNone/>
            </a:pPr>
            <a:r>
              <a:rPr lang="fr-FR" dirty="0"/>
              <a:t>http://www.orsys.fr:80/page.html</a:t>
            </a:r>
          </a:p>
          <a:p>
            <a:endParaRPr lang="fr-FR" dirty="0"/>
          </a:p>
          <a:p>
            <a:r>
              <a:rPr lang="fr-FR" dirty="0"/>
              <a:t>http://		</a:t>
            </a:r>
            <a:r>
              <a:rPr lang="fr-FR" dirty="0">
                <a:sym typeface="Wingdings" pitchFamily="2" charset="2"/>
              </a:rPr>
              <a:t> protocole de communication</a:t>
            </a:r>
          </a:p>
          <a:p>
            <a:r>
              <a:rPr lang="fr-FR" dirty="0">
                <a:sym typeface="Wingdings" pitchFamily="2" charset="2"/>
                <a:hlinkClick r:id="rId3"/>
              </a:rPr>
              <a:t>www.orsys.fr</a:t>
            </a:r>
            <a:r>
              <a:rPr lang="fr-FR" dirty="0">
                <a:sym typeface="Wingdings" pitchFamily="2" charset="2"/>
              </a:rPr>
              <a:t>	nom du serveur</a:t>
            </a:r>
          </a:p>
          <a:p>
            <a:r>
              <a:rPr lang="fr-FR" dirty="0">
                <a:sym typeface="Wingdings" pitchFamily="2" charset="2"/>
              </a:rPr>
              <a:t>:80			numéro du port sur le serveur</a:t>
            </a:r>
          </a:p>
          <a:p>
            <a:r>
              <a:rPr lang="fr-FR" dirty="0">
                <a:sym typeface="Wingdings" pitchFamily="2" charset="2"/>
              </a:rPr>
              <a:t>/page.html	Le chemin de la page</a:t>
            </a:r>
            <a:endParaRPr lang="fr-F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Organisation des événements</a:t>
            </a:r>
            <a:endParaRPr lang="en-JM" dirty="0"/>
          </a:p>
        </p:txBody>
      </p:sp>
      <p:sp>
        <p:nvSpPr>
          <p:cNvPr id="87043" name="Content Placeholder 4"/>
          <p:cNvSpPr>
            <a:spLocks noGrp="1"/>
          </p:cNvSpPr>
          <p:nvPr>
            <p:ph sz="quarter" idx="13"/>
          </p:nvPr>
        </p:nvSpPr>
        <p:spPr>
          <a:xfrm>
            <a:off x="457200" y="1219200"/>
            <a:ext cx="8001000" cy="1143000"/>
          </a:xfrm>
        </p:spPr>
        <p:txBody>
          <a:bodyPr/>
          <a:lstStyle/>
          <a:p>
            <a:pPr marL="0" eaLnBrk="1" hangingPunct="1"/>
            <a:r>
              <a:rPr lang="fr-FR">
                <a:ea typeface="MS Mincho" pitchFamily="49" charset="-128"/>
              </a:rPr>
              <a:t>Un événement est </a:t>
            </a:r>
            <a:r>
              <a:rPr lang="fr-FR" b="1">
                <a:ea typeface="MS Mincho" pitchFamily="49" charset="-128"/>
              </a:rPr>
              <a:t>un stimulus propagé </a:t>
            </a:r>
            <a:r>
              <a:rPr lang="fr-FR">
                <a:ea typeface="MS Mincho" pitchFamily="49" charset="-128"/>
              </a:rPr>
              <a:t>lors d’une action </a:t>
            </a:r>
            <a:r>
              <a:rPr lang="fr-FR" b="1">
                <a:ea typeface="MS Mincho" pitchFamily="49" charset="-128"/>
              </a:rPr>
              <a:t>utilisateur</a:t>
            </a:r>
            <a:r>
              <a:rPr lang="fr-FR">
                <a:ea typeface="MS Mincho" pitchFamily="49" charset="-128"/>
              </a:rPr>
              <a:t> (click de la souris, mouseOver…) ou d’un traitement du </a:t>
            </a:r>
            <a:r>
              <a:rPr lang="fr-FR" b="1">
                <a:ea typeface="MS Mincho" pitchFamily="49" charset="-128"/>
              </a:rPr>
              <a:t>système</a:t>
            </a:r>
            <a:r>
              <a:rPr lang="fr-FR">
                <a:ea typeface="MS Mincho" pitchFamily="49" charset="-128"/>
              </a:rPr>
              <a:t> (chargement d’une image).</a:t>
            </a:r>
          </a:p>
          <a:p>
            <a:pPr marL="0" eaLnBrk="1" hangingPunct="1"/>
            <a:r>
              <a:rPr lang="fr-FR">
                <a:ea typeface="MS Mincho" pitchFamily="49" charset="-128"/>
              </a:rPr>
              <a:t>On gére sa réponse par la </a:t>
            </a:r>
            <a:r>
              <a:rPr lang="fr-FR" b="1">
                <a:ea typeface="MS Mincho" pitchFamily="49" charset="-128"/>
              </a:rPr>
              <a:t>programmation du comportement de l’interface </a:t>
            </a:r>
            <a:r>
              <a:rPr lang="fr-FR">
                <a:ea typeface="MS Mincho" pitchFamily="49" charset="-128"/>
              </a:rPr>
              <a:t>pour événement sur objet donné.</a:t>
            </a:r>
          </a:p>
        </p:txBody>
      </p:sp>
      <p:pic>
        <p:nvPicPr>
          <p:cNvPr id="14" name="Picture 6"/>
          <p:cNvPicPr>
            <a:picLocks noGrp="1" noChangeAspect="1" noChangeArrowheads="1"/>
          </p:cNvPicPr>
          <p:nvPr>
            <p:ph type="pic" sz="quarter" idx="14"/>
          </p:nvPr>
        </p:nvPicPr>
        <p:blipFill rotWithShape="1">
          <a:blip r:embed="rId3"/>
          <a:srcRect l="-50" t="-2398" r="50" b="-2398"/>
          <a:stretch/>
        </p:blipFill>
        <p:spPr>
          <a:xfrm>
            <a:off x="576263" y="2430463"/>
            <a:ext cx="4067175" cy="2979737"/>
          </a:xfrm>
          <a:ln>
            <a:noFill/>
          </a:ln>
        </p:spPr>
      </p:pic>
      <p:sp>
        <p:nvSpPr>
          <p:cNvPr id="87053" name="Content Placeholder 4"/>
          <p:cNvSpPr>
            <a:spLocks noGrp="1"/>
          </p:cNvSpPr>
          <p:nvPr>
            <p:ph sz="quarter" idx="15"/>
          </p:nvPr>
        </p:nvSpPr>
        <p:spPr>
          <a:xfrm>
            <a:off x="609600" y="5562600"/>
            <a:ext cx="8001000" cy="533400"/>
          </a:xfrm>
        </p:spPr>
        <p:txBody>
          <a:bodyPr/>
          <a:lstStyle/>
          <a:p>
            <a:pPr marL="0" eaLnBrk="1" hangingPunct="1"/>
            <a:r>
              <a:rPr lang="fr-FR">
                <a:ea typeface="MS Mincho" pitchFamily="49" charset="-128"/>
              </a:rPr>
              <a:t>Il est possible d’interrompre la propagation d’un événement donné par l’instruction </a:t>
            </a:r>
            <a:r>
              <a:rPr lang="fr-FR">
                <a:solidFill>
                  <a:srgbClr val="009AD0"/>
                </a:solidFill>
                <a:ea typeface="MS Mincho" pitchFamily="49" charset="-128"/>
              </a:rPr>
              <a:t>event.</a:t>
            </a:r>
            <a:r>
              <a:rPr lang="fr-FR" b="1">
                <a:solidFill>
                  <a:srgbClr val="009AD0"/>
                </a:solidFill>
                <a:ea typeface="MS Mincho" pitchFamily="49" charset="-128"/>
              </a:rPr>
              <a:t>stopPropagation</a:t>
            </a:r>
            <a:r>
              <a:rPr lang="fr-FR">
                <a:ea typeface="MS Mincho" pitchFamily="49" charset="-128"/>
              </a:rPr>
              <a:t>.</a:t>
            </a:r>
          </a:p>
        </p:txBody>
      </p:sp>
      <p:sp>
        <p:nvSpPr>
          <p:cNvPr id="36869" name="Content Placeholder 7"/>
          <p:cNvSpPr>
            <a:spLocks noGrp="1"/>
          </p:cNvSpPr>
          <p:nvPr>
            <p:ph sz="quarter" idx="16"/>
          </p:nvPr>
        </p:nvSpPr>
        <p:spPr>
          <a:xfrm>
            <a:off x="5562600" y="2362200"/>
            <a:ext cx="2895600" cy="685800"/>
          </a:xfrm>
        </p:spPr>
        <p:txBody>
          <a:bodyPr/>
          <a:lstStyle/>
          <a:p>
            <a:pPr eaLnBrk="1" hangingPunct="1">
              <a:spcBef>
                <a:spcPct val="0"/>
              </a:spcBef>
              <a:defRPr/>
            </a:pPr>
            <a:r>
              <a:rPr lang="en-JM" dirty="0">
                <a:solidFill>
                  <a:srgbClr val="00B0F0"/>
                </a:solidFill>
                <a:latin typeface="PT Sans Narrow" pitchFamily="34" charset="0"/>
              </a:rPr>
              <a:t>1 Capture</a:t>
            </a:r>
          </a:p>
          <a:p>
            <a:pPr marL="0" eaLnBrk="1" hangingPunct="1">
              <a:spcBef>
                <a:spcPct val="0"/>
              </a:spcBef>
              <a:defRPr/>
            </a:pPr>
            <a:r>
              <a:rPr lang="fr-FR" sz="1400" dirty="0"/>
              <a:t>L’événement se propage depuis la racine du document jusqu’à la cible.</a:t>
            </a:r>
            <a:endParaRPr lang="en-JM" sz="1400" dirty="0">
              <a:latin typeface="Bebas" pitchFamily="2" charset="0"/>
            </a:endParaRPr>
          </a:p>
        </p:txBody>
      </p:sp>
      <p:sp>
        <p:nvSpPr>
          <p:cNvPr id="16" name="Content Placeholder 7"/>
          <p:cNvSpPr>
            <a:spLocks noGrp="1"/>
          </p:cNvSpPr>
          <p:nvPr>
            <p:ph sz="quarter" idx="17"/>
          </p:nvPr>
        </p:nvSpPr>
        <p:spPr>
          <a:xfrm>
            <a:off x="5562600" y="3505200"/>
            <a:ext cx="2895600" cy="685800"/>
          </a:xfrm>
        </p:spPr>
        <p:txBody>
          <a:bodyPr/>
          <a:lstStyle/>
          <a:p>
            <a:pPr eaLnBrk="1" hangingPunct="1">
              <a:spcBef>
                <a:spcPct val="0"/>
              </a:spcBef>
              <a:defRPr/>
            </a:pPr>
            <a:r>
              <a:rPr lang="en-JM" dirty="0">
                <a:solidFill>
                  <a:srgbClr val="00B0F0"/>
                </a:solidFill>
                <a:latin typeface="PT Sans Narrow" pitchFamily="34" charset="0"/>
              </a:rPr>
              <a:t>2 </a:t>
            </a:r>
            <a:r>
              <a:rPr lang="en-JM" dirty="0" err="1">
                <a:solidFill>
                  <a:srgbClr val="00B0F0"/>
                </a:solidFill>
                <a:latin typeface="PT Sans Narrow" pitchFamily="34" charset="0"/>
              </a:rPr>
              <a:t>Ciblage</a:t>
            </a:r>
            <a:endParaRPr lang="en-JM" dirty="0">
              <a:solidFill>
                <a:srgbClr val="00B0F0"/>
              </a:solidFill>
              <a:latin typeface="PT Sans Narrow" pitchFamily="34" charset="0"/>
            </a:endParaRPr>
          </a:p>
          <a:p>
            <a:pPr marL="0" eaLnBrk="1" hangingPunct="1">
              <a:spcBef>
                <a:spcPct val="0"/>
              </a:spcBef>
              <a:defRPr/>
            </a:pPr>
            <a:r>
              <a:rPr lang="fr-FR" sz="1400" dirty="0"/>
              <a:t>L’événement atteint la cible.</a:t>
            </a:r>
            <a:endParaRPr lang="en-JM" sz="1400" dirty="0">
              <a:latin typeface="Bebas" pitchFamily="2" charset="0"/>
            </a:endParaRPr>
          </a:p>
        </p:txBody>
      </p:sp>
      <p:sp>
        <p:nvSpPr>
          <p:cNvPr id="33799" name="Slide Number Placeholder 11"/>
          <p:cNvSpPr>
            <a:spLocks noGrp="1"/>
          </p:cNvSpPr>
          <p:nvPr>
            <p:ph type="sldNum" sz="quarter" idx="19"/>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46379CE-5074-4339-9565-A111409D092C}" type="slidenum">
              <a:rPr lang="en-JM" smtClean="0">
                <a:solidFill>
                  <a:schemeClr val="bg1"/>
                </a:solidFill>
              </a:rPr>
              <a:pPr fontAlgn="base">
                <a:spcBef>
                  <a:spcPct val="0"/>
                </a:spcBef>
                <a:spcAft>
                  <a:spcPct val="0"/>
                </a:spcAft>
                <a:defRPr/>
              </a:pPr>
              <a:t>110</a:t>
            </a:fld>
            <a:endParaRPr lang="en-JM">
              <a:solidFill>
                <a:schemeClr val="bg1"/>
              </a:solidFill>
            </a:endParaRPr>
          </a:p>
        </p:txBody>
      </p:sp>
      <p:sp>
        <p:nvSpPr>
          <p:cNvPr id="24" name="Footer Placeholder 12"/>
          <p:cNvSpPr>
            <a:spLocks noGrp="1"/>
          </p:cNvSpPr>
          <p:nvPr>
            <p:ph type="ftr" sz="quarter" idx="20"/>
          </p:nvPr>
        </p:nvSpPr>
        <p:spPr>
          <a:xfrm>
            <a:off x="457200" y="6400800"/>
            <a:ext cx="5638800" cy="365125"/>
          </a:xfrm>
        </p:spPr>
        <p:txBody>
          <a:bodyPr/>
          <a:lstStyle/>
          <a:p>
            <a:pPr>
              <a:defRPr/>
            </a:pPr>
            <a:r>
              <a:rPr lang="fr-FR" dirty="0"/>
              <a:t>JAVASCRIPT HTML DYNAMIQUE</a:t>
            </a:r>
            <a:endParaRPr lang="en-JM" dirty="0"/>
          </a:p>
        </p:txBody>
      </p:sp>
      <p:sp>
        <p:nvSpPr>
          <p:cNvPr id="19" name="Content Placeholder 7"/>
          <p:cNvSpPr>
            <a:spLocks noGrp="1"/>
          </p:cNvSpPr>
          <p:nvPr>
            <p:ph sz="quarter" idx="4294967295"/>
          </p:nvPr>
        </p:nvSpPr>
        <p:spPr>
          <a:xfrm>
            <a:off x="6248400" y="4648200"/>
            <a:ext cx="2895600" cy="685800"/>
          </a:xfrm>
        </p:spPr>
        <p:txBody>
          <a:bodyPr>
            <a:normAutofit fontScale="77500" lnSpcReduction="20000"/>
          </a:bodyPr>
          <a:lstStyle/>
          <a:p>
            <a:pPr eaLnBrk="1" hangingPunct="1">
              <a:spcBef>
                <a:spcPct val="0"/>
              </a:spcBef>
              <a:defRPr/>
            </a:pPr>
            <a:r>
              <a:rPr lang="en-JM" dirty="0">
                <a:solidFill>
                  <a:srgbClr val="00B0F0"/>
                </a:solidFill>
                <a:latin typeface="PT Sans Narrow" pitchFamily="34" charset="0"/>
              </a:rPr>
              <a:t>3 </a:t>
            </a:r>
            <a:r>
              <a:rPr lang="en-JM" dirty="0" err="1">
                <a:solidFill>
                  <a:srgbClr val="00B0F0"/>
                </a:solidFill>
                <a:latin typeface="PT Sans Narrow" pitchFamily="34" charset="0"/>
              </a:rPr>
              <a:t>Bouillonnement</a:t>
            </a:r>
            <a:endParaRPr lang="en-JM" dirty="0">
              <a:solidFill>
                <a:srgbClr val="00B0F0"/>
              </a:solidFill>
              <a:latin typeface="PT Sans Narrow" pitchFamily="34" charset="0"/>
            </a:endParaRPr>
          </a:p>
          <a:p>
            <a:pPr marL="0" eaLnBrk="1" hangingPunct="1">
              <a:spcBef>
                <a:spcPct val="0"/>
              </a:spcBef>
              <a:defRPr/>
            </a:pPr>
            <a:r>
              <a:rPr lang="fr-FR" sz="1400" dirty="0"/>
              <a:t>L’événement se propage dans le sans inverse.</a:t>
            </a:r>
            <a:endParaRPr lang="en-JM" sz="1400" dirty="0">
              <a:latin typeface="Bebas" pitchFamily="2" charset="0"/>
            </a:endParaRPr>
          </a:p>
        </p:txBody>
      </p:sp>
      <p:sp>
        <p:nvSpPr>
          <p:cNvPr id="17" name="Rectangle 16"/>
          <p:cNvSpPr/>
          <p:nvPr/>
        </p:nvSpPr>
        <p:spPr>
          <a:xfrm>
            <a:off x="5572125" y="2438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18" name="Rectangle 17"/>
          <p:cNvSpPr/>
          <p:nvPr/>
        </p:nvSpPr>
        <p:spPr>
          <a:xfrm>
            <a:off x="5572125" y="3581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20" name="Rectangle 19"/>
          <p:cNvSpPr/>
          <p:nvPr/>
        </p:nvSpPr>
        <p:spPr>
          <a:xfrm>
            <a:off x="5572125" y="4724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Gestion des événements</a:t>
            </a:r>
            <a:endParaRPr lang="en-JM" dirty="0"/>
          </a:p>
        </p:txBody>
      </p:sp>
      <p:sp>
        <p:nvSpPr>
          <p:cNvPr id="3" name="Content Placeholder 2"/>
          <p:cNvSpPr>
            <a:spLocks noGrp="1"/>
          </p:cNvSpPr>
          <p:nvPr>
            <p:ph idx="1"/>
          </p:nvPr>
        </p:nvSpPr>
        <p:spPr/>
        <p:txBody>
          <a:bodyPr rtlCol="0"/>
          <a:lstStyle/>
          <a:p>
            <a:pPr marL="0" indent="0" eaLnBrk="1" hangingPunct="1">
              <a:buFont typeface="Arial" charset="0"/>
              <a:buNone/>
              <a:tabLst>
                <a:tab pos="8439150" algn="r"/>
              </a:tabLst>
              <a:defRPr/>
            </a:pPr>
            <a:r>
              <a:rPr lang="fr-FR" sz="2800" dirty="0">
                <a:ea typeface="MS Mincho" pitchFamily="49" charset="-128"/>
              </a:rPr>
              <a:t>Les événements dépendent du système d’exploitation et du navigateur utilisé pour leur capture. Mais </a:t>
            </a:r>
            <a:r>
              <a:rPr lang="fr-FR" sz="2800" b="1" dirty="0">
                <a:ea typeface="MS Mincho" pitchFamily="49" charset="-128"/>
              </a:rPr>
              <a:t>la nature de l’évènement dépend du modèle prévu dans l’interface un objet donné</a:t>
            </a:r>
            <a:r>
              <a:rPr lang="fr-FR" b="1" dirty="0">
                <a:ea typeface="MS Mincho" pitchFamily="49" charset="-128"/>
              </a:rPr>
              <a:t>.</a:t>
            </a:r>
          </a:p>
          <a:p>
            <a:pPr marL="0"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b="1" dirty="0">
              <a:ea typeface="MS Mincho" pitchFamily="49" charset="-128"/>
            </a:endParaRPr>
          </a:p>
          <a:p>
            <a:pPr marL="1714500" lvl="4"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61B661-3D12-4CE2-8ADF-C7227B8FE006}" type="slidenum">
              <a:rPr lang="en-JM" smtClean="0">
                <a:solidFill>
                  <a:schemeClr val="bg1"/>
                </a:solidFill>
              </a:rPr>
              <a:pPr fontAlgn="base">
                <a:spcBef>
                  <a:spcPct val="0"/>
                </a:spcBef>
                <a:spcAft>
                  <a:spcPct val="0"/>
                </a:spcAft>
                <a:defRPr/>
              </a:pPr>
              <a:t>111</a:t>
            </a:fld>
            <a:endParaRPr lang="en-JM">
              <a:solidFill>
                <a:schemeClr val="bg1"/>
              </a:solidFill>
            </a:endParaRPr>
          </a:p>
        </p:txBody>
      </p:sp>
      <p:graphicFrame>
        <p:nvGraphicFramePr>
          <p:cNvPr id="6" name="Diagram 4"/>
          <p:cNvGraphicFramePr/>
          <p:nvPr/>
        </p:nvGraphicFramePr>
        <p:xfrm>
          <a:off x="533400" y="2928934"/>
          <a:ext cx="43434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p:cNvSpPr txBox="1">
            <a:spLocks/>
          </p:cNvSpPr>
          <p:nvPr/>
        </p:nvSpPr>
        <p:spPr bwMode="auto">
          <a:xfrm>
            <a:off x="4648200" y="3124200"/>
            <a:ext cx="3962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Font typeface="Arial" charset="0"/>
              <a:buNone/>
              <a:tabLst>
                <a:tab pos="8439150" algn="r"/>
              </a:tabLst>
              <a:defRPr/>
            </a:pPr>
            <a:r>
              <a:rPr lang="fr-FR" sz="1500" b="1" dirty="0">
                <a:ea typeface="MS Mincho" pitchFamily="49" charset="-128"/>
              </a:rPr>
              <a:t>Processus :</a:t>
            </a:r>
          </a:p>
          <a:p>
            <a:pPr marL="0" indent="0" eaLnBrk="1" hangingPunct="1">
              <a:buFont typeface="Arial" charset="0"/>
              <a:buNone/>
              <a:tabLst>
                <a:tab pos="8439150" algn="r"/>
              </a:tabLst>
              <a:defRPr/>
            </a:pPr>
            <a:endParaRPr lang="fr-FR" sz="1500" b="1" dirty="0">
              <a:ea typeface="MS Mincho" pitchFamily="49" charset="-128"/>
            </a:endParaRPr>
          </a:p>
          <a:p>
            <a:pPr eaLnBrk="1" hangingPunct="1">
              <a:tabLst>
                <a:tab pos="8439150" algn="r"/>
              </a:tabLst>
              <a:defRPr/>
            </a:pPr>
            <a:r>
              <a:rPr lang="fr-FR" sz="1500" dirty="0">
                <a:ea typeface="MS Mincho" pitchFamily="49" charset="-128"/>
              </a:rPr>
              <a:t>Chargement du document</a:t>
            </a:r>
          </a:p>
          <a:p>
            <a:pPr eaLnBrk="1" hangingPunct="1">
              <a:tabLst>
                <a:tab pos="8439150" algn="r"/>
              </a:tabLst>
              <a:defRPr/>
            </a:pPr>
            <a:r>
              <a:rPr lang="fr-FR" sz="1500" dirty="0">
                <a:ea typeface="MS Mincho" pitchFamily="49" charset="-128"/>
              </a:rPr>
              <a:t>Click dans le document</a:t>
            </a:r>
          </a:p>
          <a:p>
            <a:pPr eaLnBrk="1" hangingPunct="1">
              <a:tabLst>
                <a:tab pos="8439150" algn="r"/>
              </a:tabLst>
              <a:defRPr/>
            </a:pPr>
            <a:r>
              <a:rPr lang="fr-FR" sz="1500" dirty="0">
                <a:ea typeface="MS Mincho" pitchFamily="49" charset="-128"/>
              </a:rPr>
              <a:t>Sélection d’un élément</a:t>
            </a:r>
          </a:p>
          <a:p>
            <a:pPr eaLnBrk="1" hangingPunct="1">
              <a:tabLst>
                <a:tab pos="8439150" algn="r"/>
              </a:tabLst>
              <a:defRPr/>
            </a:pPr>
            <a:r>
              <a:rPr lang="fr-FR" sz="1500" dirty="0">
                <a:ea typeface="MS Mincho" pitchFamily="49" charset="-128"/>
              </a:rPr>
              <a:t>Utilisation du clavier</a:t>
            </a:r>
          </a:p>
          <a:p>
            <a:pPr eaLnBrk="1" hangingPunct="1">
              <a:tabLst>
                <a:tab pos="8439150" algn="r"/>
              </a:tabLst>
              <a:defRPr/>
            </a:pPr>
            <a:r>
              <a:rPr lang="fr-FR" sz="1500" dirty="0">
                <a:ea typeface="MS Mincho" pitchFamily="49" charset="-128"/>
              </a:rPr>
              <a:t>Modification de la valeur d’un champ</a:t>
            </a:r>
          </a:p>
          <a:p>
            <a:pPr eaLnBrk="1" hangingPunct="1">
              <a:tabLst>
                <a:tab pos="8439150" algn="r"/>
              </a:tabLst>
              <a:defRPr/>
            </a:pPr>
            <a:r>
              <a:rPr lang="fr-FR" sz="1500" dirty="0">
                <a:ea typeface="MS Mincho" pitchFamily="49" charset="-128"/>
              </a:rPr>
              <a:t>Sortie d’un élément</a:t>
            </a:r>
          </a:p>
          <a:p>
            <a:pPr eaLnBrk="1" hangingPunct="1">
              <a:tabLst>
                <a:tab pos="8439150" algn="r"/>
              </a:tabLst>
              <a:defRPr/>
            </a:pPr>
            <a:r>
              <a:rPr lang="fr-FR" sz="1500" dirty="0">
                <a:ea typeface="MS Mincho" pitchFamily="49" charset="-128"/>
              </a:rPr>
              <a:t>Fermeture (déchargement) du document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Objet Event</a:t>
            </a:r>
            <a:endParaRPr lang="fr-FR" dirty="0"/>
          </a:p>
        </p:txBody>
      </p:sp>
      <p:sp>
        <p:nvSpPr>
          <p:cNvPr id="3" name="Content Placeholder 2"/>
          <p:cNvSpPr>
            <a:spLocks noGrp="1"/>
          </p:cNvSpPr>
          <p:nvPr>
            <p:ph idx="1"/>
          </p:nvPr>
        </p:nvSpPr>
        <p:spPr/>
        <p:txBody>
          <a:bodyPr>
            <a:normAutofit fontScale="92500" lnSpcReduction="10000"/>
          </a:bodyPr>
          <a:lstStyle/>
          <a:p>
            <a:r>
              <a:rPr lang="en-US" dirty="0"/>
              <a:t>Event </a:t>
            </a:r>
            <a:r>
              <a:rPr lang="en-US" dirty="0" err="1"/>
              <a:t>est</a:t>
            </a:r>
            <a:r>
              <a:rPr lang="en-US" dirty="0"/>
              <a:t> </a:t>
            </a:r>
            <a:r>
              <a:rPr lang="en-US" dirty="0" err="1"/>
              <a:t>l’objet</a:t>
            </a:r>
            <a:r>
              <a:rPr lang="en-US" dirty="0"/>
              <a:t> JavaScript </a:t>
            </a:r>
            <a:r>
              <a:rPr lang="en-US" dirty="0" err="1"/>
              <a:t>décrivant</a:t>
            </a:r>
            <a:r>
              <a:rPr lang="en-US" dirty="0"/>
              <a:t> les </a:t>
            </a:r>
            <a:r>
              <a:rPr lang="en-US" dirty="0" err="1"/>
              <a:t>événment</a:t>
            </a:r>
            <a:r>
              <a:rPr lang="en-US" dirty="0"/>
              <a:t>. </a:t>
            </a:r>
            <a:r>
              <a:rPr lang="en-US" dirty="0" err="1"/>
              <a:t>C’est</a:t>
            </a:r>
            <a:r>
              <a:rPr lang="en-US" dirty="0"/>
              <a:t> un objet de type Event qui se </a:t>
            </a:r>
            <a:r>
              <a:rPr lang="en-US" dirty="0" err="1"/>
              <a:t>propage</a:t>
            </a:r>
            <a:r>
              <a:rPr lang="en-US" dirty="0"/>
              <a:t> </a:t>
            </a:r>
            <a:r>
              <a:rPr lang="en-US" dirty="0" err="1"/>
              <a:t>dans</a:t>
            </a:r>
            <a:r>
              <a:rPr lang="en-US" dirty="0"/>
              <a:t> </a:t>
            </a:r>
            <a:r>
              <a:rPr lang="en-US" dirty="0" err="1"/>
              <a:t>l’arbre</a:t>
            </a:r>
            <a:r>
              <a:rPr lang="en-US" dirty="0"/>
              <a:t> du DOM.</a:t>
            </a:r>
          </a:p>
          <a:p>
            <a:endParaRPr lang="fr-FR" dirty="0"/>
          </a:p>
          <a:p>
            <a:r>
              <a:rPr lang="fr-FR" dirty="0" err="1"/>
              <a:t>Propiétés</a:t>
            </a:r>
            <a:r>
              <a:rPr lang="fr-FR" dirty="0"/>
              <a:t> :</a:t>
            </a:r>
          </a:p>
          <a:p>
            <a:pPr lvl="1"/>
            <a:r>
              <a:rPr lang="fr-FR" b="1" i="1" dirty="0" err="1"/>
              <a:t>target</a:t>
            </a:r>
            <a:r>
              <a:rPr lang="fr-FR" dirty="0"/>
              <a:t>  (MSIE </a:t>
            </a:r>
            <a:r>
              <a:rPr lang="fr-FR" dirty="0" err="1"/>
              <a:t>srcElement</a:t>
            </a:r>
            <a:r>
              <a:rPr lang="fr-FR" dirty="0"/>
              <a:t>): la cible recherchée</a:t>
            </a:r>
          </a:p>
          <a:p>
            <a:pPr lvl="1"/>
            <a:r>
              <a:rPr lang="fr-FR" b="1" i="1" dirty="0"/>
              <a:t>type</a:t>
            </a:r>
            <a:r>
              <a:rPr lang="fr-FR" dirty="0"/>
              <a:t> : le type de l’événement (focus, </a:t>
            </a:r>
            <a:r>
              <a:rPr lang="fr-FR" dirty="0" err="1"/>
              <a:t>laod</a:t>
            </a:r>
            <a:r>
              <a:rPr lang="fr-FR" dirty="0"/>
              <a:t>, click)</a:t>
            </a:r>
          </a:p>
          <a:p>
            <a:pPr lvl="1"/>
            <a:r>
              <a:rPr lang="fr-FR" b="1" i="1" dirty="0" err="1"/>
              <a:t>currentTarget</a:t>
            </a:r>
            <a:r>
              <a:rPr lang="fr-FR" dirty="0"/>
              <a:t>: nœud courant de l’arbre DOM</a:t>
            </a:r>
          </a:p>
          <a:p>
            <a:r>
              <a:rPr lang="fr-FR" dirty="0"/>
              <a:t>Méthode:</a:t>
            </a:r>
          </a:p>
          <a:p>
            <a:pPr lvl="1"/>
            <a:r>
              <a:rPr lang="fr-FR" b="1" i="1" dirty="0" err="1"/>
              <a:t>stopPropagation</a:t>
            </a:r>
            <a:r>
              <a:rPr lang="fr-FR" dirty="0"/>
              <a:t>  (MSIE </a:t>
            </a:r>
            <a:r>
              <a:rPr lang="fr-FR" dirty="0" err="1"/>
              <a:t>cancelBubble</a:t>
            </a:r>
            <a:r>
              <a:rPr lang="fr-FR" dirty="0"/>
              <a:t>)</a:t>
            </a:r>
          </a:p>
          <a:p>
            <a:pPr lvl="1"/>
            <a:r>
              <a:rPr lang="fr-FR" b="1" i="1" dirty="0" err="1"/>
              <a:t>preventDefault</a:t>
            </a:r>
            <a:r>
              <a:rPr lang="fr-FR" dirty="0"/>
              <a:t> (return false)</a:t>
            </a:r>
          </a:p>
        </p:txBody>
      </p:sp>
      <p:sp>
        <p:nvSpPr>
          <p:cNvPr id="7" name="Footer Placeholder 12"/>
          <p:cNvSpPr>
            <a:spLocks noGrp="1"/>
          </p:cNvSpPr>
          <p:nvPr>
            <p:ph type="ftr" sz="quarter" idx="11"/>
          </p:nvPr>
        </p:nvSpPr>
        <p:spPr/>
        <p:txBody>
          <a:bodyPr/>
          <a:lstStyle/>
          <a:p>
            <a:r>
              <a:rPr lang="fr-FR"/>
              <a:t>JAVASCRIPT HTML DYNAMIQUE</a:t>
            </a:r>
            <a:endParaRPr lang="en-JM"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AF69DA5-30BB-477E-913B-10D526CB1322}" type="slidenum">
              <a:rPr lang="en-JM" smtClean="0"/>
              <a:pPr/>
              <a:t>112</a:t>
            </a:fld>
            <a:endParaRPr lang="en-JM"/>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Gestionnaire d’événements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800" b="1" dirty="0" err="1"/>
              <a:t>C’est</a:t>
            </a:r>
            <a:r>
              <a:rPr lang="en-US" sz="2800" b="1" dirty="0"/>
              <a:t> </a:t>
            </a:r>
            <a:r>
              <a:rPr lang="en-US" sz="2800" b="1" dirty="0" err="1"/>
              <a:t>une</a:t>
            </a:r>
            <a:r>
              <a:rPr lang="en-US" sz="2800" b="1" dirty="0"/>
              <a:t> </a:t>
            </a:r>
            <a:r>
              <a:rPr lang="en-US" sz="2800" b="1" dirty="0" err="1"/>
              <a:t>fonction</a:t>
            </a:r>
            <a:r>
              <a:rPr lang="en-US" sz="2800" b="1" dirty="0"/>
              <a:t> JavaScript </a:t>
            </a:r>
            <a:r>
              <a:rPr lang="en-US" sz="2800" b="1" dirty="0" err="1"/>
              <a:t>interceptant</a:t>
            </a:r>
            <a:r>
              <a:rPr lang="en-US" sz="2800" b="1" dirty="0"/>
              <a:t> un </a:t>
            </a:r>
            <a:r>
              <a:rPr lang="en-US" sz="2800" b="1" dirty="0" err="1"/>
              <a:t>évènement</a:t>
            </a:r>
            <a:r>
              <a:rPr lang="en-US" sz="2800" b="1" dirty="0"/>
              <a:t> </a:t>
            </a:r>
            <a:r>
              <a:rPr lang="en-US" sz="2800" b="1" dirty="0" err="1"/>
              <a:t>lors</a:t>
            </a:r>
            <a:r>
              <a:rPr lang="en-US" sz="2800" b="1" dirty="0"/>
              <a:t> de </a:t>
            </a:r>
            <a:r>
              <a:rPr lang="en-US" sz="2800" b="1" dirty="0" err="1"/>
              <a:t>sa</a:t>
            </a:r>
            <a:r>
              <a:rPr lang="en-US" sz="2800" b="1" dirty="0"/>
              <a:t> propagation de </a:t>
            </a:r>
            <a:r>
              <a:rPr lang="en-US" sz="2800" b="1" dirty="0" err="1"/>
              <a:t>l’arbre</a:t>
            </a:r>
            <a:r>
              <a:rPr lang="en-US" sz="2800" b="1" dirty="0"/>
              <a:t> du dom. </a:t>
            </a:r>
          </a:p>
          <a:p>
            <a:pPr marL="0" indent="0" eaLnBrk="1" hangingPunct="1">
              <a:buFont typeface="Arial" charset="0"/>
              <a:buNone/>
              <a:defRPr/>
            </a:pPr>
            <a:r>
              <a:rPr lang="en-US" sz="2800" dirty="0"/>
              <a:t>Le </a:t>
            </a:r>
            <a:r>
              <a:rPr lang="en-US" sz="2800" dirty="0" err="1"/>
              <a:t>gestionnaire</a:t>
            </a:r>
            <a:r>
              <a:rPr lang="en-US" sz="2800" dirty="0"/>
              <a:t> (</a:t>
            </a:r>
            <a:r>
              <a:rPr lang="en-US" sz="2800" b="1" dirty="0" err="1"/>
              <a:t>écouteur</a:t>
            </a:r>
            <a:r>
              <a:rPr lang="en-US" sz="2800" b="1" dirty="0"/>
              <a:t> </a:t>
            </a:r>
            <a:r>
              <a:rPr lang="en-US" sz="2800" b="1" dirty="0" err="1"/>
              <a:t>ou</a:t>
            </a:r>
            <a:r>
              <a:rPr lang="en-US" sz="2800" b="1" dirty="0"/>
              <a:t> listener</a:t>
            </a:r>
            <a:r>
              <a:rPr lang="en-US" sz="2800" dirty="0"/>
              <a:t>)  </a:t>
            </a:r>
            <a:r>
              <a:rPr lang="en-US" sz="2800" dirty="0" err="1"/>
              <a:t>associé</a:t>
            </a:r>
            <a:r>
              <a:rPr lang="en-US" sz="2800" dirty="0"/>
              <a:t> à un objet par :</a:t>
            </a:r>
          </a:p>
          <a:p>
            <a:pPr lvl="1" eaLnBrk="1" hangingPunct="1">
              <a:defRPr/>
            </a:pPr>
            <a:r>
              <a:rPr lang="fr-FR" sz="2400" dirty="0">
                <a:solidFill>
                  <a:srgbClr val="009AD0"/>
                </a:solidFill>
                <a:ea typeface="MS Mincho" pitchFamily="49" charset="-128"/>
              </a:rPr>
              <a:t>La phase </a:t>
            </a:r>
            <a:endParaRPr lang="fr-FR" sz="2400" dirty="0">
              <a:solidFill>
                <a:schemeClr val="tx1"/>
              </a:solidFill>
              <a:ea typeface="MS Mincho" pitchFamily="49" charset="-128"/>
            </a:endParaRPr>
          </a:p>
          <a:p>
            <a:pPr lvl="1" eaLnBrk="1" hangingPunct="1">
              <a:defRPr/>
            </a:pPr>
            <a:r>
              <a:rPr lang="fr-FR" sz="2400" dirty="0">
                <a:solidFill>
                  <a:srgbClr val="009AD0"/>
                </a:solidFill>
                <a:ea typeface="MS Mincho" pitchFamily="49" charset="-128"/>
              </a:rPr>
              <a:t>Le type </a:t>
            </a:r>
          </a:p>
          <a:p>
            <a:pPr marL="57150" indent="0" eaLnBrk="1" hangingPunct="1">
              <a:buFont typeface="Arial" charset="0"/>
              <a:buNone/>
              <a:defRPr/>
            </a:pPr>
            <a:r>
              <a:rPr lang="fr-FR" sz="2800" dirty="0">
                <a:ea typeface="MS Mincho" pitchFamily="49" charset="-128"/>
              </a:rPr>
              <a:t>Pour gérer les </a:t>
            </a:r>
            <a:r>
              <a:rPr lang="fr-FR" sz="2800" dirty="0"/>
              <a:t>gestionnaires d’événement sur un objet on utilise </a:t>
            </a:r>
            <a:r>
              <a:rPr lang="fr-FR" sz="2800" b="1" dirty="0" err="1">
                <a:solidFill>
                  <a:srgbClr val="009AD0"/>
                </a:solidFill>
              </a:rPr>
              <a:t>addEventListener</a:t>
            </a:r>
            <a:r>
              <a:rPr lang="fr-FR" sz="2800" dirty="0">
                <a:solidFill>
                  <a:srgbClr val="009AD0"/>
                </a:solidFill>
              </a:rPr>
              <a:t> </a:t>
            </a:r>
            <a:r>
              <a:rPr lang="fr-FR" sz="2800" dirty="0"/>
              <a:t>et </a:t>
            </a:r>
            <a:r>
              <a:rPr lang="fr-FR" sz="2800" b="1" dirty="0" err="1">
                <a:solidFill>
                  <a:srgbClr val="009AD0"/>
                </a:solidFill>
              </a:rPr>
              <a:t>removeEventListener</a:t>
            </a:r>
            <a:r>
              <a:rPr lang="fr-FR" sz="2800" dirty="0">
                <a:solidFill>
                  <a:srgbClr val="009AD0"/>
                </a:solidFill>
              </a:rPr>
              <a:t> </a:t>
            </a:r>
            <a:endParaRPr lang="fr-FR" sz="2800" dirty="0">
              <a:ea typeface="MS Mincho" pitchFamily="49" charset="-128"/>
            </a:endParaRPr>
          </a:p>
          <a:p>
            <a:pPr marL="457200" lvl="1" indent="0" eaLnBrk="1" hangingPunct="1">
              <a:buFont typeface="Arial" charset="0"/>
              <a:buNone/>
              <a:defRPr/>
            </a:pPr>
            <a:r>
              <a:rPr lang="fr-FR" sz="1400" dirty="0" err="1">
                <a:solidFill>
                  <a:srgbClr val="009AD0"/>
                </a:solidFill>
                <a:ea typeface="MS Mincho" pitchFamily="49" charset="-128"/>
              </a:rPr>
              <a:t>function</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a:t>
            </a:r>
            <a:r>
              <a:rPr lang="fr-FR" sz="1400" dirty="0" err="1">
                <a:solidFill>
                  <a:srgbClr val="009AD0"/>
                </a:solidFill>
                <a:ea typeface="MS Mincho" pitchFamily="49" charset="-128"/>
              </a:rPr>
              <a:t>event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	if(</a:t>
            </a:r>
            <a:r>
              <a:rPr lang="fr-FR" sz="1400" dirty="0" err="1">
                <a:solidFill>
                  <a:srgbClr val="009AD0"/>
                </a:solidFill>
                <a:ea typeface="MS Mincho" pitchFamily="49" charset="-128"/>
              </a:rPr>
              <a:t>this.action</a:t>
            </a:r>
            <a:r>
              <a:rPr lang="fr-FR" sz="1400" dirty="0">
                <a:solidFill>
                  <a:srgbClr val="009AD0"/>
                </a:solidFill>
                <a:ea typeface="MS Mincho" pitchFamily="49" charset="-128"/>
              </a:rPr>
              <a:t> == </a:t>
            </a:r>
            <a:r>
              <a:rPr lang="fr-FR" sz="1400" dirty="0">
                <a:ea typeface="MS Mincho" pitchFamily="49" charset="-128"/>
              </a:rPr>
              <a:t>"" </a:t>
            </a:r>
            <a:r>
              <a:rPr lang="fr-FR" sz="1400" dirty="0">
                <a:solidFill>
                  <a:srgbClr val="009AD0"/>
                </a:solidFill>
                <a:ea typeface="MS Mincho" pitchFamily="49" charset="-128"/>
              </a:rPr>
              <a:t>) </a:t>
            </a:r>
            <a:r>
              <a:rPr lang="fr-FR" sz="1400" dirty="0" err="1">
                <a:solidFill>
                  <a:srgbClr val="009AD0"/>
                </a:solidFill>
                <a:ea typeface="MS Mincho" pitchFamily="49" charset="-128"/>
              </a:rPr>
              <a:t>event.preventDefault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a:t>
            </a:r>
          </a:p>
          <a:p>
            <a:pPr marL="457200" lvl="1" indent="0" eaLnBrk="1" hangingPunct="1">
              <a:buFont typeface="Arial" charset="0"/>
              <a:buNone/>
              <a:defRPr/>
            </a:pPr>
            <a:r>
              <a:rPr lang="fr-FR" sz="1400" dirty="0" err="1">
                <a:solidFill>
                  <a:srgbClr val="009AD0"/>
                </a:solidFill>
                <a:ea typeface="MS Mincho" pitchFamily="49" charset="-128"/>
              </a:rPr>
              <a:t>Document.getElementById</a:t>
            </a:r>
            <a:r>
              <a:rPr lang="fr-FR" sz="1400" dirty="0">
                <a:solidFill>
                  <a:srgbClr val="009AD0"/>
                </a:solidFill>
                <a:ea typeface="MS Mincho" pitchFamily="49" charset="-128"/>
              </a:rPr>
              <a:t>(</a:t>
            </a:r>
            <a:r>
              <a:rPr lang="fr-FR" sz="1400" dirty="0">
                <a:ea typeface="MS Mincho" pitchFamily="49" charset="-128"/>
              </a:rPr>
              <a:t>"</a:t>
            </a:r>
            <a:r>
              <a:rPr lang="fr-FR" sz="1400" dirty="0">
                <a:solidFill>
                  <a:srgbClr val="009AD0"/>
                </a:solidFill>
                <a:ea typeface="MS Mincho" pitchFamily="49" charset="-128"/>
              </a:rPr>
              <a:t>formulaire</a:t>
            </a:r>
            <a:r>
              <a:rPr lang="fr-FR" sz="1400" dirty="0">
                <a:ea typeface="MS Mincho" pitchFamily="49" charset="-128"/>
              </a:rPr>
              <a:t>"</a:t>
            </a:r>
            <a:r>
              <a:rPr lang="fr-FR" sz="1400" dirty="0">
                <a:solidFill>
                  <a:srgbClr val="009AD0"/>
                </a:solidFill>
                <a:ea typeface="MS Mincho" pitchFamily="49" charset="-128"/>
              </a:rPr>
              <a:t>).</a:t>
            </a:r>
            <a:r>
              <a:rPr lang="fr-FR" sz="1400" dirty="0" err="1">
                <a:solidFill>
                  <a:srgbClr val="009AD0"/>
                </a:solidFill>
                <a:ea typeface="MS Mincho" pitchFamily="49" charset="-128"/>
              </a:rPr>
              <a:t>addEventListener</a:t>
            </a:r>
            <a:r>
              <a:rPr lang="fr-FR" sz="1400" dirty="0">
                <a:solidFill>
                  <a:srgbClr val="009AD0"/>
                </a:solidFill>
                <a:ea typeface="MS Mincho" pitchFamily="49" charset="-128"/>
              </a:rPr>
              <a:t>(</a:t>
            </a:r>
            <a:r>
              <a:rPr lang="fr-FR" sz="1400" dirty="0">
                <a:ea typeface="MS Mincho" pitchFamily="49" charset="-128"/>
              </a:rPr>
              <a:t>"</a:t>
            </a:r>
            <a:r>
              <a:rPr lang="fr-FR" sz="1400" dirty="0" err="1">
                <a:solidFill>
                  <a:srgbClr val="009AD0"/>
                </a:solidFill>
                <a:ea typeface="MS Mincho" pitchFamily="49" charset="-128"/>
              </a:rPr>
              <a:t>submit</a:t>
            </a:r>
            <a:r>
              <a:rPr lang="fr-FR" sz="1400" dirty="0">
                <a:ea typeface="MS Mincho" pitchFamily="49" charset="-128"/>
              </a:rPr>
              <a:t>"</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 false);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F7BE90-30B6-4629-B148-BC1391F8DE00}" type="slidenum">
              <a:rPr lang="en-JM" smtClean="0">
                <a:solidFill>
                  <a:schemeClr val="bg1"/>
                </a:solidFill>
              </a:rPr>
              <a:pPr fontAlgn="base">
                <a:spcBef>
                  <a:spcPct val="0"/>
                </a:spcBef>
                <a:spcAft>
                  <a:spcPct val="0"/>
                </a:spcAft>
                <a:defRPr/>
              </a:pPr>
              <a:t>113</a:t>
            </a:fld>
            <a:endParaRPr lang="en-JM">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400" b="1" dirty="0"/>
              <a:t>Obtrusive </a:t>
            </a:r>
            <a:r>
              <a:rPr lang="en-US" sz="2400" b="1" dirty="0" err="1"/>
              <a:t>vs</a:t>
            </a:r>
            <a:r>
              <a:rPr lang="en-US" sz="2400" b="1" dirty="0"/>
              <a:t> unobtrusive </a:t>
            </a:r>
            <a:r>
              <a:rPr lang="en-US" sz="2400" b="1" dirty="0" err="1"/>
              <a:t>JS</a:t>
            </a:r>
            <a:endParaRPr lang="en-US" sz="2400" b="1" dirty="0"/>
          </a:p>
          <a:p>
            <a:pPr eaLnBrk="1" hangingPunct="1">
              <a:buFont typeface="Wingdings" pitchFamily="2" charset="2"/>
              <a:buNone/>
              <a:defRPr/>
            </a:pPr>
            <a:r>
              <a:rPr lang="fr-FR" sz="2400" dirty="0">
                <a:ea typeface="MS Mincho" pitchFamily="49" charset="-128"/>
              </a:rPr>
              <a:t>Les anciennes techniques prônent l’intégration de JS dans la page HTML : </a:t>
            </a:r>
          </a:p>
          <a:p>
            <a:pPr eaLnBrk="1" hangingPunct="1">
              <a:buFont typeface="Wingdings" pitchFamily="2" charset="2"/>
              <a:buNone/>
              <a:defRPr/>
            </a:pPr>
            <a:r>
              <a:rPr lang="fr-FR" sz="2400" dirty="0">
                <a:ea typeface="MS Mincho" pitchFamily="49" charset="-128"/>
              </a:rPr>
              <a:t>	</a:t>
            </a: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&gt;…code…&lt;/script&gt;</a:t>
            </a:r>
            <a:br>
              <a:rPr lang="fr-FR" sz="2400" dirty="0">
                <a:ea typeface="MS Mincho" pitchFamily="49" charset="-128"/>
              </a:rPr>
            </a:br>
            <a:r>
              <a:rPr lang="fr-FR" sz="2400" dirty="0">
                <a:solidFill>
                  <a:srgbClr val="009AD0"/>
                </a:solidFill>
                <a:ea typeface="MS Mincho" pitchFamily="49" charset="-128"/>
              </a:rPr>
              <a:t>&lt;input </a:t>
            </a:r>
            <a:r>
              <a:rPr lang="fr-FR" sz="2400" dirty="0" err="1">
                <a:solidFill>
                  <a:srgbClr val="009AD0"/>
                </a:solidFill>
                <a:ea typeface="MS Mincho" pitchFamily="49" charset="-128"/>
              </a:rPr>
              <a:t>onclick</a:t>
            </a:r>
            <a:r>
              <a:rPr lang="fr-FR" sz="2400" dirty="0">
                <a:solidFill>
                  <a:srgbClr val="009AD0"/>
                </a:solidFill>
                <a:ea typeface="MS Mincho" pitchFamily="49" charset="-128"/>
              </a:rPr>
              <a:t>="…code…</a:t>
            </a:r>
          </a:p>
          <a:p>
            <a:pPr eaLnBrk="1" hangingPunct="1">
              <a:buFont typeface="Wingdings" pitchFamily="2" charset="2"/>
              <a:buNone/>
              <a:defRPr/>
            </a:pPr>
            <a:endParaRPr lang="fr-FR" sz="2400" dirty="0">
              <a:ea typeface="MS Mincho" pitchFamily="49" charset="-128"/>
            </a:endParaRPr>
          </a:p>
          <a:p>
            <a:pPr marL="0" eaLnBrk="1" hangingPunct="1">
              <a:buFont typeface="Wingdings" pitchFamily="2" charset="2"/>
              <a:buNone/>
              <a:defRPr/>
            </a:pPr>
            <a:r>
              <a:rPr lang="fr-FR" sz="2400" dirty="0">
                <a:ea typeface="MS Mincho" pitchFamily="49" charset="-128"/>
              </a:rPr>
              <a:t>Aujourd’hui, dans </a:t>
            </a:r>
            <a:r>
              <a:rPr lang="fr-FR" sz="2400" b="1" dirty="0">
                <a:ea typeface="MS Mincho" pitchFamily="49" charset="-128"/>
              </a:rPr>
              <a:t>l’objectif XML de séparation du contenu</a:t>
            </a:r>
            <a:r>
              <a:rPr lang="fr-FR" sz="2400" dirty="0">
                <a:ea typeface="MS Mincho" pitchFamily="49" charset="-128"/>
              </a:rPr>
              <a:t>, de la forme et de  l’interactivité, il faut intégrer le </a:t>
            </a:r>
            <a:r>
              <a:rPr lang="fr-FR" sz="2400" dirty="0" err="1">
                <a:ea typeface="MS Mincho" pitchFamily="49" charset="-128"/>
              </a:rPr>
              <a:t>JS</a:t>
            </a:r>
            <a:r>
              <a:rPr lang="fr-FR" sz="2400" dirty="0">
                <a:ea typeface="MS Mincho" pitchFamily="49" charset="-128"/>
              </a:rPr>
              <a:t> discrètement (</a:t>
            </a:r>
            <a:r>
              <a:rPr lang="fr-FR" sz="2400" dirty="0" err="1">
                <a:ea typeface="MS Mincho" pitchFamily="49" charset="-128"/>
              </a:rPr>
              <a:t>includes</a:t>
            </a:r>
            <a:r>
              <a:rPr lang="fr-FR" sz="2400" dirty="0">
                <a:ea typeface="MS Mincho" pitchFamily="49" charset="-128"/>
              </a:rPr>
              <a:t>) :</a:t>
            </a:r>
          </a:p>
          <a:p>
            <a:pPr eaLnBrk="1" hangingPunct="1">
              <a:buFont typeface="Wingdings" pitchFamily="2" charset="2"/>
              <a:buNone/>
              <a:defRPr/>
            </a:pPr>
            <a:br>
              <a:rPr lang="fr-FR" sz="2400" dirty="0">
                <a:ea typeface="MS Mincho" pitchFamily="49" charset="-128"/>
              </a:rPr>
            </a:b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a:t>
            </a:r>
            <a:r>
              <a:rPr lang="fr-FR" sz="2400" dirty="0" err="1">
                <a:solidFill>
                  <a:srgbClr val="009AD0"/>
                </a:solidFill>
                <a:ea typeface="MS Mincho" pitchFamily="49" charset="-128"/>
              </a:rPr>
              <a:t>src</a:t>
            </a:r>
            <a:r>
              <a:rPr lang="fr-FR" sz="2400" dirty="0">
                <a:solidFill>
                  <a:srgbClr val="009AD0"/>
                </a:solidFill>
                <a:ea typeface="MS Mincho" pitchFamily="49" charset="-128"/>
              </a:rPr>
              <a:t>="</a:t>
            </a:r>
            <a:r>
              <a:rPr lang="fr-FR" sz="2400" i="1" dirty="0">
                <a:solidFill>
                  <a:srgbClr val="009AD0"/>
                </a:solidFill>
                <a:ea typeface="MS Mincho" pitchFamily="49" charset="-128"/>
              </a:rPr>
              <a:t>fichier_code</a:t>
            </a:r>
            <a:r>
              <a:rPr lang="fr-FR" sz="2400" dirty="0">
                <a:solidFill>
                  <a:srgbClr val="009AD0"/>
                </a:solidFill>
                <a:ea typeface="MS Mincho" pitchFamily="49" charset="-128"/>
              </a:rPr>
              <a:t>.js"&gt;&lt;/script&gt; </a:t>
            </a:r>
          </a:p>
          <a:p>
            <a:pPr eaLnBrk="1" hangingPunct="1">
              <a:buFont typeface="Wingdings" pitchFamily="2" charset="2"/>
              <a:buNone/>
              <a:defRPr/>
            </a:pPr>
            <a:r>
              <a:rPr lang="fr-FR" sz="2400" dirty="0">
                <a:solidFill>
                  <a:srgbClr val="009AD0"/>
                </a:solidFill>
                <a:ea typeface="MS Mincho" pitchFamily="49" charset="-128"/>
              </a:rPr>
              <a:t>       document. </a:t>
            </a:r>
            <a:r>
              <a:rPr lang="fr-FR" sz="2400" dirty="0" err="1">
                <a:solidFill>
                  <a:srgbClr val="009AD0"/>
                </a:solidFill>
                <a:ea typeface="MS Mincho" pitchFamily="49" charset="-128"/>
              </a:rPr>
              <a:t>forms</a:t>
            </a:r>
            <a:r>
              <a:rPr lang="fr-FR" sz="2400" dirty="0">
                <a:solidFill>
                  <a:srgbClr val="009AD0"/>
                </a:solidFill>
                <a:ea typeface="MS Mincho" pitchFamily="49" charset="-128"/>
              </a:rPr>
              <a:t>[0].</a:t>
            </a:r>
            <a:r>
              <a:rPr lang="fr-FR" sz="2400" dirty="0" err="1">
                <a:solidFill>
                  <a:srgbClr val="009AD0"/>
                </a:solidFill>
                <a:ea typeface="MS Mincho" pitchFamily="49" charset="-128"/>
              </a:rPr>
              <a:t>onsubmit</a:t>
            </a:r>
            <a:r>
              <a:rPr lang="fr-FR" sz="2400" dirty="0">
                <a:solidFill>
                  <a:srgbClr val="009AD0"/>
                </a:solidFill>
                <a:ea typeface="MS Mincho" pitchFamily="49" charset="-128"/>
              </a:rPr>
              <a:t> = check; (DOM 0 </a:t>
            </a:r>
            <a:r>
              <a:rPr lang="fr-FR" sz="2400" dirty="0">
                <a:solidFill>
                  <a:srgbClr val="009AD0"/>
                </a:solidFill>
                <a:sym typeface="Wingdings" pitchFamily="2" charset="2"/>
              </a:rPr>
              <a:t></a:t>
            </a:r>
            <a:r>
              <a:rPr lang="fr-FR" sz="2400" dirty="0">
                <a:solidFill>
                  <a:srgbClr val="009AD0"/>
                </a:solidFill>
                <a:ea typeface="MS Mincho" pitchFamily="49" charset="-128"/>
              </a:rPr>
              <a:t> </a:t>
            </a:r>
            <a:r>
              <a:rPr lang="fr-FR" sz="2400" dirty="0" err="1">
                <a:solidFill>
                  <a:srgbClr val="009AD0"/>
                </a:solidFill>
                <a:ea typeface="MS Mincho" pitchFamily="49" charset="-128"/>
              </a:rPr>
              <a:t>initEvents</a:t>
            </a:r>
            <a:r>
              <a:rPr lang="fr-FR" sz="2400" dirty="0">
                <a:solidFill>
                  <a:srgbClr val="009AD0"/>
                </a:solidFill>
                <a:ea typeface="MS Mincho" pitchFamily="49" charset="-128"/>
              </a:rPr>
              <a:t> en fin de page)</a:t>
            </a:r>
            <a:br>
              <a:rPr lang="fr-FR" sz="2400" dirty="0">
                <a:ea typeface="MS Mincho" pitchFamily="49" charset="-128"/>
              </a:rPr>
            </a:br>
            <a:br>
              <a:rPr lang="fr-FR" sz="2400" dirty="0">
                <a:ea typeface="MS Mincho" pitchFamily="49" charset="-128"/>
              </a:rPr>
            </a:br>
            <a:endParaRPr lang="fr-FR" sz="2400" dirty="0">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2211C76-5D5C-4F67-89B8-32C7AEDC2338}" type="slidenum">
              <a:rPr lang="en-JM" smtClean="0">
                <a:solidFill>
                  <a:schemeClr val="bg1"/>
                </a:solidFill>
              </a:rPr>
              <a:pPr fontAlgn="base">
                <a:spcBef>
                  <a:spcPct val="0"/>
                </a:spcBef>
                <a:spcAft>
                  <a:spcPct val="0"/>
                </a:spcAft>
                <a:defRPr/>
              </a:pPr>
              <a:t>114</a:t>
            </a:fld>
            <a:endParaRPr lang="en-JM">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2163" name="Content Placeholder 2"/>
          <p:cNvSpPr>
            <a:spLocks noGrp="1"/>
          </p:cNvSpPr>
          <p:nvPr>
            <p:ph idx="1"/>
          </p:nvPr>
        </p:nvSpPr>
        <p:spPr/>
        <p:txBody>
          <a:bodyPr>
            <a:normAutofit fontScale="92500" lnSpcReduction="20000"/>
          </a:bodyPr>
          <a:lstStyle/>
          <a:p>
            <a:pPr marL="0" indent="0" eaLnBrk="1" hangingPunct="1">
              <a:buFont typeface="Arial" charset="0"/>
              <a:buNone/>
              <a:tabLst>
                <a:tab pos="8439150" algn="r"/>
              </a:tabLst>
            </a:pPr>
            <a:r>
              <a:rPr lang="fr-FR" b="1" dirty="0"/>
              <a:t>Anciennes techniques (JavaScript </a:t>
            </a:r>
            <a:r>
              <a:rPr lang="fr-FR" b="1" dirty="0" err="1"/>
              <a:t>obtrusive</a:t>
            </a:r>
            <a:r>
              <a:rPr lang="fr-FR" b="1" dirty="0"/>
              <a:t>):</a:t>
            </a:r>
          </a:p>
          <a:p>
            <a:pPr marL="0" indent="0" eaLnBrk="1" hangingPunct="1">
              <a:buFont typeface="Arial" charset="0"/>
              <a:buNone/>
              <a:tabLst>
                <a:tab pos="8439150" algn="r"/>
              </a:tabLst>
            </a:pPr>
            <a:endParaRPr lang="fr-FR" b="1" dirty="0"/>
          </a:p>
          <a:p>
            <a:pPr marL="0" indent="0" eaLnBrk="1" hangingPunct="1">
              <a:buFont typeface="Arial" charset="0"/>
              <a:buNone/>
              <a:tabLst>
                <a:tab pos="8439150" algn="r"/>
              </a:tabLst>
            </a:pPr>
            <a:r>
              <a:rPr lang="fr-FR" dirty="0">
                <a:ea typeface="MS Mincho" pitchFamily="49" charset="-128"/>
              </a:rPr>
              <a:t>On crée une fonction permettant de réaliser l'opération désirée dans un fichier JS qu'on intègre à l'aide de la balise </a:t>
            </a:r>
            <a:r>
              <a:rPr lang="fr-FR" b="1" dirty="0">
                <a:ea typeface="MS Mincho" pitchFamily="49" charset="-128"/>
              </a:rPr>
              <a:t>&lt;script&gt;</a:t>
            </a:r>
          </a:p>
          <a:p>
            <a:pPr marL="0" indent="0" eaLnBrk="1" hangingPunct="1">
              <a:buFont typeface="Arial" charset="0"/>
              <a:buNone/>
              <a:tabLst>
                <a:tab pos="8439150" algn="r"/>
              </a:tabLst>
            </a:pPr>
            <a:endParaRPr lang="fr-FR" b="1" dirty="0">
              <a:ea typeface="MS Mincho" pitchFamily="49" charset="-128"/>
            </a:endParaRP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&lt;script … </a:t>
            </a:r>
            <a:r>
              <a:rPr lang="fr-FR" dirty="0" err="1">
                <a:solidFill>
                  <a:srgbClr val="009AD0"/>
                </a:solidFill>
                <a:ea typeface="MS Mincho" pitchFamily="49" charset="-128"/>
              </a:rPr>
              <a:t>src</a:t>
            </a:r>
            <a:r>
              <a:rPr lang="fr-FR" dirty="0">
                <a:solidFill>
                  <a:srgbClr val="009AD0"/>
                </a:solidFill>
                <a:ea typeface="MS Mincho" pitchFamily="49" charset="-128"/>
              </a:rPr>
              <a:t>="fichier.js"&gt;</a:t>
            </a:r>
          </a:p>
          <a:p>
            <a:pPr lvl="1" eaLnBrk="1" hangingPunct="1">
              <a:tabLst>
                <a:tab pos="8439150" algn="r"/>
              </a:tabLst>
            </a:pPr>
            <a:r>
              <a:rPr lang="fr-FR" dirty="0">
                <a:ea typeface="MS Mincho" pitchFamily="49" charset="-128"/>
              </a:rPr>
              <a:t>Dans le JS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err="1">
                <a:solidFill>
                  <a:srgbClr val="009AD0"/>
                </a:solidFill>
                <a:ea typeface="MS Mincho" pitchFamily="49" charset="-128"/>
              </a:rPr>
              <a:t>showMenu</a:t>
            </a:r>
            <a:r>
              <a:rPr lang="fr-FR" dirty="0">
                <a:solidFill>
                  <a:srgbClr val="009AD0"/>
                </a:solidFill>
                <a:ea typeface="MS Mincho" pitchFamily="49" charset="-128"/>
              </a:rPr>
              <a:t>() { … }</a:t>
            </a:r>
          </a:p>
          <a:p>
            <a:pPr lvl="2" eaLnBrk="1" hangingPunct="1">
              <a:tabLst>
                <a:tab pos="8439150" algn="r"/>
              </a:tabLst>
            </a:pPr>
            <a:endParaRPr lang="fr-FR" dirty="0">
              <a:ea typeface="MS Mincho" pitchFamily="49" charset="-128"/>
            </a:endParaRPr>
          </a:p>
          <a:p>
            <a:pPr marL="0" indent="0" eaLnBrk="1" hangingPunct="1">
              <a:buFont typeface="Arial" charset="0"/>
              <a:buNone/>
              <a:tabLst>
                <a:tab pos="8439150" algn="r"/>
              </a:tabLst>
            </a:pPr>
            <a:r>
              <a:rPr lang="fr-FR" dirty="0">
                <a:ea typeface="MS Mincho" pitchFamily="49" charset="-128"/>
              </a:rPr>
              <a:t>On déclare la fonction à utiliser directement dans l'attribut événement de la balise HTML</a:t>
            </a: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&lt;body </a:t>
            </a:r>
            <a:r>
              <a:rPr lang="fr-FR" dirty="0" err="1">
                <a:solidFill>
                  <a:srgbClr val="009AD0"/>
                </a:solidFill>
                <a:ea typeface="MS Mincho" pitchFamily="49" charset="-128"/>
              </a:rPr>
              <a:t>onload</a:t>
            </a:r>
            <a:r>
              <a:rPr lang="fr-FR" dirty="0">
                <a:solidFill>
                  <a:srgbClr val="009AD0"/>
                </a:solidFill>
                <a:ea typeface="MS Mincho" pitchFamily="49" charset="-128"/>
              </a:rPr>
              <a:t>="</a:t>
            </a:r>
            <a:r>
              <a:rPr lang="fr-FR" dirty="0" err="1">
                <a:solidFill>
                  <a:srgbClr val="009AD0"/>
                </a:solidFill>
                <a:ea typeface="MS Mincho" pitchFamily="49" charset="-128"/>
              </a:rPr>
              <a:t>showMenu</a:t>
            </a:r>
            <a:r>
              <a:rPr lang="fr-FR" dirty="0">
                <a:solidFill>
                  <a:srgbClr val="009AD0"/>
                </a:solidFill>
                <a:ea typeface="MS Mincho" pitchFamily="49" charset="-128"/>
              </a:rPr>
              <a:t>();"&gt; …</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FAA2F2-4ED2-4F90-943E-7D143E9D0407}" type="slidenum">
              <a:rPr lang="en-JM" smtClean="0">
                <a:solidFill>
                  <a:schemeClr val="bg1"/>
                </a:solidFill>
              </a:rPr>
              <a:pPr fontAlgn="base">
                <a:spcBef>
                  <a:spcPct val="0"/>
                </a:spcBef>
                <a:spcAft>
                  <a:spcPct val="0"/>
                </a:spcAft>
                <a:defRPr/>
              </a:pPr>
              <a:t>115</a:t>
            </a:fld>
            <a:endParaRPr lang="en-JM">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3187" name="Content Placeholder 2"/>
          <p:cNvSpPr>
            <a:spLocks noGrp="1"/>
          </p:cNvSpPr>
          <p:nvPr>
            <p:ph idx="1"/>
          </p:nvPr>
        </p:nvSpPr>
        <p:spPr/>
        <p:txBody>
          <a:bodyPr>
            <a:normAutofit/>
          </a:bodyPr>
          <a:lstStyle/>
          <a:p>
            <a:pPr marL="0" indent="0" eaLnBrk="1" hangingPunct="1">
              <a:buFont typeface="Arial" charset="0"/>
              <a:buNone/>
              <a:tabLst>
                <a:tab pos="8439150" algn="r"/>
              </a:tabLst>
            </a:pPr>
            <a:r>
              <a:rPr lang="fr-FR" sz="2400" b="1" dirty="0"/>
              <a:t>Nouvelles techniques (JavaScript </a:t>
            </a:r>
            <a:r>
              <a:rPr lang="fr-FR" sz="2400" b="1" dirty="0" err="1"/>
              <a:t>unobtrusive</a:t>
            </a:r>
            <a:r>
              <a:rPr lang="fr-FR" sz="2400" b="1" dirty="0"/>
              <a:t>):</a:t>
            </a:r>
          </a:p>
          <a:p>
            <a:pPr marL="0" indent="0" eaLnBrk="1" hangingPunct="1">
              <a:buFont typeface="Arial" charset="0"/>
              <a:buNone/>
              <a:tabLst>
                <a:tab pos="8439150" algn="r"/>
              </a:tabLst>
            </a:pPr>
            <a:endParaRPr lang="fr-FR" sz="2400" b="1" dirty="0"/>
          </a:p>
          <a:p>
            <a:pPr marL="0" indent="0" eaLnBrk="1" hangingPunct="1">
              <a:buFont typeface="Arial" charset="0"/>
              <a:buNone/>
              <a:tabLst>
                <a:tab pos="8439150" algn="r"/>
              </a:tabLst>
            </a:pPr>
            <a:r>
              <a:rPr lang="fr-FR" sz="2400" dirty="0">
                <a:ea typeface="MS Mincho" pitchFamily="49" charset="-128"/>
              </a:rPr>
              <a:t>Aujourd’hui, pour respecter l’objectif sémantique, il faut utiliser du </a:t>
            </a:r>
            <a:r>
              <a:rPr lang="fr-FR" sz="2400" b="1" dirty="0"/>
              <a:t>JavaScript </a:t>
            </a:r>
            <a:r>
              <a:rPr lang="fr-FR" sz="2400" dirty="0">
                <a:ea typeface="MS Mincho" pitchFamily="49" charset="-128"/>
              </a:rPr>
              <a:t>discret. Plus aucun code </a:t>
            </a:r>
            <a:r>
              <a:rPr lang="fr-FR" sz="2400" b="1" dirty="0"/>
              <a:t>JavaScript</a:t>
            </a:r>
            <a:r>
              <a:rPr lang="fr-FR" sz="2400" dirty="0">
                <a:ea typeface="MS Mincho" pitchFamily="49" charset="-128"/>
              </a:rPr>
              <a:t> ne se trouve dans la page HTML. </a:t>
            </a:r>
          </a:p>
          <a:p>
            <a:pPr marL="0" indent="0" eaLnBrk="1" hangingPunct="1">
              <a:buFont typeface="Arial" charset="0"/>
              <a:buNone/>
              <a:tabLst>
                <a:tab pos="8439150" algn="r"/>
              </a:tabLst>
            </a:pPr>
            <a:endParaRPr lang="fr-FR" sz="2400" dirty="0">
              <a:ea typeface="MS Mincho" pitchFamily="49" charset="-128"/>
            </a:endParaRPr>
          </a:p>
          <a:p>
            <a:pPr marL="0" indent="0" eaLnBrk="1" hangingPunct="1">
              <a:buFont typeface="Arial" charset="0"/>
              <a:buNone/>
              <a:tabLst>
                <a:tab pos="8439150" algn="r"/>
              </a:tabLst>
            </a:pPr>
            <a:r>
              <a:rPr lang="fr-FR" sz="2400" dirty="0">
                <a:ea typeface="MS Mincho" pitchFamily="49" charset="-128"/>
              </a:rPr>
              <a:t>On n'utilise pas les gestionnaires des balises mais l'affectation des gestionnaires d'événements en </a:t>
            </a:r>
            <a:r>
              <a:rPr lang="fr-FR" sz="2400" b="1" dirty="0"/>
              <a:t>JavaScript </a:t>
            </a:r>
            <a:endParaRPr lang="fr-FR" sz="2400" dirty="0">
              <a:ea typeface="MS Mincho" pitchFamily="49" charset="-128"/>
            </a:endParaRPr>
          </a:p>
          <a:p>
            <a:pPr marL="0" indent="0" eaLnBrk="1" hangingPunct="1">
              <a:buFont typeface="Arial" charset="0"/>
              <a:buNone/>
              <a:tabLst>
                <a:tab pos="8439150" algn="r"/>
              </a:tabLst>
            </a:pPr>
            <a:endParaRPr lang="fr-FR" sz="2400" dirty="0">
              <a:ea typeface="MS Mincho" pitchFamily="49" charset="-128"/>
            </a:endParaRPr>
          </a:p>
          <a:p>
            <a:pPr lvl="1" eaLnBrk="1" hangingPunct="1">
              <a:tabLst>
                <a:tab pos="8439150" algn="r"/>
              </a:tabLst>
            </a:pPr>
            <a:r>
              <a:rPr lang="fr-FR" sz="2400" dirty="0">
                <a:ea typeface="MS Mincho" pitchFamily="49" charset="-128"/>
              </a:rPr>
              <a:t>Dans le JS : </a:t>
            </a:r>
            <a:r>
              <a:rPr lang="fr-FR" sz="2400" dirty="0">
                <a:solidFill>
                  <a:srgbClr val="009AD0"/>
                </a:solidFill>
                <a:ea typeface="MS Mincho" pitchFamily="49" charset="-128"/>
              </a:rPr>
              <a:t>document. </a:t>
            </a:r>
            <a:r>
              <a:rPr lang="fr-FR" sz="2400" dirty="0" err="1">
                <a:solidFill>
                  <a:srgbClr val="009AD0"/>
                </a:solidFill>
                <a:ea typeface="MS Mincho" pitchFamily="49" charset="-128"/>
              </a:rPr>
              <a:t>body.onload</a:t>
            </a:r>
            <a:r>
              <a:rPr lang="fr-FR" sz="2400" dirty="0">
                <a:solidFill>
                  <a:srgbClr val="009AD0"/>
                </a:solidFill>
                <a:ea typeface="MS Mincho" pitchFamily="49" charset="-128"/>
              </a:rPr>
              <a:t> = </a:t>
            </a:r>
            <a:r>
              <a:rPr lang="fr-FR" sz="2400" dirty="0" err="1">
                <a:solidFill>
                  <a:srgbClr val="009AD0"/>
                </a:solidFill>
                <a:ea typeface="MS Mincho" pitchFamily="49" charset="-128"/>
              </a:rPr>
              <a:t>function</a:t>
            </a:r>
            <a:r>
              <a:rPr lang="fr-FR" sz="2400" dirty="0">
                <a:solidFill>
                  <a:srgbClr val="009AD0"/>
                </a:solidFill>
                <a:ea typeface="MS Mincho" pitchFamily="49" charset="-128"/>
              </a:rPr>
              <a:t>() { </a:t>
            </a:r>
            <a:r>
              <a:rPr lang="fr-FR" sz="2400" dirty="0" err="1">
                <a:solidFill>
                  <a:srgbClr val="009AD0"/>
                </a:solidFill>
                <a:ea typeface="MS Mincho" pitchFamily="49" charset="-128"/>
              </a:rPr>
              <a:t>showMenu</a:t>
            </a:r>
            <a:r>
              <a:rPr lang="fr-FR" sz="2400" dirty="0">
                <a:solidFill>
                  <a:srgbClr val="009AD0"/>
                </a:solidFill>
                <a:ea typeface="MS Mincho" pitchFamily="49" charset="-128"/>
              </a:rPr>
              <a:t>();}</a:t>
            </a:r>
          </a:p>
          <a:p>
            <a:pPr lvl="1" eaLnBrk="1" hangingPunct="1">
              <a:tabLst>
                <a:tab pos="8439150" algn="r"/>
              </a:tabLst>
            </a:pPr>
            <a:endParaRPr lang="fr-FR" sz="2400"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023E8ED-1C34-4BDD-9ABF-855EAAFF0C3D}" type="slidenum">
              <a:rPr lang="en-JM" smtClean="0">
                <a:solidFill>
                  <a:schemeClr val="bg1"/>
                </a:solidFill>
              </a:rPr>
              <a:pPr fontAlgn="base">
                <a:spcBef>
                  <a:spcPct val="0"/>
                </a:spcBef>
                <a:spcAft>
                  <a:spcPct val="0"/>
                </a:spcAft>
                <a:defRPr/>
              </a:pPr>
              <a:t>116</a:t>
            </a:fld>
            <a:endParaRPr lang="en-JM">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86019" name="Content Placeholder 2"/>
          <p:cNvSpPr>
            <a:spLocks noGrp="1"/>
          </p:cNvSpPr>
          <p:nvPr>
            <p:ph idx="1"/>
          </p:nvPr>
        </p:nvSpPr>
        <p:spPr/>
        <p:txBody>
          <a:bodyPr>
            <a:normAutofit/>
          </a:bodyPr>
          <a:lstStyle/>
          <a:p>
            <a:pPr marL="0" indent="0" eaLnBrk="1" hangingPunct="1">
              <a:buFont typeface="Arial" pitchFamily="34" charset="0"/>
              <a:buNone/>
              <a:tabLst>
                <a:tab pos="8439150" algn="r"/>
              </a:tabLst>
              <a:defRPr/>
            </a:pPr>
            <a:r>
              <a:rPr lang="fr-FR" sz="2000" b="1" u="sng" dirty="0">
                <a:ea typeface="MS Mincho" pitchFamily="49" charset="-128"/>
              </a:rPr>
              <a:t>Bonne pratique:</a:t>
            </a:r>
          </a:p>
          <a:p>
            <a:pPr marL="0" indent="0" eaLnBrk="1" hangingPunct="1">
              <a:buFont typeface="Arial" pitchFamily="34" charset="0"/>
              <a:buNone/>
              <a:tabLst>
                <a:tab pos="8439150" algn="r"/>
              </a:tabLst>
              <a:defRPr/>
            </a:pPr>
            <a:endParaRPr lang="fr-FR" sz="2000" dirty="0">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MSIE6-, on utilise </a:t>
            </a:r>
            <a:r>
              <a:rPr lang="fr-FR" sz="2000" b="1" dirty="0" err="1">
                <a:ea typeface="MS Mincho" pitchFamily="49" charset="-128"/>
              </a:rPr>
              <a:t>attachEvent</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.attachEvent</a:t>
            </a:r>
            <a:r>
              <a:rPr lang="fr-FR" sz="2000" dirty="0">
                <a:solidFill>
                  <a:srgbClr val="009AD0"/>
                </a:solidFill>
                <a:ea typeface="MS Mincho" pitchFamily="49" charset="-128"/>
              </a:rPr>
              <a:t>( '</a:t>
            </a:r>
            <a:r>
              <a:rPr lang="fr-FR" sz="2000" dirty="0" err="1">
                <a:solidFill>
                  <a:srgbClr val="009AD0"/>
                </a:solidFill>
                <a:ea typeface="MS Mincho" pitchFamily="49" charset="-128"/>
              </a:rPr>
              <a:t>onload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les autres navigateurs, on utilise </a:t>
            </a:r>
            <a:r>
              <a:rPr lang="fr-FR" sz="2000" b="1" dirty="0" err="1">
                <a:ea typeface="MS Mincho" pitchFamily="49" charset="-128"/>
              </a:rPr>
              <a:t>addEventListener</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.addEventListener</a:t>
            </a:r>
            <a:r>
              <a:rPr lang="fr-FR" sz="2000" dirty="0">
                <a:solidFill>
                  <a:srgbClr val="009AD0"/>
                </a:solidFill>
                <a:ea typeface="MS Mincho" pitchFamily="49" charset="-128"/>
              </a:rPr>
              <a:t>( '</a:t>
            </a:r>
            <a:r>
              <a:rPr lang="fr-FR" sz="2000" dirty="0" err="1">
                <a:solidFill>
                  <a:srgbClr val="009AD0"/>
                </a:solidFill>
                <a:ea typeface="MS Mincho" pitchFamily="49" charset="-128"/>
              </a:rPr>
              <a:t>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 false);</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il faut s'assurer que les objets HTML sont bien chargés avant de leur affecter des événements. Pour cela on ne lance les initialisations d'événements qu'après chargement de la page (événement </a:t>
            </a:r>
            <a:r>
              <a:rPr lang="fr-FR" sz="2000" dirty="0" err="1">
                <a:ea typeface="MS Mincho" pitchFamily="49" charset="-128"/>
              </a:rPr>
              <a:t>load</a:t>
            </a:r>
            <a:r>
              <a:rPr lang="fr-FR" sz="2000" dirty="0">
                <a:ea typeface="MS Mincho" pitchFamily="49" charset="-128"/>
              </a:rPr>
              <a:t> du body cf. code ci-dessous).</a:t>
            </a:r>
            <a:br>
              <a:rPr lang="fr-FR" sz="2000" dirty="0">
                <a:ea typeface="MS Mincho" pitchFamily="49" charset="-128"/>
              </a:rPr>
            </a:br>
            <a:endParaRPr lang="fr-FR" sz="2000" dirty="0">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on détruit les écouteurs sur événement avec </a:t>
            </a:r>
            <a:r>
              <a:rPr lang="fr-FR" sz="2000" b="1" dirty="0" err="1">
                <a:solidFill>
                  <a:srgbClr val="009AD0"/>
                </a:solidFill>
                <a:ea typeface="MS Mincho" pitchFamily="49" charset="-128"/>
              </a:rPr>
              <a:t>detachEvent</a:t>
            </a:r>
            <a:r>
              <a:rPr lang="fr-FR" sz="2000" dirty="0">
                <a:solidFill>
                  <a:srgbClr val="009AD0"/>
                </a:solidFill>
                <a:ea typeface="MS Mincho" pitchFamily="49" charset="-128"/>
              </a:rPr>
              <a:t> </a:t>
            </a:r>
            <a:r>
              <a:rPr lang="fr-FR" sz="2000" dirty="0">
                <a:ea typeface="MS Mincho" pitchFamily="49" charset="-128"/>
              </a:rPr>
              <a:t>et </a:t>
            </a:r>
            <a:r>
              <a:rPr lang="fr-FR" sz="2000" b="1" dirty="0" err="1">
                <a:solidFill>
                  <a:srgbClr val="009AD0"/>
                </a:solidFill>
                <a:ea typeface="MS Mincho" pitchFamily="49" charset="-128"/>
              </a:rPr>
              <a:t>removeEventListener</a:t>
            </a:r>
            <a:endParaRPr lang="fr-FR" sz="2000" b="1"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B798375-BACD-4D67-8290-BCDFCF670686}" type="slidenum">
              <a:rPr lang="en-JM" smtClean="0">
                <a:solidFill>
                  <a:schemeClr val="bg1"/>
                </a:solidFill>
              </a:rPr>
              <a:pPr fontAlgn="base">
                <a:spcBef>
                  <a:spcPct val="0"/>
                </a:spcBef>
                <a:spcAft>
                  <a:spcPct val="0"/>
                </a:spcAft>
                <a:defRPr/>
              </a:pPr>
              <a:t>117</a:t>
            </a:fld>
            <a:endParaRPr lang="en-JM">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p:txBody>
          <a:bodyPr/>
          <a:lstStyle/>
          <a:p>
            <a:r>
              <a:rPr lang="fr-FR" dirty="0"/>
              <a:t>Propriété de </a:t>
            </a:r>
            <a:r>
              <a:rPr lang="fr-FR" i="1" dirty="0"/>
              <a:t>document</a:t>
            </a:r>
            <a:endParaRPr lang="fr-FR" dirty="0"/>
          </a:p>
          <a:p>
            <a:pPr lvl="2"/>
            <a:r>
              <a:rPr lang="fr-FR" dirty="0" err="1"/>
              <a:t>document.cookie</a:t>
            </a:r>
            <a:endParaRPr lang="fr-FR" dirty="0"/>
          </a:p>
          <a:p>
            <a:pPr lvl="2"/>
            <a:r>
              <a:rPr lang="fr-FR" dirty="0" err="1"/>
              <a:t>Suppr</a:t>
            </a:r>
            <a:r>
              <a:rPr lang="fr-FR" dirty="0"/>
              <a:t>. a la fermeture du navigateur</a:t>
            </a:r>
          </a:p>
          <a:p>
            <a:pPr lvl="2"/>
            <a:r>
              <a:rPr lang="fr-FR" dirty="0" err="1"/>
              <a:t>path</a:t>
            </a:r>
            <a:r>
              <a:rPr lang="fr-FR" dirty="0"/>
              <a:t> par </a:t>
            </a:r>
            <a:r>
              <a:rPr lang="fr-FR" dirty="0" err="1"/>
              <a:t>def</a:t>
            </a:r>
            <a:r>
              <a:rPr lang="fr-FR" dirty="0"/>
              <a:t>. = page courante</a:t>
            </a:r>
          </a:p>
          <a:p>
            <a:pPr lvl="2"/>
            <a:r>
              <a:rPr lang="fr-FR" dirty="0"/>
              <a:t>une chaine de </a:t>
            </a:r>
            <a:r>
              <a:rPr lang="fr-FR" dirty="0" err="1"/>
              <a:t>caracteres</a:t>
            </a:r>
            <a:endParaRPr lang="fr-FR" dirty="0"/>
          </a:p>
          <a:p>
            <a:r>
              <a:rPr lang="fr-FR" dirty="0"/>
              <a:t>Ecriture</a:t>
            </a:r>
          </a:p>
          <a:p>
            <a:pPr lvl="2">
              <a:buNone/>
            </a:pPr>
            <a:endParaRPr lang="fr-FR" dirty="0"/>
          </a:p>
          <a:p>
            <a:endParaRPr lang="fr-FR" dirty="0"/>
          </a:p>
          <a:p>
            <a:endParaRPr lang="fr-FR" dirty="0"/>
          </a:p>
          <a:p>
            <a:r>
              <a:rPr lang="fr-FR" dirty="0"/>
              <a:t>Lecture</a:t>
            </a:r>
          </a:p>
        </p:txBody>
      </p:sp>
      <p:sp>
        <p:nvSpPr>
          <p:cNvPr id="4" name="Rectangle 3"/>
          <p:cNvSpPr/>
          <p:nvPr/>
        </p:nvSpPr>
        <p:spPr>
          <a:xfrm>
            <a:off x="1928794" y="4071942"/>
            <a:ext cx="4996881" cy="369332"/>
          </a:xfrm>
          <a:prstGeom prst="rect">
            <a:avLst/>
          </a:prstGeom>
        </p:spPr>
        <p:txBody>
          <a:bodyPr wrap="non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=John </a:t>
            </a:r>
            <a:r>
              <a:rPr lang="fr-FR" b="0" dirty="0" err="1">
                <a:solidFill>
                  <a:srgbClr val="568C3B"/>
                </a:solidFill>
                <a:latin typeface="Consolas"/>
              </a:rPr>
              <a:t>Doe</a:t>
            </a:r>
            <a:r>
              <a:rPr lang="fr-FR" b="0" dirty="0">
                <a:solidFill>
                  <a:srgbClr val="7EA2B4"/>
                </a:solidFill>
                <a:latin typeface="Consolas"/>
              </a:rPr>
              <a:t>";</a:t>
            </a:r>
          </a:p>
        </p:txBody>
      </p:sp>
      <p:sp>
        <p:nvSpPr>
          <p:cNvPr id="5" name="Rectangle 4"/>
          <p:cNvSpPr/>
          <p:nvPr/>
        </p:nvSpPr>
        <p:spPr>
          <a:xfrm>
            <a:off x="642910" y="4568619"/>
            <a:ext cx="8072494" cy="646331"/>
          </a:xfrm>
          <a:prstGeom prst="rect">
            <a:avLst/>
          </a:prstGeom>
        </p:spPr>
        <p:txBody>
          <a:bodyPr wrap="squar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a:t>
            </a:r>
            <a:r>
              <a:rPr lang="fr-FR" b="0" dirty="0" err="1">
                <a:solidFill>
                  <a:srgbClr val="568C3B"/>
                </a:solidFill>
                <a:latin typeface="Consolas"/>
              </a:rPr>
              <a:t>Nikola_TESLA</a:t>
            </a:r>
            <a:r>
              <a:rPr lang="fr-FR" b="0" dirty="0">
                <a:solidFill>
                  <a:srgbClr val="568C3B"/>
                </a:solidFill>
                <a:latin typeface="Consolas"/>
              </a:rPr>
              <a:t>; expires=Thu, 18 </a:t>
            </a:r>
            <a:r>
              <a:rPr lang="fr-FR" b="0" dirty="0" err="1">
                <a:solidFill>
                  <a:srgbClr val="568C3B"/>
                </a:solidFill>
                <a:latin typeface="Consolas"/>
              </a:rPr>
              <a:t>Dec</a:t>
            </a:r>
            <a:r>
              <a:rPr lang="fr-FR" b="0" dirty="0">
                <a:solidFill>
                  <a:srgbClr val="568C3B"/>
                </a:solidFill>
                <a:latin typeface="Consolas"/>
              </a:rPr>
              <a:t> 2050 12:00:00 UTC; </a:t>
            </a:r>
            <a:r>
              <a:rPr lang="fr-FR" b="0" dirty="0" err="1">
                <a:solidFill>
                  <a:srgbClr val="568C3B"/>
                </a:solidFill>
                <a:latin typeface="Consolas"/>
              </a:rPr>
              <a:t>path</a:t>
            </a:r>
            <a:r>
              <a:rPr lang="fr-FR" b="0" dirty="0">
                <a:solidFill>
                  <a:srgbClr val="568C3B"/>
                </a:solidFill>
                <a:latin typeface="Consolas"/>
              </a:rPr>
              <a:t>=/</a:t>
            </a:r>
            <a:r>
              <a:rPr lang="fr-FR" b="0" dirty="0">
                <a:solidFill>
                  <a:srgbClr val="7EA2B4"/>
                </a:solidFill>
                <a:latin typeface="Consolas"/>
              </a:rPr>
              <a:t>";</a:t>
            </a:r>
          </a:p>
        </p:txBody>
      </p:sp>
      <p:sp>
        <p:nvSpPr>
          <p:cNvPr id="6" name="Rectangle 5"/>
          <p:cNvSpPr/>
          <p:nvPr/>
        </p:nvSpPr>
        <p:spPr>
          <a:xfrm>
            <a:off x="2500298" y="5988626"/>
            <a:ext cx="3603872" cy="369332"/>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cookie</a:t>
            </a:r>
            <a:r>
              <a:rPr lang="fr-FR" b="0" dirty="0">
                <a:solidFill>
                  <a:srgbClr val="7EA2B4"/>
                </a:solidFill>
                <a:latin typeface="Consolas"/>
              </a:rPr>
              <a:t>=</a:t>
            </a:r>
            <a:r>
              <a:rPr lang="fr-FR" b="0" dirty="0" err="1">
                <a:solidFill>
                  <a:srgbClr val="7EA2B4"/>
                </a:solidFill>
                <a:latin typeface="Consolas"/>
              </a:rPr>
              <a:t>document.cookie</a:t>
            </a:r>
            <a:r>
              <a:rPr lang="fr-FR" b="0" dirty="0">
                <a:solidFill>
                  <a:srgbClr val="7EA2B4"/>
                </a:solidFill>
                <a:latin typeface="Consolas"/>
              </a:rPr>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p:txBody>
          <a:bodyPr/>
          <a:lstStyle/>
          <a:p>
            <a:r>
              <a:rPr lang="fr-FR" dirty="0"/>
              <a:t>Lecture direct</a:t>
            </a:r>
          </a:p>
          <a:p>
            <a:endParaRPr lang="fr-FR" dirty="0"/>
          </a:p>
          <a:p>
            <a:r>
              <a:rPr lang="fr-FR" dirty="0"/>
              <a:t>fonctions de lecture</a:t>
            </a:r>
          </a:p>
          <a:p>
            <a:endParaRPr lang="fr-FR" dirty="0"/>
          </a:p>
          <a:p>
            <a:endParaRPr lang="fr-FR" dirty="0"/>
          </a:p>
          <a:p>
            <a:r>
              <a:rPr lang="fr-FR" dirty="0"/>
              <a:t>fonction d'écriture</a:t>
            </a:r>
          </a:p>
        </p:txBody>
      </p:sp>
      <p:sp>
        <p:nvSpPr>
          <p:cNvPr id="4" name="Rectangle 3"/>
          <p:cNvSpPr/>
          <p:nvPr/>
        </p:nvSpPr>
        <p:spPr>
          <a:xfrm>
            <a:off x="642910" y="1785926"/>
            <a:ext cx="7929618" cy="369332"/>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cookie</a:t>
            </a:r>
            <a:r>
              <a:rPr lang="en-US" b="0" dirty="0">
                <a:solidFill>
                  <a:srgbClr val="7EA2B4"/>
                </a:solidFill>
                <a:latin typeface="Consolas"/>
              </a:rPr>
              <a:t> = new </a:t>
            </a:r>
            <a:r>
              <a:rPr lang="en-US" b="0" dirty="0" err="1">
                <a:solidFill>
                  <a:srgbClr val="7EA2B4"/>
                </a:solidFill>
                <a:latin typeface="Consolas"/>
              </a:rPr>
              <a:t>RegExp</a:t>
            </a:r>
            <a:r>
              <a:rPr lang="en-US" b="0" dirty="0">
                <a:solidFill>
                  <a:srgbClr val="7EA2B4"/>
                </a:solidFill>
                <a:latin typeface="Consolas"/>
              </a:rPr>
              <a:t>('</a:t>
            </a:r>
            <a:r>
              <a:rPr lang="en-US" b="0" dirty="0">
                <a:solidFill>
                  <a:srgbClr val="568C3B"/>
                </a:solidFill>
                <a:latin typeface="Consolas"/>
              </a:rPr>
              <a:t>[; ]</a:t>
            </a:r>
            <a:r>
              <a:rPr lang="en-US" b="0" dirty="0">
                <a:solidFill>
                  <a:srgbClr val="7EA2B4"/>
                </a:solidFill>
                <a:latin typeface="Consolas"/>
              </a:rPr>
              <a:t>'+</a:t>
            </a:r>
            <a:r>
              <a:rPr lang="en-US" b="0" dirty="0" err="1">
                <a:solidFill>
                  <a:srgbClr val="D22D72"/>
                </a:solidFill>
                <a:latin typeface="Consolas"/>
              </a:rPr>
              <a:t>cookieName</a:t>
            </a:r>
            <a:r>
              <a:rPr lang="en-US" b="0" dirty="0">
                <a:solidFill>
                  <a:srgbClr val="7EA2B4"/>
                </a:solidFill>
                <a:latin typeface="Consolas"/>
              </a:rPr>
              <a:t>+'</a:t>
            </a:r>
            <a:r>
              <a:rPr lang="en-US" b="0" dirty="0">
                <a:solidFill>
                  <a:srgbClr val="568C3B"/>
                </a:solidFill>
                <a:latin typeface="Consolas"/>
              </a:rPr>
              <a:t>=([^</a:t>
            </a:r>
            <a:r>
              <a:rPr lang="en-US" b="0" dirty="0">
                <a:solidFill>
                  <a:srgbClr val="2D8F6F"/>
                </a:solidFill>
                <a:latin typeface="Consolas"/>
              </a:rPr>
              <a:t>\\</a:t>
            </a:r>
            <a:r>
              <a:rPr lang="en-US" b="0" dirty="0">
                <a:solidFill>
                  <a:srgbClr val="568C3B"/>
                </a:solidFill>
                <a:latin typeface="Consolas"/>
              </a:rPr>
              <a:t>s;]*)</a:t>
            </a:r>
            <a:r>
              <a:rPr lang="en-US" b="0" dirty="0">
                <a:solidFill>
                  <a:srgbClr val="7EA2B4"/>
                </a:solidFill>
                <a:latin typeface="Consolas"/>
              </a:rPr>
              <a:t>');</a:t>
            </a:r>
          </a:p>
        </p:txBody>
      </p:sp>
      <p:sp>
        <p:nvSpPr>
          <p:cNvPr id="5" name="Rectangle 4"/>
          <p:cNvSpPr/>
          <p:nvPr/>
        </p:nvSpPr>
        <p:spPr>
          <a:xfrm>
            <a:off x="642910" y="2817682"/>
            <a:ext cx="8215370" cy="1384995"/>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readCookie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re</a:t>
            </a:r>
            <a:r>
              <a:rPr lang="fr-FR" sz="1400" b="0" dirty="0">
                <a:solidFill>
                  <a:srgbClr val="7EA2B4"/>
                </a:solidFill>
                <a:latin typeface="Consolas"/>
              </a:rPr>
              <a:t> = new </a:t>
            </a:r>
            <a:r>
              <a:rPr lang="fr-FR" sz="1400" b="0" dirty="0" err="1">
                <a:solidFill>
                  <a:srgbClr val="7EA2B4"/>
                </a:solidFill>
                <a:latin typeface="Consolas"/>
              </a:rPr>
              <a:t>RegExp</a:t>
            </a:r>
            <a:r>
              <a:rPr lang="fr-FR" sz="1400" b="0" dirty="0">
                <a:solidFill>
                  <a:srgbClr val="7EA2B4"/>
                </a:solidFill>
                <a:latin typeface="Consolas"/>
              </a:rPr>
              <a:t>('</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2D8F6F"/>
                </a:solidFill>
                <a:latin typeface="Consolas"/>
              </a:rPr>
              <a:t>\\</a:t>
            </a:r>
            <a:r>
              <a:rPr lang="fr-FR" sz="1400" b="0" dirty="0">
                <a:solidFill>
                  <a:srgbClr val="568C3B"/>
                </a:solidFill>
                <a:latin typeface="Consolas"/>
              </a:rPr>
              <a:t>s;]*)</a:t>
            </a:r>
            <a:r>
              <a:rPr lang="fr-FR" sz="1400" b="0" dirty="0">
                <a:solidFill>
                  <a:srgbClr val="7EA2B4"/>
                </a:solidFill>
                <a:latin typeface="Consolas"/>
              </a:rPr>
              <a:t>');</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sMatch</a:t>
            </a:r>
            <a:r>
              <a:rPr lang="fr-FR" sz="1400" b="0" dirty="0">
                <a:solidFill>
                  <a:srgbClr val="7EA2B4"/>
                </a:solidFill>
                <a:latin typeface="Consolas"/>
              </a:rPr>
              <a:t> = ('</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7EA2B4"/>
                </a:solidFill>
                <a:latin typeface="Consolas"/>
              </a:rPr>
              <a:t>document.cookie</a:t>
            </a:r>
            <a:r>
              <a:rPr lang="fr-FR" sz="1400" b="0" dirty="0">
                <a:solidFill>
                  <a:srgbClr val="7EA2B4"/>
                </a:solidFill>
                <a:latin typeface="Consolas"/>
              </a:rPr>
              <a:t>).</a:t>
            </a:r>
            <a:r>
              <a:rPr lang="fr-FR" sz="1400" b="0" dirty="0">
                <a:solidFill>
                  <a:srgbClr val="2D8F6F"/>
                </a:solidFill>
                <a:latin typeface="Consolas"/>
              </a:rPr>
              <a:t>match</a:t>
            </a:r>
            <a:r>
              <a:rPr lang="fr-FR" sz="1400" b="0" dirty="0">
                <a:solidFill>
                  <a:srgbClr val="7EA2B4"/>
                </a:solidFill>
                <a:latin typeface="Consolas"/>
              </a:rPr>
              <a:t>(</a:t>
            </a:r>
            <a:r>
              <a:rPr lang="fr-FR" sz="1400" b="0" dirty="0" err="1">
                <a:solidFill>
                  <a:srgbClr val="D22D72"/>
                </a:solidFill>
                <a:latin typeface="Consolas"/>
              </a:rPr>
              <a:t>re</a:t>
            </a:r>
            <a:r>
              <a:rPr lang="fr-FR" sz="1400" b="0" dirty="0">
                <a:solidFill>
                  <a:srgbClr val="7EA2B4"/>
                </a:solidFill>
                <a:latin typeface="Consolas"/>
              </a:rPr>
              <a:t>);</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cookieName</a:t>
            </a:r>
            <a:r>
              <a:rPr lang="fr-FR" sz="1400" b="0" dirty="0">
                <a:solidFill>
                  <a:srgbClr val="7EA2B4"/>
                </a:solidFill>
                <a:latin typeface="Consolas"/>
              </a:rPr>
              <a:t> &amp;&amp; </a:t>
            </a:r>
            <a:r>
              <a:rPr lang="fr-FR" sz="1400" b="0" dirty="0" err="1">
                <a:solidFill>
                  <a:srgbClr val="D22D72"/>
                </a:solidFill>
                <a:latin typeface="Consolas"/>
              </a:rPr>
              <a:t>sMatch</a:t>
            </a:r>
            <a:r>
              <a:rPr lang="fr-FR" sz="1400" b="0" dirty="0">
                <a:solidFill>
                  <a:srgbClr val="7EA2B4"/>
                </a:solidFill>
                <a:latin typeface="Consolas"/>
              </a:rPr>
              <a:t>) </a:t>
            </a:r>
            <a:r>
              <a:rPr lang="fr-FR" sz="1400" b="0" dirty="0">
                <a:solidFill>
                  <a:srgbClr val="5D5DB1"/>
                </a:solidFill>
                <a:latin typeface="Consolas"/>
              </a:rPr>
              <a:t>return</a:t>
            </a:r>
            <a:r>
              <a:rPr lang="fr-FR" sz="1400" b="0" dirty="0">
                <a:solidFill>
                  <a:srgbClr val="7EA2B4"/>
                </a:solidFill>
                <a:latin typeface="Consolas"/>
              </a:rPr>
              <a:t> </a:t>
            </a:r>
            <a:r>
              <a:rPr lang="fr-FR" sz="1400" b="0" dirty="0" err="1">
                <a:solidFill>
                  <a:srgbClr val="2D8F6F"/>
                </a:solidFill>
                <a:latin typeface="Consolas"/>
              </a:rPr>
              <a:t>unescape</a:t>
            </a:r>
            <a:r>
              <a:rPr lang="fr-FR" sz="1400" b="0" dirty="0">
                <a:solidFill>
                  <a:srgbClr val="7EA2B4"/>
                </a:solidFill>
                <a:latin typeface="Consolas"/>
              </a:rPr>
              <a:t>(</a:t>
            </a:r>
            <a:r>
              <a:rPr lang="fr-FR" sz="1400" b="0" dirty="0" err="1">
                <a:solidFill>
                  <a:srgbClr val="D22D72"/>
                </a:solidFill>
                <a:latin typeface="Consolas"/>
              </a:rPr>
              <a:t>sMatch</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5D5DB1"/>
                </a:solidFill>
                <a:latin typeface="Consolas"/>
              </a:rPr>
              <a:t>	return</a:t>
            </a:r>
            <a:r>
              <a:rPr lang="fr-FR" sz="1400" b="0" dirty="0">
                <a:solidFill>
                  <a:srgbClr val="7EA2B4"/>
                </a:solidFill>
                <a:latin typeface="Consolas"/>
              </a:rPr>
              <a:t> '';</a:t>
            </a:r>
          </a:p>
          <a:p>
            <a:r>
              <a:rPr lang="fr-FR" sz="1400" b="0" dirty="0">
                <a:solidFill>
                  <a:srgbClr val="7EA2B4"/>
                </a:solidFill>
                <a:latin typeface="Consolas"/>
              </a:rPr>
              <a:t>}</a:t>
            </a:r>
          </a:p>
        </p:txBody>
      </p:sp>
      <p:sp>
        <p:nvSpPr>
          <p:cNvPr id="6" name="Rectangle 5"/>
          <p:cNvSpPr/>
          <p:nvPr/>
        </p:nvSpPr>
        <p:spPr>
          <a:xfrm>
            <a:off x="642910" y="4643446"/>
            <a:ext cx="8286808" cy="1815882"/>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setCookie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err="1">
                <a:solidFill>
                  <a:srgbClr val="7EA2B4"/>
                </a:solidFill>
                <a:latin typeface="Consolas"/>
              </a:rPr>
              <a:t>,</a:t>
            </a:r>
            <a:r>
              <a:rPr lang="fr-FR" sz="1400" b="0" dirty="0" err="1">
                <a:solidFill>
                  <a:srgbClr val="D22D72"/>
                </a:solidFill>
                <a:latin typeface="Consolas"/>
              </a:rPr>
              <a:t>cookieValue</a:t>
            </a:r>
            <a:r>
              <a:rPr lang="fr-FR" sz="1400" b="0" dirty="0" err="1">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today</a:t>
            </a:r>
            <a:r>
              <a:rPr lang="fr-FR" sz="1400" b="0" dirty="0">
                <a:solidFill>
                  <a:srgbClr val="7EA2B4"/>
                </a:solidFill>
                <a:latin typeface="Consolas"/>
              </a:rPr>
              <a:t> = new Date();</a:t>
            </a:r>
          </a:p>
          <a:p>
            <a:r>
              <a:rPr lang="fr-FR" sz="1400" b="0" dirty="0">
                <a:solidFill>
                  <a:srgbClr val="5D5DB1"/>
                </a:solidFill>
                <a:latin typeface="Consolas"/>
              </a:rPr>
              <a:t>	var</a:t>
            </a:r>
            <a:r>
              <a:rPr lang="fr-FR" sz="1400" b="0" dirty="0">
                <a:solidFill>
                  <a:srgbClr val="7EA2B4"/>
                </a:solidFill>
                <a:latin typeface="Consolas"/>
              </a:rPr>
              <a:t> </a:t>
            </a:r>
            <a:r>
              <a:rPr lang="fr-FR" sz="1400" b="0" dirty="0">
                <a:solidFill>
                  <a:srgbClr val="D22D72"/>
                </a:solidFill>
                <a:latin typeface="Consolas"/>
              </a:rPr>
              <a:t>expire</a:t>
            </a:r>
            <a:r>
              <a:rPr lang="fr-FR" sz="1400" b="0" dirty="0">
                <a:solidFill>
                  <a:srgbClr val="7EA2B4"/>
                </a:solidFill>
                <a:latin typeface="Consolas"/>
              </a:rPr>
              <a:t> = new Date();</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err="1">
                <a:solidFill>
                  <a:srgbClr val="935C25"/>
                </a:solidFill>
                <a:latin typeface="Consolas"/>
              </a:rPr>
              <a:t>null</a:t>
            </a:r>
            <a:r>
              <a:rPr lang="fr-FR" sz="1400" b="0" dirty="0">
                <a:solidFill>
                  <a:srgbClr val="7EA2B4"/>
                </a:solidFill>
                <a:latin typeface="Consolas"/>
              </a:rPr>
              <a:t> ||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0</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D22D72"/>
                </a:solidFill>
                <a:latin typeface="Consolas"/>
              </a:rPr>
              <a:t>	</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setTime</a:t>
            </a:r>
            <a:r>
              <a:rPr lang="fr-FR" sz="1400" b="0" dirty="0">
                <a:solidFill>
                  <a:srgbClr val="7EA2B4"/>
                </a:solidFill>
                <a:latin typeface="Consolas"/>
              </a:rPr>
              <a:t>(</a:t>
            </a:r>
            <a:r>
              <a:rPr lang="fr-FR" sz="1400" b="0" dirty="0" err="1">
                <a:solidFill>
                  <a:srgbClr val="D22D72"/>
                </a:solidFill>
                <a:latin typeface="Consolas"/>
              </a:rPr>
              <a:t>today</a:t>
            </a:r>
            <a:r>
              <a:rPr lang="fr-FR" sz="1400" b="0" dirty="0" err="1">
                <a:solidFill>
                  <a:srgbClr val="7EA2B4"/>
                </a:solidFill>
                <a:latin typeface="Consolas"/>
              </a:rPr>
              <a:t>.</a:t>
            </a:r>
            <a:r>
              <a:rPr lang="fr-FR" sz="1400" b="0" dirty="0" err="1">
                <a:solidFill>
                  <a:srgbClr val="2D8F6F"/>
                </a:solidFill>
                <a:latin typeface="Consolas"/>
              </a:rPr>
              <a:t>getTime</a:t>
            </a:r>
            <a:r>
              <a:rPr lang="fr-FR" sz="1400" b="0" dirty="0">
                <a:solidFill>
                  <a:srgbClr val="7EA2B4"/>
                </a:solidFill>
                <a:latin typeface="Consolas"/>
              </a:rPr>
              <a:t>() + </a:t>
            </a:r>
            <a:r>
              <a:rPr lang="fr-FR" sz="1400" b="0" dirty="0">
                <a:solidFill>
                  <a:srgbClr val="935C25"/>
                </a:solidFill>
                <a:latin typeface="Consolas"/>
              </a:rPr>
              <a:t>3600000</a:t>
            </a:r>
            <a:r>
              <a:rPr lang="fr-FR" sz="1400" b="0" dirty="0">
                <a:solidFill>
                  <a:srgbClr val="7EA2B4"/>
                </a:solidFill>
                <a:latin typeface="Consolas"/>
              </a:rPr>
              <a:t>*</a:t>
            </a:r>
            <a:r>
              <a:rPr lang="fr-FR" sz="1400" b="0" dirty="0">
                <a:solidFill>
                  <a:srgbClr val="935C25"/>
                </a:solidFill>
                <a:latin typeface="Consolas"/>
              </a:rPr>
              <a:t>24</a:t>
            </a:r>
            <a:r>
              <a:rPr lang="fr-FR" sz="1400" b="0" dirty="0">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a:t>
            </a:r>
          </a:p>
          <a:p>
            <a:r>
              <a:rPr lang="fr-FR" sz="1400" b="0" dirty="0">
                <a:solidFill>
                  <a:srgbClr val="7EA2B4"/>
                </a:solidFill>
                <a:latin typeface="Consolas"/>
              </a:rPr>
              <a:t>	</a:t>
            </a:r>
            <a:r>
              <a:rPr lang="fr-FR" sz="1400" b="1" dirty="0" err="1">
                <a:solidFill>
                  <a:srgbClr val="7EA2B4"/>
                </a:solidFill>
                <a:latin typeface="Consolas"/>
              </a:rPr>
              <a:t>document.cookie</a:t>
            </a:r>
            <a:r>
              <a:rPr lang="fr-FR" sz="1400" b="0" dirty="0">
                <a:solidFill>
                  <a:srgbClr val="7EA2B4"/>
                </a:solidFill>
                <a:latin typeface="Consolas"/>
              </a:rPr>
              <a:t> = </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7EA2B4"/>
                </a:solidFill>
                <a:latin typeface="Consolas"/>
              </a:rPr>
              <a:t>"+</a:t>
            </a:r>
            <a:r>
              <a:rPr lang="fr-FR" sz="1400" b="0" dirty="0">
                <a:solidFill>
                  <a:srgbClr val="2D8F6F"/>
                </a:solidFill>
                <a:latin typeface="Consolas"/>
              </a:rPr>
              <a:t>escape</a:t>
            </a:r>
            <a:r>
              <a:rPr lang="fr-FR" sz="1400" b="0" dirty="0">
                <a:solidFill>
                  <a:srgbClr val="7EA2B4"/>
                </a:solidFill>
                <a:latin typeface="Consolas"/>
              </a:rPr>
              <a:t>(</a:t>
            </a:r>
            <a:r>
              <a:rPr lang="fr-FR" sz="1400" b="0" dirty="0" err="1">
                <a:solidFill>
                  <a:srgbClr val="D22D72"/>
                </a:solidFill>
                <a:latin typeface="Consolas"/>
              </a:rPr>
              <a:t>cookieValue</a:t>
            </a:r>
            <a:r>
              <a:rPr lang="fr-FR" sz="1400" b="0" dirty="0">
                <a:solidFill>
                  <a:srgbClr val="7EA2B4"/>
                </a:solidFill>
                <a:latin typeface="Consolas"/>
              </a:rPr>
              <a:t>)+"</a:t>
            </a:r>
            <a:r>
              <a:rPr lang="fr-FR" sz="1400" b="0" dirty="0">
                <a:solidFill>
                  <a:srgbClr val="568C3B"/>
                </a:solidFill>
                <a:latin typeface="Consolas"/>
              </a:rPr>
              <a:t>;expires=</a:t>
            </a:r>
            <a:r>
              <a:rPr lang="fr-FR" sz="1400" b="0" dirty="0">
                <a:solidFill>
                  <a:srgbClr val="7EA2B4"/>
                </a:solidFill>
                <a:latin typeface="Consolas"/>
              </a:rPr>
              <a:t>"+</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toGMTString</a:t>
            </a:r>
            <a:r>
              <a:rPr lang="fr-FR" sz="1400" b="0" dirty="0">
                <a:solidFill>
                  <a:srgbClr val="7EA2B4"/>
                </a:solidFill>
                <a:latin typeface="Consolas"/>
              </a:rPr>
              <a:t>();</a:t>
            </a:r>
          </a:p>
          <a:p>
            <a:r>
              <a:rPr lang="fr-FR" sz="1400" b="0" dirty="0">
                <a:solidFill>
                  <a:srgbClr val="7EA2B4"/>
                </a:solidFill>
                <a:latin typeface="Consolas"/>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clients web </a:t>
            </a:r>
          </a:p>
        </p:txBody>
      </p:sp>
      <p:sp>
        <p:nvSpPr>
          <p:cNvPr id="3" name="Espace réservé du contenu 2"/>
          <p:cNvSpPr>
            <a:spLocks noGrp="1"/>
          </p:cNvSpPr>
          <p:nvPr>
            <p:ph idx="1"/>
          </p:nvPr>
        </p:nvSpPr>
        <p:spPr/>
        <p:txBody>
          <a:bodyPr>
            <a:normAutofit lnSpcReduction="10000"/>
          </a:bodyPr>
          <a:lstStyle/>
          <a:p>
            <a:r>
              <a:rPr lang="fr-FR" dirty="0"/>
              <a:t>On appelle client </a:t>
            </a:r>
          </a:p>
          <a:p>
            <a:pPr lvl="1"/>
            <a:r>
              <a:rPr lang="fr-FR" dirty="0"/>
              <a:t>une application  qui </a:t>
            </a:r>
          </a:p>
          <a:p>
            <a:pPr lvl="2"/>
            <a:r>
              <a:rPr lang="fr-FR" dirty="0"/>
              <a:t>comprend le html </a:t>
            </a:r>
          </a:p>
          <a:p>
            <a:pPr lvl="2"/>
            <a:r>
              <a:rPr lang="fr-FR" dirty="0"/>
              <a:t>comprend le </a:t>
            </a:r>
            <a:r>
              <a:rPr lang="fr-FR" dirty="0" err="1"/>
              <a:t>css</a:t>
            </a:r>
            <a:endParaRPr lang="fr-FR" dirty="0"/>
          </a:p>
          <a:p>
            <a:pPr lvl="2"/>
            <a:r>
              <a:rPr lang="fr-FR" dirty="0"/>
              <a:t>et  des langages de scripts</a:t>
            </a:r>
          </a:p>
          <a:p>
            <a:pPr lvl="2"/>
            <a:r>
              <a:rPr lang="fr-FR" dirty="0"/>
              <a:t>assemble le tout pour afficher une page et gérer son fonctionnement </a:t>
            </a:r>
          </a:p>
          <a:p>
            <a:pPr lvl="2"/>
            <a:endParaRPr lang="fr-FR" dirty="0"/>
          </a:p>
          <a:p>
            <a:pPr lvl="2"/>
            <a:r>
              <a:rPr lang="fr-FR" dirty="0"/>
              <a:t>les plus courants :</a:t>
            </a:r>
          </a:p>
          <a:p>
            <a:pPr lvl="3"/>
            <a:r>
              <a:rPr lang="fr-FR" dirty="0"/>
              <a:t>Microsoft IE5/6/7/8/9, EDGE</a:t>
            </a:r>
          </a:p>
          <a:p>
            <a:pPr lvl="3"/>
            <a:r>
              <a:rPr lang="fr-FR" dirty="0" err="1"/>
              <a:t>Mozilla</a:t>
            </a:r>
            <a:r>
              <a:rPr lang="fr-FR" dirty="0"/>
              <a:t> </a:t>
            </a:r>
            <a:r>
              <a:rPr lang="fr-FR" dirty="0" err="1"/>
              <a:t>Firefox</a:t>
            </a:r>
            <a:endParaRPr lang="fr-FR" dirty="0"/>
          </a:p>
          <a:p>
            <a:pPr lvl="3"/>
            <a:r>
              <a:rPr lang="fr-FR" dirty="0"/>
              <a:t>Google Chrome , </a:t>
            </a:r>
            <a:r>
              <a:rPr lang="fr-FR" dirty="0" err="1"/>
              <a:t>chronium</a:t>
            </a:r>
            <a:endParaRPr lang="fr-FR" dirty="0"/>
          </a:p>
          <a:p>
            <a:pPr lvl="3"/>
            <a:r>
              <a:rPr lang="fr-FR" dirty="0"/>
              <a:t>Apple safari</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Gestion de formulaires HTML</a:t>
            </a:r>
            <a:br>
              <a:rPr lang="fr-FR" dirty="0"/>
            </a:br>
            <a:endParaRPr lang="fr-FR" dirty="0"/>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Formulaire en HTML</a:t>
            </a:r>
          </a:p>
        </p:txBody>
      </p:sp>
      <p:sp>
        <p:nvSpPr>
          <p:cNvPr id="5" name="Espace réservé du contenu 4"/>
          <p:cNvSpPr>
            <a:spLocks noGrp="1"/>
          </p:cNvSpPr>
          <p:nvPr>
            <p:ph idx="1"/>
          </p:nvPr>
        </p:nvSpPr>
        <p:spPr/>
        <p:txBody>
          <a:bodyPr/>
          <a:lstStyle/>
          <a:p>
            <a:r>
              <a:rPr lang="fr-FR" dirty="0"/>
              <a:t>La balise </a:t>
            </a:r>
            <a:r>
              <a:rPr lang="fr-FR" i="1" dirty="0" err="1"/>
              <a:t>form</a:t>
            </a:r>
            <a:endParaRPr lang="fr-FR" i="1" dirty="0"/>
          </a:p>
          <a:p>
            <a:pPr lvl="2"/>
            <a:r>
              <a:rPr lang="fr-FR" i="1" dirty="0"/>
              <a:t>pas de sous formulaires </a:t>
            </a:r>
            <a:r>
              <a:rPr lang="fr-FR" i="1" dirty="0" err="1"/>
              <a:t>form</a:t>
            </a:r>
            <a:r>
              <a:rPr lang="fr-FR" i="1" dirty="0"/>
              <a:t> </a:t>
            </a:r>
            <a:r>
              <a:rPr lang="fr-FR" dirty="0"/>
              <a:t>contient pas de </a:t>
            </a:r>
            <a:r>
              <a:rPr lang="fr-FR" i="1" dirty="0" err="1"/>
              <a:t>form</a:t>
            </a:r>
            <a:r>
              <a:rPr lang="fr-FR" i="1" dirty="0"/>
              <a:t> </a:t>
            </a:r>
            <a:r>
              <a:rPr lang="fr-FR" dirty="0"/>
              <a:t>enfant</a:t>
            </a:r>
            <a:endParaRPr lang="fr-FR" i="1" dirty="0"/>
          </a:p>
          <a:p>
            <a:endParaRPr lang="fr-FR" dirty="0"/>
          </a:p>
          <a:p>
            <a:endParaRPr lang="fr-FR" dirty="0"/>
          </a:p>
          <a:p>
            <a:pPr lvl="2"/>
            <a:r>
              <a:rPr lang="fr-FR" dirty="0"/>
              <a:t>Action : url de destination lors du "</a:t>
            </a:r>
            <a:r>
              <a:rPr lang="fr-FR" dirty="0" err="1"/>
              <a:t>submit</a:t>
            </a:r>
            <a:r>
              <a:rPr lang="fr-FR" dirty="0"/>
              <a:t>"</a:t>
            </a:r>
          </a:p>
          <a:p>
            <a:pPr lvl="2"/>
            <a:endParaRPr lang="fr-FR" dirty="0"/>
          </a:p>
          <a:p>
            <a:pPr lvl="2"/>
            <a:r>
              <a:rPr lang="fr-FR" dirty="0" err="1"/>
              <a:t>Method</a:t>
            </a:r>
            <a:r>
              <a:rPr lang="fr-FR" dirty="0"/>
              <a:t> : type d'envoie du contenu du </a:t>
            </a:r>
            <a:r>
              <a:rPr lang="fr-FR" dirty="0" err="1"/>
              <a:t>form</a:t>
            </a:r>
            <a:endParaRPr lang="fr-FR" dirty="0"/>
          </a:p>
          <a:p>
            <a:pPr lvl="4"/>
            <a:endParaRPr lang="fr-FR" dirty="0"/>
          </a:p>
          <a:p>
            <a:pPr lvl="4"/>
            <a:r>
              <a:rPr lang="fr-FR" dirty="0"/>
              <a:t>POST : dans le paquet HTTP</a:t>
            </a:r>
          </a:p>
          <a:p>
            <a:pPr lvl="4"/>
            <a:endParaRPr lang="fr-FR" dirty="0"/>
          </a:p>
          <a:p>
            <a:pPr lvl="4"/>
            <a:r>
              <a:rPr lang="fr-FR" dirty="0"/>
              <a:t>GET : dans l'url de destination</a:t>
            </a:r>
          </a:p>
          <a:p>
            <a:endParaRPr lang="fr-FR" dirty="0"/>
          </a:p>
        </p:txBody>
      </p:sp>
      <p:sp>
        <p:nvSpPr>
          <p:cNvPr id="6" name="Rectangle 5"/>
          <p:cNvSpPr/>
          <p:nvPr/>
        </p:nvSpPr>
        <p:spPr>
          <a:xfrm>
            <a:off x="714348" y="2285992"/>
            <a:ext cx="7429552" cy="923330"/>
          </a:xfrm>
          <a:prstGeom prst="rect">
            <a:avLst/>
          </a:prstGeom>
        </p:spPr>
        <p:txBody>
          <a:bodyPr wrap="square">
            <a:spAutoFit/>
          </a:bodyPr>
          <a:lstStyle/>
          <a:p>
            <a:r>
              <a:rPr lang="fr-FR" b="0" dirty="0">
                <a:solidFill>
                  <a:srgbClr val="7EA2B4"/>
                </a:solidFill>
                <a:latin typeface="Consolas"/>
              </a:rPr>
              <a:t>&lt;</a:t>
            </a:r>
            <a:r>
              <a:rPr lang="fr-FR" b="0" dirty="0" err="1">
                <a:solidFill>
                  <a:srgbClr val="D22D72"/>
                </a:solidFill>
                <a:latin typeface="Consolas"/>
              </a:rPr>
              <a:t>form</a:t>
            </a:r>
            <a:r>
              <a:rPr lang="fr-FR" b="0" dirty="0">
                <a:solidFill>
                  <a:srgbClr val="7EA2B4"/>
                </a:solidFill>
                <a:latin typeface="Consolas"/>
              </a:rPr>
              <a:t> </a:t>
            </a:r>
            <a:r>
              <a:rPr lang="fr-FR" b="0" dirty="0">
                <a:solidFill>
                  <a:srgbClr val="935C25"/>
                </a:solidFill>
                <a:latin typeface="Consolas"/>
              </a:rPr>
              <a:t>action</a:t>
            </a:r>
            <a:r>
              <a:rPr lang="fr-FR" b="0" dirty="0">
                <a:solidFill>
                  <a:srgbClr val="7EA2B4"/>
                </a:solidFill>
                <a:latin typeface="Consolas"/>
              </a:rPr>
              <a:t>="</a:t>
            </a:r>
            <a:r>
              <a:rPr lang="fr-FR" b="0" dirty="0">
                <a:solidFill>
                  <a:srgbClr val="568C3B"/>
                </a:solidFill>
                <a:latin typeface="Consolas"/>
              </a:rPr>
              <a:t>URI/URL</a:t>
            </a:r>
            <a:r>
              <a:rPr lang="fr-FR" b="0" dirty="0">
                <a:solidFill>
                  <a:srgbClr val="7EA2B4"/>
                </a:solidFill>
                <a:latin typeface="Consolas"/>
              </a:rPr>
              <a:t>" </a:t>
            </a:r>
            <a:r>
              <a:rPr lang="fr-FR" b="0" dirty="0" err="1">
                <a:solidFill>
                  <a:srgbClr val="935C25"/>
                </a:solidFill>
                <a:latin typeface="Consolas"/>
              </a:rPr>
              <a:t>method</a:t>
            </a:r>
            <a:r>
              <a:rPr lang="fr-FR" b="0" dirty="0">
                <a:solidFill>
                  <a:srgbClr val="7EA2B4"/>
                </a:solidFill>
                <a:latin typeface="Consolas"/>
              </a:rPr>
              <a:t>="</a:t>
            </a:r>
            <a:r>
              <a:rPr lang="fr-FR" b="0" dirty="0">
                <a:solidFill>
                  <a:srgbClr val="568C3B"/>
                </a:solidFill>
                <a:latin typeface="Consolas"/>
              </a:rPr>
              <a:t>GET|POST</a:t>
            </a:r>
            <a:r>
              <a:rPr lang="fr-FR" b="0" dirty="0">
                <a:solidFill>
                  <a:srgbClr val="7EA2B4"/>
                </a:solidFill>
                <a:latin typeface="Consolas"/>
              </a:rPr>
              <a:t>" </a:t>
            </a:r>
            <a:r>
              <a:rPr lang="fr-FR" b="0" dirty="0">
                <a:solidFill>
                  <a:srgbClr val="935C25"/>
                </a:solidFill>
                <a:latin typeface="Consolas"/>
              </a:rPr>
              <a:t>id</a:t>
            </a:r>
            <a:r>
              <a:rPr lang="fr-FR" b="0" dirty="0">
                <a:solidFill>
                  <a:srgbClr val="7EA2B4"/>
                </a:solidFill>
                <a:latin typeface="Consolas"/>
              </a:rPr>
              <a:t>="</a:t>
            </a:r>
            <a:r>
              <a:rPr lang="fr-FR" dirty="0" err="1">
                <a:solidFill>
                  <a:srgbClr val="568C3B"/>
                </a:solidFill>
                <a:latin typeface="Consolas"/>
              </a:rPr>
              <a:t>monForm</a:t>
            </a:r>
            <a:r>
              <a:rPr lang="fr-FR" b="0" dirty="0">
                <a:solidFill>
                  <a:srgbClr val="7EA2B4"/>
                </a:solidFill>
                <a:latin typeface="Consolas"/>
              </a:rPr>
              <a:t>"&gt;</a:t>
            </a:r>
          </a:p>
          <a:p>
            <a:r>
              <a:rPr lang="fr-FR" b="0" dirty="0">
                <a:solidFill>
                  <a:srgbClr val="7EA2B4"/>
                </a:solidFill>
                <a:latin typeface="Consolas"/>
              </a:rPr>
              <a:t>	contenu du formulaire, input, </a:t>
            </a:r>
            <a:r>
              <a:rPr lang="fr-FR" b="0" dirty="0" err="1">
                <a:solidFill>
                  <a:srgbClr val="7EA2B4"/>
                </a:solidFill>
                <a:latin typeface="Consolas"/>
              </a:rPr>
              <a:t>textarea</a:t>
            </a:r>
            <a:r>
              <a:rPr lang="fr-FR" b="0" dirty="0">
                <a:solidFill>
                  <a:srgbClr val="7EA2B4"/>
                </a:solidFill>
                <a:latin typeface="Consolas"/>
              </a:rPr>
              <a:t>, ...</a:t>
            </a:r>
          </a:p>
          <a:p>
            <a:r>
              <a:rPr lang="fr-FR" b="0" dirty="0">
                <a:solidFill>
                  <a:srgbClr val="7EA2B4"/>
                </a:solidFill>
                <a:latin typeface="Consolas"/>
              </a:rPr>
              <a:t>&lt;/</a:t>
            </a:r>
            <a:r>
              <a:rPr lang="fr-FR" b="0" dirty="0" err="1">
                <a:solidFill>
                  <a:srgbClr val="D22D72"/>
                </a:solidFill>
                <a:latin typeface="Consolas"/>
              </a:rPr>
              <a:t>form</a:t>
            </a:r>
            <a:r>
              <a:rPr lang="fr-FR" b="0" dirty="0">
                <a:solidFill>
                  <a:srgbClr val="7EA2B4"/>
                </a:solidFill>
                <a:latin typeface="Consolas"/>
              </a:rPr>
              <a:t>&gt;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Submit</a:t>
            </a:r>
            <a:r>
              <a:rPr lang="fr-FR" dirty="0"/>
              <a:t> &amp; Reset</a:t>
            </a:r>
          </a:p>
        </p:txBody>
      </p:sp>
      <p:sp>
        <p:nvSpPr>
          <p:cNvPr id="3" name="Espace réservé du contenu 2"/>
          <p:cNvSpPr>
            <a:spLocks noGrp="1"/>
          </p:cNvSpPr>
          <p:nvPr>
            <p:ph idx="1"/>
          </p:nvPr>
        </p:nvSpPr>
        <p:spPr/>
        <p:txBody>
          <a:bodyPr/>
          <a:lstStyle/>
          <a:p>
            <a:r>
              <a:rPr lang="fr-FR" dirty="0" err="1"/>
              <a:t>Submit</a:t>
            </a:r>
            <a:endParaRPr lang="fr-FR" dirty="0"/>
          </a:p>
          <a:p>
            <a:pPr lvl="2"/>
            <a:r>
              <a:rPr lang="fr-FR" dirty="0"/>
              <a:t>envoie le contenu des entrées du formulaire</a:t>
            </a:r>
          </a:p>
          <a:p>
            <a:pPr lvl="4"/>
            <a:r>
              <a:rPr lang="fr-FR" dirty="0"/>
              <a:t>Exécution du </a:t>
            </a:r>
            <a:r>
              <a:rPr lang="fr-FR" dirty="0" err="1"/>
              <a:t>submit</a:t>
            </a:r>
            <a:r>
              <a:rPr lang="fr-FR" dirty="0"/>
              <a:t> en </a:t>
            </a:r>
            <a:r>
              <a:rPr lang="fr-FR" dirty="0" err="1"/>
              <a:t>js</a:t>
            </a:r>
            <a:endParaRPr lang="fr-FR" dirty="0"/>
          </a:p>
          <a:p>
            <a:endParaRPr lang="fr-FR" dirty="0"/>
          </a:p>
          <a:p>
            <a:endParaRPr lang="fr-FR" dirty="0"/>
          </a:p>
          <a:p>
            <a:r>
              <a:rPr lang="fr-FR" dirty="0"/>
              <a:t>Reset</a:t>
            </a:r>
          </a:p>
          <a:p>
            <a:pPr lvl="2"/>
            <a:r>
              <a:rPr lang="fr-FR" dirty="0" err="1"/>
              <a:t>reinitialisation</a:t>
            </a:r>
            <a:r>
              <a:rPr lang="fr-FR" dirty="0"/>
              <a:t> du formulaire </a:t>
            </a:r>
          </a:p>
          <a:p>
            <a:pPr lvl="4"/>
            <a:r>
              <a:rPr lang="fr-FR" dirty="0" err="1"/>
              <a:t>Execution</a:t>
            </a:r>
            <a:r>
              <a:rPr lang="fr-FR" dirty="0"/>
              <a:t> du reset en </a:t>
            </a:r>
            <a:r>
              <a:rPr lang="fr-FR" dirty="0" err="1"/>
              <a:t>js</a:t>
            </a:r>
            <a:endParaRPr lang="fr-FR" dirty="0"/>
          </a:p>
        </p:txBody>
      </p:sp>
      <p:sp>
        <p:nvSpPr>
          <p:cNvPr id="4" name="Rectangle 3"/>
          <p:cNvSpPr/>
          <p:nvPr/>
        </p:nvSpPr>
        <p:spPr>
          <a:xfrm>
            <a:off x="1428728" y="2714620"/>
            <a:ext cx="5929354" cy="369332"/>
          </a:xfrm>
          <a:prstGeom prst="rect">
            <a:avLst/>
          </a:prstGeom>
        </p:spPr>
        <p:txBody>
          <a:bodyPr wrap="square">
            <a:spAutoFit/>
          </a:bodyPr>
          <a:lstStyle/>
          <a:p>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mon-</a:t>
            </a:r>
            <a:r>
              <a:rPr lang="fr-FR" b="0" dirty="0" err="1">
                <a:solidFill>
                  <a:srgbClr val="568C3B"/>
                </a:solidFill>
                <a:latin typeface="Consolas"/>
              </a:rPr>
              <a:t>form</a:t>
            </a:r>
            <a:r>
              <a:rPr lang="fr-FR" b="0" dirty="0">
                <a:solidFill>
                  <a:srgbClr val="7EA2B4"/>
                </a:solidFill>
                <a:latin typeface="Consolas"/>
              </a:rPr>
              <a:t>').</a:t>
            </a:r>
            <a:r>
              <a:rPr lang="fr-FR" b="0" dirty="0" err="1">
                <a:solidFill>
                  <a:srgbClr val="2D8F6F"/>
                </a:solidFill>
                <a:latin typeface="Consolas"/>
              </a:rPr>
              <a:t>submit</a:t>
            </a:r>
            <a:r>
              <a:rPr lang="fr-FR" b="0" dirty="0">
                <a:solidFill>
                  <a:srgbClr val="7EA2B4"/>
                </a:solidFill>
                <a:latin typeface="Consolas"/>
              </a:rPr>
              <a:t>();</a:t>
            </a:r>
          </a:p>
        </p:txBody>
      </p:sp>
      <p:sp>
        <p:nvSpPr>
          <p:cNvPr id="6" name="Rectangle 5"/>
          <p:cNvSpPr/>
          <p:nvPr/>
        </p:nvSpPr>
        <p:spPr>
          <a:xfrm>
            <a:off x="1428728" y="5631436"/>
            <a:ext cx="5929354" cy="369332"/>
          </a:xfrm>
          <a:prstGeom prst="rect">
            <a:avLst/>
          </a:prstGeom>
        </p:spPr>
        <p:txBody>
          <a:bodyPr wrap="square">
            <a:spAutoFit/>
          </a:bodyPr>
          <a:lstStyle/>
          <a:p>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mon-</a:t>
            </a:r>
            <a:r>
              <a:rPr lang="fr-FR" b="0" dirty="0" err="1">
                <a:solidFill>
                  <a:srgbClr val="568C3B"/>
                </a:solidFill>
                <a:latin typeface="Consolas"/>
              </a:rPr>
              <a:t>form</a:t>
            </a:r>
            <a:r>
              <a:rPr lang="fr-FR" b="0" dirty="0">
                <a:solidFill>
                  <a:srgbClr val="7EA2B4"/>
                </a:solidFill>
                <a:latin typeface="Consolas"/>
              </a:rPr>
              <a:t>').</a:t>
            </a:r>
            <a:r>
              <a:rPr lang="fr-FR" b="0" dirty="0">
                <a:solidFill>
                  <a:srgbClr val="2D8F6F"/>
                </a:solidFill>
                <a:latin typeface="Consolas"/>
              </a:rPr>
              <a:t>reset</a:t>
            </a:r>
            <a:r>
              <a:rPr lang="fr-FR" b="0" dirty="0">
                <a:solidFill>
                  <a:srgbClr val="7EA2B4"/>
                </a:solidFill>
                <a:latin typeface="Consolas"/>
              </a:rPr>
              <a: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d'entrées formulaire HTML</a:t>
            </a:r>
          </a:p>
        </p:txBody>
      </p:sp>
      <p:sp>
        <p:nvSpPr>
          <p:cNvPr id="3" name="Espace réservé du contenu 2"/>
          <p:cNvSpPr>
            <a:spLocks noGrp="1"/>
          </p:cNvSpPr>
          <p:nvPr>
            <p:ph idx="1"/>
          </p:nvPr>
        </p:nvSpPr>
        <p:spPr/>
        <p:txBody>
          <a:bodyPr/>
          <a:lstStyle/>
          <a:p>
            <a:r>
              <a:rPr lang="fr-FR" dirty="0"/>
              <a:t>Les entrées de contenu</a:t>
            </a:r>
          </a:p>
          <a:p>
            <a:pPr lvl="2"/>
            <a:r>
              <a:rPr lang="fr-FR" dirty="0"/>
              <a:t>2 identifications </a:t>
            </a:r>
          </a:p>
          <a:p>
            <a:pPr lvl="3"/>
            <a:r>
              <a:rPr lang="fr-FR" dirty="0" err="1"/>
              <a:t>name</a:t>
            </a:r>
            <a:r>
              <a:rPr lang="fr-FR" dirty="0"/>
              <a:t> 	</a:t>
            </a:r>
            <a:r>
              <a:rPr lang="fr-FR" dirty="0">
                <a:sym typeface="Wingdings" pitchFamily="2" charset="2"/>
              </a:rPr>
              <a:t> pour le serveur</a:t>
            </a:r>
          </a:p>
          <a:p>
            <a:pPr lvl="3"/>
            <a:r>
              <a:rPr lang="fr-FR" dirty="0">
                <a:sym typeface="Wingdings" pitchFamily="2" charset="2"/>
              </a:rPr>
              <a:t>id		 pour le navigateur</a:t>
            </a:r>
            <a:endParaRPr lang="fr-FR" dirty="0"/>
          </a:p>
          <a:p>
            <a:pPr lvl="2"/>
            <a:r>
              <a:rPr lang="fr-FR" dirty="0" err="1"/>
              <a:t>differents</a:t>
            </a:r>
            <a:r>
              <a:rPr lang="fr-FR" dirty="0"/>
              <a:t> types : </a:t>
            </a:r>
          </a:p>
          <a:p>
            <a:pPr lvl="3"/>
            <a:r>
              <a:rPr lang="fr-FR" dirty="0" err="1"/>
              <a:t>text</a:t>
            </a:r>
            <a:r>
              <a:rPr lang="fr-FR" dirty="0"/>
              <a:t>, </a:t>
            </a:r>
            <a:r>
              <a:rPr lang="fr-FR" dirty="0" err="1"/>
              <a:t>checkbox</a:t>
            </a:r>
            <a:r>
              <a:rPr lang="fr-FR" dirty="0"/>
              <a:t>, file, radio, </a:t>
            </a:r>
            <a:r>
              <a:rPr lang="fr-FR" dirty="0" err="1"/>
              <a:t>hidden</a:t>
            </a:r>
            <a:r>
              <a:rPr lang="fr-FR" dirty="0"/>
              <a:t>, </a:t>
            </a:r>
            <a:r>
              <a:rPr lang="fr-FR" dirty="0" err="1"/>
              <a:t>password</a:t>
            </a:r>
            <a:endParaRPr lang="fr-FR" dirty="0"/>
          </a:p>
          <a:p>
            <a:pPr lvl="2"/>
            <a:endParaRPr lang="fr-FR" dirty="0"/>
          </a:p>
          <a:p>
            <a:pPr lvl="2"/>
            <a:endParaRPr lang="fr-FR" dirty="0"/>
          </a:p>
          <a:p>
            <a:pPr lvl="2"/>
            <a:r>
              <a:rPr lang="fr-FR" dirty="0"/>
              <a:t>Nouveauté html 5 :</a:t>
            </a:r>
          </a:p>
          <a:p>
            <a:pPr lvl="3"/>
            <a:r>
              <a:rPr lang="fr-FR" dirty="0"/>
              <a:t>type : </a:t>
            </a:r>
            <a:r>
              <a:rPr lang="fr-FR" dirty="0" err="1"/>
              <a:t>number</a:t>
            </a:r>
            <a:r>
              <a:rPr lang="fr-FR" dirty="0"/>
              <a:t>, range, </a:t>
            </a:r>
            <a:r>
              <a:rPr lang="fr-FR" dirty="0" err="1"/>
              <a:t>search</a:t>
            </a:r>
            <a:r>
              <a:rPr lang="fr-FR" dirty="0"/>
              <a:t>, tel, mail, url, </a:t>
            </a:r>
            <a:r>
              <a:rPr lang="fr-FR" dirty="0" err="1"/>
              <a:t>week</a:t>
            </a:r>
            <a:r>
              <a:rPr lang="fr-FR" dirty="0"/>
              <a:t>, </a:t>
            </a:r>
            <a:r>
              <a:rPr lang="fr-FR" dirty="0" err="1"/>
              <a:t>color</a:t>
            </a:r>
            <a:r>
              <a:rPr lang="fr-FR" dirty="0"/>
              <a:t>, </a:t>
            </a:r>
            <a:r>
              <a:rPr lang="fr-FR" dirty="0" err="1"/>
              <a:t>month</a:t>
            </a:r>
            <a:r>
              <a:rPr lang="fr-FR" dirty="0"/>
              <a:t>, image, date, </a:t>
            </a:r>
            <a:r>
              <a:rPr lang="fr-FR" dirty="0" err="1"/>
              <a:t>datetime</a:t>
            </a:r>
            <a:endParaRPr lang="fr-FR" dirty="0"/>
          </a:p>
          <a:p>
            <a:pPr lvl="3"/>
            <a:r>
              <a:rPr lang="fr-FR" dirty="0"/>
              <a:t>Validation par regex </a:t>
            </a:r>
          </a:p>
          <a:p>
            <a:pPr lvl="2"/>
            <a:endParaRPr lang="fr-FR" dirty="0"/>
          </a:p>
        </p:txBody>
      </p:sp>
      <p:sp>
        <p:nvSpPr>
          <p:cNvPr id="4" name="Rectangle 3"/>
          <p:cNvSpPr/>
          <p:nvPr/>
        </p:nvSpPr>
        <p:spPr>
          <a:xfrm>
            <a:off x="785786" y="3714752"/>
            <a:ext cx="7715304" cy="923330"/>
          </a:xfrm>
          <a:prstGeom prst="rect">
            <a:avLst/>
          </a:prstGeom>
        </p:spPr>
        <p:txBody>
          <a:bodyPr wrap="square">
            <a:spAutoFit/>
          </a:bodyPr>
          <a:lstStyle/>
          <a:p>
            <a:r>
              <a:rPr lang="en-US" b="0" dirty="0">
                <a:solidFill>
                  <a:srgbClr val="7EA2B4"/>
                </a:solidFill>
                <a:latin typeface="Consolas"/>
              </a:rPr>
              <a:t>&lt;</a:t>
            </a:r>
            <a:r>
              <a:rPr lang="en-US" b="0" dirty="0">
                <a:solidFill>
                  <a:srgbClr val="D22D72"/>
                </a:solidFill>
                <a:latin typeface="Consolas"/>
              </a:rPr>
              <a:t>input</a:t>
            </a:r>
            <a:r>
              <a:rPr lang="en-US" b="0" dirty="0">
                <a:solidFill>
                  <a:srgbClr val="7EA2B4"/>
                </a:solidFill>
                <a:latin typeface="Consolas"/>
              </a:rPr>
              <a:t> </a:t>
            </a:r>
            <a:r>
              <a:rPr lang="en-US" b="0" dirty="0">
                <a:solidFill>
                  <a:srgbClr val="935C25"/>
                </a:solidFill>
                <a:latin typeface="Consolas"/>
              </a:rPr>
              <a:t>type</a:t>
            </a:r>
            <a:r>
              <a:rPr lang="en-US" b="0" dirty="0">
                <a:solidFill>
                  <a:srgbClr val="7EA2B4"/>
                </a:solidFill>
                <a:latin typeface="Consolas"/>
              </a:rPr>
              <a:t>="</a:t>
            </a:r>
            <a:r>
              <a:rPr lang="en-US" b="0" dirty="0">
                <a:solidFill>
                  <a:srgbClr val="568C3B"/>
                </a:solidFill>
                <a:latin typeface="Consolas"/>
              </a:rPr>
              <a:t>color</a:t>
            </a:r>
            <a:r>
              <a:rPr lang="en-US" b="0" dirty="0">
                <a:solidFill>
                  <a:srgbClr val="7EA2B4"/>
                </a:solidFill>
                <a:latin typeface="Consolas"/>
              </a:rPr>
              <a:t>" </a:t>
            </a:r>
            <a:r>
              <a:rPr lang="en-US" b="0" dirty="0">
                <a:solidFill>
                  <a:srgbClr val="935C25"/>
                </a:solidFill>
                <a:latin typeface="Consolas"/>
              </a:rPr>
              <a:t>name</a:t>
            </a:r>
            <a:r>
              <a:rPr lang="en-US" b="0" dirty="0">
                <a:solidFill>
                  <a:srgbClr val="7EA2B4"/>
                </a:solidFill>
                <a:latin typeface="Consolas"/>
              </a:rPr>
              <a:t>="</a:t>
            </a:r>
            <a:r>
              <a:rPr lang="en-US" b="0" dirty="0" err="1">
                <a:solidFill>
                  <a:srgbClr val="568C3B"/>
                </a:solidFill>
                <a:latin typeface="Consolas"/>
              </a:rPr>
              <a:t>macouleur</a:t>
            </a:r>
            <a:r>
              <a:rPr lang="en-US" b="0" dirty="0">
                <a:solidFill>
                  <a:srgbClr val="7EA2B4"/>
                </a:solidFill>
                <a:latin typeface="Consolas"/>
              </a:rPr>
              <a:t>" </a:t>
            </a:r>
            <a:r>
              <a:rPr lang="en-US" b="0" dirty="0">
                <a:solidFill>
                  <a:srgbClr val="257FAD"/>
                </a:solidFill>
                <a:latin typeface="Consolas"/>
              </a:rPr>
              <a:t>id</a:t>
            </a:r>
            <a:r>
              <a:rPr lang="en-US" b="0" dirty="0">
                <a:solidFill>
                  <a:srgbClr val="7EA2B4"/>
                </a:solidFill>
                <a:latin typeface="Consolas"/>
              </a:rPr>
              <a:t>="</a:t>
            </a:r>
            <a:r>
              <a:rPr lang="en-US" b="0" dirty="0">
                <a:solidFill>
                  <a:srgbClr val="568C3B"/>
                </a:solidFill>
                <a:latin typeface="Consolas"/>
              </a:rPr>
              <a:t>input-color</a:t>
            </a:r>
            <a:r>
              <a:rPr lang="en-US" b="0" dirty="0">
                <a:solidFill>
                  <a:srgbClr val="7EA2B4"/>
                </a:solidFill>
                <a:latin typeface="Consolas"/>
              </a:rPr>
              <a:t>"&gt;</a:t>
            </a:r>
          </a:p>
          <a:p>
            <a:r>
              <a:rPr lang="en-US" b="0" dirty="0">
                <a:solidFill>
                  <a:srgbClr val="7EA2B4"/>
                </a:solidFill>
                <a:latin typeface="Consolas"/>
              </a:rPr>
              <a:t>&lt;</a:t>
            </a:r>
            <a:r>
              <a:rPr lang="en-US" b="0" dirty="0">
                <a:solidFill>
                  <a:srgbClr val="D22D72"/>
                </a:solidFill>
                <a:latin typeface="Consolas"/>
              </a:rPr>
              <a:t>input</a:t>
            </a:r>
            <a:r>
              <a:rPr lang="en-US" b="0" dirty="0">
                <a:solidFill>
                  <a:srgbClr val="7EA2B4"/>
                </a:solidFill>
                <a:latin typeface="Consolas"/>
              </a:rPr>
              <a:t> </a:t>
            </a:r>
            <a:r>
              <a:rPr lang="en-US" b="0" dirty="0">
                <a:solidFill>
                  <a:srgbClr val="935C25"/>
                </a:solidFill>
                <a:latin typeface="Consolas"/>
              </a:rPr>
              <a:t>type</a:t>
            </a:r>
            <a:r>
              <a:rPr lang="en-US" b="0" dirty="0">
                <a:solidFill>
                  <a:srgbClr val="7EA2B4"/>
                </a:solidFill>
                <a:latin typeface="Consolas"/>
              </a:rPr>
              <a:t>="</a:t>
            </a:r>
            <a:r>
              <a:rPr lang="en-US" b="0" dirty="0">
                <a:solidFill>
                  <a:srgbClr val="568C3B"/>
                </a:solidFill>
                <a:latin typeface="Consolas"/>
              </a:rPr>
              <a:t>text</a:t>
            </a:r>
            <a:r>
              <a:rPr lang="en-US" b="0" dirty="0">
                <a:solidFill>
                  <a:srgbClr val="7EA2B4"/>
                </a:solidFill>
                <a:latin typeface="Consolas"/>
              </a:rPr>
              <a:t>" </a:t>
            </a:r>
            <a:r>
              <a:rPr lang="en-US" b="0" dirty="0">
                <a:solidFill>
                  <a:srgbClr val="935C25"/>
                </a:solidFill>
                <a:latin typeface="Consolas"/>
              </a:rPr>
              <a:t>name</a:t>
            </a:r>
            <a:r>
              <a:rPr lang="en-US" b="0" dirty="0">
                <a:solidFill>
                  <a:srgbClr val="7EA2B4"/>
                </a:solidFill>
                <a:latin typeface="Consolas"/>
              </a:rPr>
              <a:t>="</a:t>
            </a:r>
            <a:r>
              <a:rPr lang="en-US" b="0" dirty="0" err="1">
                <a:solidFill>
                  <a:srgbClr val="568C3B"/>
                </a:solidFill>
                <a:latin typeface="Consolas"/>
              </a:rPr>
              <a:t>prenom</a:t>
            </a:r>
            <a:r>
              <a:rPr lang="en-US" b="0" dirty="0">
                <a:solidFill>
                  <a:srgbClr val="7EA2B4"/>
                </a:solidFill>
                <a:latin typeface="Consolas"/>
              </a:rPr>
              <a:t>" </a:t>
            </a:r>
            <a:r>
              <a:rPr lang="en-US" b="0" dirty="0">
                <a:solidFill>
                  <a:srgbClr val="257FAD"/>
                </a:solidFill>
                <a:latin typeface="Consolas"/>
              </a:rPr>
              <a:t>id</a:t>
            </a:r>
            <a:r>
              <a:rPr lang="en-US" b="0" dirty="0">
                <a:solidFill>
                  <a:srgbClr val="7EA2B4"/>
                </a:solidFill>
                <a:latin typeface="Consolas"/>
              </a:rPr>
              <a:t>="</a:t>
            </a:r>
            <a:r>
              <a:rPr lang="en-US" b="0" dirty="0">
                <a:solidFill>
                  <a:srgbClr val="568C3B"/>
                </a:solidFill>
                <a:latin typeface="Consolas"/>
              </a:rPr>
              <a:t>input-</a:t>
            </a:r>
            <a:r>
              <a:rPr lang="en-US" b="0" dirty="0" err="1">
                <a:solidFill>
                  <a:srgbClr val="568C3B"/>
                </a:solidFill>
                <a:latin typeface="Consolas"/>
              </a:rPr>
              <a:t>pnom</a:t>
            </a:r>
            <a:r>
              <a:rPr lang="en-US" b="0" dirty="0">
                <a:solidFill>
                  <a:srgbClr val="7EA2B4"/>
                </a:solidFill>
                <a:latin typeface="Consolas"/>
              </a:rPr>
              <a:t>"&gt;</a:t>
            </a:r>
          </a:p>
          <a:p>
            <a:endParaRPr lang="en-US" b="0" dirty="0">
              <a:solidFill>
                <a:srgbClr val="7EA2B4"/>
              </a:solidFill>
              <a:latin typeface="Consolas"/>
            </a:endParaRPr>
          </a:p>
        </p:txBody>
      </p:sp>
      <p:sp>
        <p:nvSpPr>
          <p:cNvPr id="5" name="Rectangle 4"/>
          <p:cNvSpPr/>
          <p:nvPr/>
        </p:nvSpPr>
        <p:spPr>
          <a:xfrm>
            <a:off x="285720" y="6000768"/>
            <a:ext cx="8572560" cy="369332"/>
          </a:xfrm>
          <a:prstGeom prst="rect">
            <a:avLst/>
          </a:prstGeom>
        </p:spPr>
        <p:txBody>
          <a:bodyPr wrap="square">
            <a:spAutoFit/>
          </a:bodyPr>
          <a:lstStyle/>
          <a:p>
            <a:pPr algn="ctr"/>
            <a:r>
              <a:rPr lang="en-US" b="0" dirty="0">
                <a:solidFill>
                  <a:srgbClr val="7EA2B4"/>
                </a:solidFill>
                <a:latin typeface="Consolas"/>
              </a:rPr>
              <a:t>&lt;</a:t>
            </a:r>
            <a:r>
              <a:rPr lang="en-US" b="0" dirty="0">
                <a:solidFill>
                  <a:srgbClr val="D22D72"/>
                </a:solidFill>
                <a:latin typeface="Consolas"/>
              </a:rPr>
              <a:t>input</a:t>
            </a:r>
            <a:r>
              <a:rPr lang="en-US" b="0" dirty="0">
                <a:solidFill>
                  <a:srgbClr val="7EA2B4"/>
                </a:solidFill>
                <a:latin typeface="Consolas"/>
              </a:rPr>
              <a:t> </a:t>
            </a:r>
            <a:r>
              <a:rPr lang="en-US" b="0" dirty="0">
                <a:solidFill>
                  <a:srgbClr val="935C25"/>
                </a:solidFill>
                <a:latin typeface="Consolas"/>
              </a:rPr>
              <a:t>type</a:t>
            </a:r>
            <a:r>
              <a:rPr lang="en-US" b="0" dirty="0">
                <a:solidFill>
                  <a:srgbClr val="7EA2B4"/>
                </a:solidFill>
                <a:latin typeface="Consolas"/>
              </a:rPr>
              <a:t>="</a:t>
            </a:r>
            <a:r>
              <a:rPr lang="en-US" b="0" dirty="0">
                <a:solidFill>
                  <a:srgbClr val="568C3B"/>
                </a:solidFill>
                <a:latin typeface="Consolas"/>
              </a:rPr>
              <a:t>text</a:t>
            </a:r>
            <a:r>
              <a:rPr lang="en-US" b="0" dirty="0">
                <a:solidFill>
                  <a:srgbClr val="7EA2B4"/>
                </a:solidFill>
                <a:latin typeface="Consolas"/>
              </a:rPr>
              <a:t>" </a:t>
            </a:r>
            <a:r>
              <a:rPr lang="en-US" b="0" dirty="0">
                <a:solidFill>
                  <a:srgbClr val="935C25"/>
                </a:solidFill>
                <a:latin typeface="Consolas"/>
              </a:rPr>
              <a:t>name</a:t>
            </a:r>
            <a:r>
              <a:rPr lang="en-US" b="0" dirty="0">
                <a:solidFill>
                  <a:srgbClr val="7EA2B4"/>
                </a:solidFill>
                <a:latin typeface="Consolas"/>
              </a:rPr>
              <a:t>="</a:t>
            </a:r>
            <a:r>
              <a:rPr lang="en-US" b="0" dirty="0">
                <a:solidFill>
                  <a:srgbClr val="568C3B"/>
                </a:solidFill>
                <a:latin typeface="Consolas"/>
              </a:rPr>
              <a:t>cp</a:t>
            </a:r>
            <a:r>
              <a:rPr lang="en-US" b="0" dirty="0">
                <a:solidFill>
                  <a:srgbClr val="7EA2B4"/>
                </a:solidFill>
                <a:latin typeface="Consolas"/>
              </a:rPr>
              <a:t>" </a:t>
            </a:r>
            <a:r>
              <a:rPr lang="en-US" b="0" dirty="0">
                <a:solidFill>
                  <a:srgbClr val="935C25"/>
                </a:solidFill>
                <a:latin typeface="Consolas"/>
              </a:rPr>
              <a:t>pattern</a:t>
            </a:r>
            <a:r>
              <a:rPr lang="en-US" b="0" dirty="0">
                <a:solidFill>
                  <a:srgbClr val="7EA2B4"/>
                </a:solidFill>
                <a:latin typeface="Consolas"/>
              </a:rPr>
              <a:t>="</a:t>
            </a:r>
            <a:r>
              <a:rPr lang="en-US" b="0" dirty="0">
                <a:solidFill>
                  <a:srgbClr val="568C3B"/>
                </a:solidFill>
                <a:latin typeface="Consolas"/>
              </a:rPr>
              <a:t>[0-9]{5}</a:t>
            </a:r>
            <a:r>
              <a:rPr lang="en-US" b="0" dirty="0">
                <a:solidFill>
                  <a:srgbClr val="7EA2B4"/>
                </a:solidFill>
                <a:latin typeface="Consolas"/>
              </a:rPr>
              <a:t>" /&gt;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d'entrées formulaire HTML</a:t>
            </a:r>
          </a:p>
        </p:txBody>
      </p:sp>
      <p:sp>
        <p:nvSpPr>
          <p:cNvPr id="3" name="Espace réservé du contenu 2"/>
          <p:cNvSpPr>
            <a:spLocks noGrp="1"/>
          </p:cNvSpPr>
          <p:nvPr>
            <p:ph idx="1"/>
          </p:nvPr>
        </p:nvSpPr>
        <p:spPr/>
        <p:txBody>
          <a:bodyPr/>
          <a:lstStyle/>
          <a:p>
            <a:r>
              <a:rPr lang="fr-FR" dirty="0"/>
              <a:t>Les </a:t>
            </a:r>
            <a:r>
              <a:rPr lang="fr-FR" dirty="0" err="1"/>
              <a:t>textarea</a:t>
            </a:r>
            <a:endParaRPr lang="fr-FR" dirty="0"/>
          </a:p>
          <a:p>
            <a:pPr lvl="2"/>
            <a:r>
              <a:rPr lang="fr-FR" dirty="0"/>
              <a:t>zone de texte</a:t>
            </a:r>
          </a:p>
          <a:p>
            <a:pPr lvl="2"/>
            <a:r>
              <a:rPr lang="fr-FR" dirty="0"/>
              <a:t>multi-lignes</a:t>
            </a:r>
          </a:p>
          <a:p>
            <a:pPr lvl="2"/>
            <a:r>
              <a:rPr lang="fr-FR" dirty="0"/>
              <a:t>multi-colonnes </a:t>
            </a:r>
          </a:p>
          <a:p>
            <a:pPr lvl="2"/>
            <a:endParaRPr lang="fr-FR" dirty="0"/>
          </a:p>
          <a:p>
            <a:pPr lvl="2"/>
            <a:endParaRPr lang="fr-FR" dirty="0"/>
          </a:p>
          <a:p>
            <a:pPr lvl="2"/>
            <a:endParaRPr lang="fr-FR" dirty="0"/>
          </a:p>
          <a:p>
            <a:r>
              <a:rPr lang="fr-FR" dirty="0"/>
              <a:t>Représentation dans la page :</a:t>
            </a:r>
          </a:p>
        </p:txBody>
      </p:sp>
      <p:sp>
        <p:nvSpPr>
          <p:cNvPr id="4" name="Rectangle 3"/>
          <p:cNvSpPr/>
          <p:nvPr/>
        </p:nvSpPr>
        <p:spPr>
          <a:xfrm>
            <a:off x="642910" y="3282735"/>
            <a:ext cx="7929618" cy="646331"/>
          </a:xfrm>
          <a:prstGeom prst="rect">
            <a:avLst/>
          </a:prstGeom>
        </p:spPr>
        <p:txBody>
          <a:bodyPr wrap="square">
            <a:spAutoFit/>
          </a:bodyPr>
          <a:lstStyle/>
          <a:p>
            <a:r>
              <a:rPr lang="fr-FR" b="0" dirty="0">
                <a:solidFill>
                  <a:srgbClr val="7EA2B4"/>
                </a:solidFill>
                <a:latin typeface="Consolas"/>
              </a:rPr>
              <a:t>&lt;</a:t>
            </a:r>
            <a:r>
              <a:rPr lang="fr-FR" b="0" dirty="0" err="1">
                <a:solidFill>
                  <a:srgbClr val="D22D72"/>
                </a:solidFill>
                <a:latin typeface="Consolas"/>
              </a:rPr>
              <a:t>textarea</a:t>
            </a:r>
            <a:r>
              <a:rPr lang="fr-FR" b="0" dirty="0">
                <a:solidFill>
                  <a:srgbClr val="7EA2B4"/>
                </a:solidFill>
                <a:latin typeface="Consolas"/>
              </a:rPr>
              <a:t> </a:t>
            </a:r>
            <a:r>
              <a:rPr lang="fr-FR" b="0" dirty="0" err="1">
                <a:solidFill>
                  <a:srgbClr val="935C25"/>
                </a:solidFill>
                <a:latin typeface="Consolas"/>
              </a:rPr>
              <a:t>name</a:t>
            </a:r>
            <a:r>
              <a:rPr lang="fr-FR" b="0" dirty="0">
                <a:solidFill>
                  <a:srgbClr val="7EA2B4"/>
                </a:solidFill>
                <a:latin typeface="Consolas"/>
              </a:rPr>
              <a:t>="</a:t>
            </a:r>
            <a:r>
              <a:rPr lang="fr-FR" b="0" dirty="0">
                <a:solidFill>
                  <a:srgbClr val="568C3B"/>
                </a:solidFill>
                <a:latin typeface="Consolas"/>
              </a:rPr>
              <a:t>description</a:t>
            </a:r>
            <a:r>
              <a:rPr lang="fr-FR" b="0" dirty="0">
                <a:solidFill>
                  <a:srgbClr val="7EA2B4"/>
                </a:solidFill>
                <a:latin typeface="Consolas"/>
              </a:rPr>
              <a:t>" </a:t>
            </a:r>
            <a:r>
              <a:rPr lang="fr-FR" b="0" dirty="0">
                <a:solidFill>
                  <a:srgbClr val="257FAD"/>
                </a:solidFill>
                <a:latin typeface="Consolas"/>
              </a:rPr>
              <a:t>id</a:t>
            </a:r>
            <a:r>
              <a:rPr lang="fr-FR" b="0" dirty="0">
                <a:solidFill>
                  <a:srgbClr val="7EA2B4"/>
                </a:solidFill>
                <a:latin typeface="Consolas"/>
              </a:rPr>
              <a:t>="</a:t>
            </a:r>
            <a:r>
              <a:rPr lang="fr-FR" b="0" dirty="0">
                <a:solidFill>
                  <a:srgbClr val="568C3B"/>
                </a:solidFill>
                <a:latin typeface="Consolas"/>
              </a:rPr>
              <a:t>ma-description</a:t>
            </a:r>
            <a:r>
              <a:rPr lang="fr-FR" b="0" dirty="0">
                <a:solidFill>
                  <a:srgbClr val="7EA2B4"/>
                </a:solidFill>
                <a:latin typeface="Consolas"/>
              </a:rPr>
              <a:t>" </a:t>
            </a:r>
            <a:r>
              <a:rPr lang="fr-FR" b="0" dirty="0">
                <a:solidFill>
                  <a:srgbClr val="935C25"/>
                </a:solidFill>
                <a:latin typeface="Consolas"/>
              </a:rPr>
              <a:t>cols</a:t>
            </a:r>
            <a:r>
              <a:rPr lang="fr-FR" b="0" dirty="0">
                <a:solidFill>
                  <a:srgbClr val="7EA2B4"/>
                </a:solidFill>
                <a:latin typeface="Consolas"/>
              </a:rPr>
              <a:t>="</a:t>
            </a:r>
            <a:r>
              <a:rPr lang="fr-FR" b="0" dirty="0">
                <a:solidFill>
                  <a:srgbClr val="568C3B"/>
                </a:solidFill>
                <a:latin typeface="Consolas"/>
              </a:rPr>
              <a:t>30</a:t>
            </a:r>
            <a:r>
              <a:rPr lang="fr-FR" b="0" dirty="0">
                <a:solidFill>
                  <a:srgbClr val="7EA2B4"/>
                </a:solidFill>
                <a:latin typeface="Consolas"/>
              </a:rPr>
              <a:t>" </a:t>
            </a:r>
            <a:r>
              <a:rPr lang="fr-FR" b="0" dirty="0" err="1">
                <a:solidFill>
                  <a:srgbClr val="935C25"/>
                </a:solidFill>
                <a:latin typeface="Consolas"/>
              </a:rPr>
              <a:t>rows</a:t>
            </a:r>
            <a:r>
              <a:rPr lang="fr-FR" b="0" dirty="0">
                <a:solidFill>
                  <a:srgbClr val="7EA2B4"/>
                </a:solidFill>
                <a:latin typeface="Consolas"/>
              </a:rPr>
              <a:t>="</a:t>
            </a:r>
            <a:r>
              <a:rPr lang="fr-FR" b="0" dirty="0">
                <a:solidFill>
                  <a:srgbClr val="568C3B"/>
                </a:solidFill>
                <a:latin typeface="Consolas"/>
              </a:rPr>
              <a:t>10</a:t>
            </a:r>
            <a:r>
              <a:rPr lang="fr-FR" b="0" dirty="0">
                <a:solidFill>
                  <a:srgbClr val="7EA2B4"/>
                </a:solidFill>
                <a:latin typeface="Consolas"/>
              </a:rPr>
              <a:t>"&gt;contenu&lt;/</a:t>
            </a:r>
            <a:r>
              <a:rPr lang="fr-FR" b="0" dirty="0" err="1">
                <a:solidFill>
                  <a:srgbClr val="D22D72"/>
                </a:solidFill>
                <a:latin typeface="Consolas"/>
              </a:rPr>
              <a:t>textarea</a:t>
            </a:r>
            <a:r>
              <a:rPr lang="fr-FR" b="0" dirty="0">
                <a:solidFill>
                  <a:srgbClr val="7EA2B4"/>
                </a:solidFill>
                <a:latin typeface="Consolas"/>
              </a:rPr>
              <a:t>&gt;</a:t>
            </a:r>
          </a:p>
        </p:txBody>
      </p:sp>
      <p:pic>
        <p:nvPicPr>
          <p:cNvPr id="109571" name="Picture 3"/>
          <p:cNvPicPr>
            <a:picLocks noChangeAspect="1" noChangeArrowheads="1"/>
          </p:cNvPicPr>
          <p:nvPr/>
        </p:nvPicPr>
        <p:blipFill>
          <a:blip r:embed="rId3"/>
          <a:srcRect/>
          <a:stretch>
            <a:fillRect/>
          </a:stretch>
        </p:blipFill>
        <p:spPr bwMode="auto">
          <a:xfrm>
            <a:off x="3071802" y="4857760"/>
            <a:ext cx="2362200" cy="1571636"/>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d'entrées formulaire HTML</a:t>
            </a:r>
          </a:p>
        </p:txBody>
      </p:sp>
      <p:sp>
        <p:nvSpPr>
          <p:cNvPr id="3" name="Espace réservé du contenu 2"/>
          <p:cNvSpPr>
            <a:spLocks noGrp="1"/>
          </p:cNvSpPr>
          <p:nvPr>
            <p:ph idx="1"/>
          </p:nvPr>
        </p:nvSpPr>
        <p:spPr/>
        <p:txBody>
          <a:bodyPr/>
          <a:lstStyle/>
          <a:p>
            <a:r>
              <a:rPr lang="fr-FR" dirty="0"/>
              <a:t>La balise select / option</a:t>
            </a:r>
          </a:p>
          <a:p>
            <a:endParaRPr lang="fr-FR" dirty="0"/>
          </a:p>
          <a:p>
            <a:endParaRPr lang="fr-FR" dirty="0"/>
          </a:p>
          <a:p>
            <a:endParaRPr lang="fr-FR" dirty="0"/>
          </a:p>
          <a:p>
            <a:pPr lvl="2"/>
            <a:r>
              <a:rPr lang="fr-FR" dirty="0"/>
              <a:t>Sélection par déf. </a:t>
            </a:r>
            <a:r>
              <a:rPr lang="fr-FR" dirty="0">
                <a:sym typeface="Wingdings" pitchFamily="2" charset="2"/>
              </a:rPr>
              <a:t> attribut </a:t>
            </a:r>
            <a:r>
              <a:rPr lang="fr-FR" dirty="0" err="1">
                <a:sym typeface="Wingdings" pitchFamily="2" charset="2"/>
              </a:rPr>
              <a:t>selected</a:t>
            </a:r>
            <a:r>
              <a:rPr lang="fr-FR" dirty="0">
                <a:sym typeface="Wingdings" pitchFamily="2" charset="2"/>
              </a:rPr>
              <a:t>="</a:t>
            </a:r>
            <a:r>
              <a:rPr lang="fr-FR" dirty="0" err="1">
                <a:sym typeface="Wingdings" pitchFamily="2" charset="2"/>
              </a:rPr>
              <a:t>selected</a:t>
            </a:r>
            <a:r>
              <a:rPr lang="fr-FR" dirty="0">
                <a:sym typeface="Wingdings" pitchFamily="2" charset="2"/>
              </a:rPr>
              <a:t>"</a:t>
            </a:r>
          </a:p>
          <a:p>
            <a:pPr lvl="2"/>
            <a:endParaRPr lang="fr-FR" dirty="0">
              <a:sym typeface="Wingdings" pitchFamily="2" charset="2"/>
            </a:endParaRPr>
          </a:p>
          <a:p>
            <a:pPr lvl="2"/>
            <a:r>
              <a:rPr lang="fr-FR" dirty="0">
                <a:sym typeface="Wingdings" pitchFamily="2" charset="2"/>
              </a:rPr>
              <a:t>capacité sélection multiple  </a:t>
            </a:r>
            <a:r>
              <a:rPr lang="fr-FR" dirty="0" err="1">
                <a:sym typeface="Wingdings" pitchFamily="2" charset="2"/>
              </a:rPr>
              <a:t>selected</a:t>
            </a:r>
            <a:r>
              <a:rPr lang="fr-FR" dirty="0">
                <a:sym typeface="Wingdings" pitchFamily="2" charset="2"/>
              </a:rPr>
              <a:t>="</a:t>
            </a:r>
            <a:r>
              <a:rPr lang="fr-FR" dirty="0" err="1">
                <a:sym typeface="Wingdings" pitchFamily="2" charset="2"/>
              </a:rPr>
              <a:t>selected</a:t>
            </a:r>
            <a:r>
              <a:rPr lang="fr-FR" dirty="0">
                <a:sym typeface="Wingdings" pitchFamily="2" charset="2"/>
              </a:rPr>
              <a:t>"</a:t>
            </a:r>
            <a:endParaRPr lang="fr-FR" dirty="0"/>
          </a:p>
          <a:p>
            <a:endParaRPr lang="fr-FR" dirty="0"/>
          </a:p>
        </p:txBody>
      </p:sp>
      <p:sp>
        <p:nvSpPr>
          <p:cNvPr id="4" name="Rectangle 3"/>
          <p:cNvSpPr/>
          <p:nvPr/>
        </p:nvSpPr>
        <p:spPr>
          <a:xfrm>
            <a:off x="571472" y="1928802"/>
            <a:ext cx="7858180" cy="1200329"/>
          </a:xfrm>
          <a:prstGeom prst="rect">
            <a:avLst/>
          </a:prstGeom>
        </p:spPr>
        <p:txBody>
          <a:bodyPr wrap="square">
            <a:spAutoFit/>
          </a:bodyPr>
          <a:lstStyle/>
          <a:p>
            <a:r>
              <a:rPr lang="fr-FR" b="0" dirty="0">
                <a:solidFill>
                  <a:srgbClr val="7EA2B4"/>
                </a:solidFill>
                <a:latin typeface="Consolas"/>
              </a:rPr>
              <a:t>&lt;</a:t>
            </a:r>
            <a:r>
              <a:rPr lang="fr-FR" b="0" dirty="0">
                <a:solidFill>
                  <a:srgbClr val="D22D72"/>
                </a:solidFill>
                <a:latin typeface="Consolas"/>
              </a:rPr>
              <a:t>select</a:t>
            </a:r>
            <a:r>
              <a:rPr lang="fr-FR" b="0" dirty="0">
                <a:solidFill>
                  <a:srgbClr val="7EA2B4"/>
                </a:solidFill>
                <a:latin typeface="Consolas"/>
              </a:rPr>
              <a:t> </a:t>
            </a:r>
            <a:r>
              <a:rPr lang="fr-FR" b="0" dirty="0" err="1">
                <a:solidFill>
                  <a:srgbClr val="935C25"/>
                </a:solidFill>
                <a:latin typeface="Consolas"/>
              </a:rPr>
              <a:t>name</a:t>
            </a:r>
            <a:r>
              <a:rPr lang="fr-FR" b="0" dirty="0">
                <a:solidFill>
                  <a:srgbClr val="7EA2B4"/>
                </a:solidFill>
                <a:latin typeface="Consolas"/>
              </a:rPr>
              <a:t>="</a:t>
            </a:r>
            <a:r>
              <a:rPr lang="fr-FR" b="0" dirty="0">
                <a:solidFill>
                  <a:srgbClr val="568C3B"/>
                </a:solidFill>
                <a:latin typeface="Consolas"/>
              </a:rPr>
              <a:t>choix</a:t>
            </a:r>
            <a:r>
              <a:rPr lang="fr-FR" b="0" dirty="0">
                <a:solidFill>
                  <a:srgbClr val="7EA2B4"/>
                </a:solidFill>
                <a:latin typeface="Consolas"/>
              </a:rPr>
              <a:t>" </a:t>
            </a:r>
            <a:r>
              <a:rPr lang="fr-FR" b="0" dirty="0">
                <a:solidFill>
                  <a:srgbClr val="257FAD"/>
                </a:solidFill>
                <a:latin typeface="Consolas"/>
              </a:rPr>
              <a:t>id</a:t>
            </a:r>
            <a:r>
              <a:rPr lang="fr-FR" b="0" dirty="0">
                <a:solidFill>
                  <a:srgbClr val="7EA2B4"/>
                </a:solidFill>
                <a:latin typeface="Consolas"/>
              </a:rPr>
              <a:t>="</a:t>
            </a:r>
            <a:r>
              <a:rPr lang="fr-FR" b="0" dirty="0">
                <a:solidFill>
                  <a:srgbClr val="568C3B"/>
                </a:solidFill>
                <a:latin typeface="Consolas"/>
              </a:rPr>
              <a:t>liste-choix</a:t>
            </a:r>
            <a:r>
              <a:rPr lang="fr-FR" b="0" dirty="0">
                <a:solidFill>
                  <a:srgbClr val="7EA2B4"/>
                </a:solidFill>
                <a:latin typeface="Consolas"/>
              </a:rPr>
              <a:t>" </a:t>
            </a:r>
            <a:r>
              <a:rPr lang="fr-FR" b="0" dirty="0">
                <a:solidFill>
                  <a:srgbClr val="935C25"/>
                </a:solidFill>
                <a:latin typeface="Consolas"/>
              </a:rPr>
              <a:t>multiple</a:t>
            </a:r>
            <a:r>
              <a:rPr lang="fr-FR" b="0" dirty="0">
                <a:solidFill>
                  <a:srgbClr val="7EA2B4"/>
                </a:solidFill>
                <a:latin typeface="Consolas"/>
              </a:rPr>
              <a:t>="</a:t>
            </a:r>
            <a:r>
              <a:rPr lang="fr-FR" b="0" dirty="0">
                <a:solidFill>
                  <a:srgbClr val="568C3B"/>
                </a:solidFill>
                <a:latin typeface="Consolas"/>
              </a:rPr>
              <a:t>multiple</a:t>
            </a:r>
            <a:r>
              <a:rPr lang="fr-FR" b="0" dirty="0">
                <a:solidFill>
                  <a:srgbClr val="7EA2B4"/>
                </a:solidFill>
                <a:latin typeface="Consolas"/>
              </a:rPr>
              <a:t>"&gt;</a:t>
            </a:r>
          </a:p>
          <a:p>
            <a:r>
              <a:rPr lang="fr-FR" b="0" dirty="0">
                <a:solidFill>
                  <a:srgbClr val="7EA2B4"/>
                </a:solidFill>
                <a:latin typeface="Consolas"/>
              </a:rPr>
              <a:t>   &lt;</a:t>
            </a:r>
            <a:r>
              <a:rPr lang="fr-FR" b="0" dirty="0">
                <a:solidFill>
                  <a:srgbClr val="D22D72"/>
                </a:solidFill>
                <a:latin typeface="Consolas"/>
              </a:rPr>
              <a:t>option</a:t>
            </a:r>
            <a:r>
              <a:rPr lang="fr-FR" b="0" dirty="0">
                <a:solidFill>
                  <a:srgbClr val="7EA2B4"/>
                </a:solidFill>
                <a:latin typeface="Consolas"/>
              </a:rPr>
              <a:t> </a:t>
            </a:r>
            <a:r>
              <a:rPr lang="fr-FR" b="0" dirty="0">
                <a:solidFill>
                  <a:srgbClr val="935C25"/>
                </a:solidFill>
                <a:latin typeface="Consolas"/>
              </a:rPr>
              <a:t>value</a:t>
            </a:r>
            <a:r>
              <a:rPr lang="fr-FR" b="0" dirty="0">
                <a:solidFill>
                  <a:srgbClr val="7EA2B4"/>
                </a:solidFill>
                <a:latin typeface="Consolas"/>
              </a:rPr>
              <a:t>="</a:t>
            </a:r>
            <a:r>
              <a:rPr lang="fr-FR" b="0" dirty="0">
                <a:solidFill>
                  <a:srgbClr val="568C3B"/>
                </a:solidFill>
                <a:latin typeface="Consolas"/>
              </a:rPr>
              <a:t>1</a:t>
            </a:r>
            <a:r>
              <a:rPr lang="fr-FR" b="0" dirty="0">
                <a:solidFill>
                  <a:srgbClr val="7EA2B4"/>
                </a:solidFill>
                <a:latin typeface="Consolas"/>
              </a:rPr>
              <a:t>" </a:t>
            </a:r>
            <a:r>
              <a:rPr lang="fr-FR" b="0" dirty="0" err="1">
                <a:solidFill>
                  <a:srgbClr val="935C25"/>
                </a:solidFill>
                <a:latin typeface="Consolas"/>
              </a:rPr>
              <a:t>selected</a:t>
            </a:r>
            <a:r>
              <a:rPr lang="fr-FR" b="0" dirty="0">
                <a:solidFill>
                  <a:srgbClr val="7EA2B4"/>
                </a:solidFill>
                <a:latin typeface="Consolas"/>
              </a:rPr>
              <a:t>="</a:t>
            </a:r>
            <a:r>
              <a:rPr lang="fr-FR" b="0" dirty="0" err="1">
                <a:solidFill>
                  <a:srgbClr val="568C3B"/>
                </a:solidFill>
                <a:latin typeface="Consolas"/>
              </a:rPr>
              <a:t>selected</a:t>
            </a:r>
            <a:r>
              <a:rPr lang="fr-FR" b="0" dirty="0">
                <a:solidFill>
                  <a:srgbClr val="7EA2B4"/>
                </a:solidFill>
                <a:latin typeface="Consolas"/>
              </a:rPr>
              <a:t>"&gt;choix 1&lt;/</a:t>
            </a:r>
            <a:r>
              <a:rPr lang="fr-FR" b="0" dirty="0">
                <a:solidFill>
                  <a:srgbClr val="D22D72"/>
                </a:solidFill>
                <a:latin typeface="Consolas"/>
              </a:rPr>
              <a:t>option</a:t>
            </a:r>
            <a:r>
              <a:rPr lang="fr-FR" b="0" dirty="0">
                <a:solidFill>
                  <a:srgbClr val="7EA2B4"/>
                </a:solidFill>
                <a:latin typeface="Consolas"/>
              </a:rPr>
              <a:t>&gt;</a:t>
            </a:r>
          </a:p>
          <a:p>
            <a:r>
              <a:rPr lang="fr-FR" b="0" dirty="0">
                <a:solidFill>
                  <a:srgbClr val="7EA2B4"/>
                </a:solidFill>
                <a:latin typeface="Consolas"/>
              </a:rPr>
              <a:t>   &lt;</a:t>
            </a:r>
            <a:r>
              <a:rPr lang="fr-FR" b="0" dirty="0">
                <a:solidFill>
                  <a:srgbClr val="D22D72"/>
                </a:solidFill>
                <a:latin typeface="Consolas"/>
              </a:rPr>
              <a:t>option</a:t>
            </a:r>
            <a:r>
              <a:rPr lang="fr-FR" b="0" dirty="0">
                <a:solidFill>
                  <a:srgbClr val="7EA2B4"/>
                </a:solidFill>
                <a:latin typeface="Consolas"/>
              </a:rPr>
              <a:t> </a:t>
            </a:r>
            <a:r>
              <a:rPr lang="fr-FR" b="0" dirty="0">
                <a:solidFill>
                  <a:srgbClr val="935C25"/>
                </a:solidFill>
                <a:latin typeface="Consolas"/>
              </a:rPr>
              <a:t>value</a:t>
            </a:r>
            <a:r>
              <a:rPr lang="fr-FR" b="0" dirty="0">
                <a:solidFill>
                  <a:srgbClr val="7EA2B4"/>
                </a:solidFill>
                <a:latin typeface="Consolas"/>
              </a:rPr>
              <a:t>="</a:t>
            </a:r>
            <a:r>
              <a:rPr lang="fr-FR" b="0" dirty="0">
                <a:solidFill>
                  <a:srgbClr val="568C3B"/>
                </a:solidFill>
                <a:latin typeface="Consolas"/>
              </a:rPr>
              <a:t>2</a:t>
            </a:r>
            <a:r>
              <a:rPr lang="fr-FR" b="0" dirty="0">
                <a:solidFill>
                  <a:srgbClr val="7EA2B4"/>
                </a:solidFill>
                <a:latin typeface="Consolas"/>
              </a:rPr>
              <a:t>" &gt;choix 2&lt;/</a:t>
            </a:r>
            <a:r>
              <a:rPr lang="fr-FR" b="0" dirty="0">
                <a:solidFill>
                  <a:srgbClr val="D22D72"/>
                </a:solidFill>
                <a:latin typeface="Consolas"/>
              </a:rPr>
              <a:t>option</a:t>
            </a:r>
            <a:r>
              <a:rPr lang="fr-FR" b="0" dirty="0">
                <a:solidFill>
                  <a:srgbClr val="7EA2B4"/>
                </a:solidFill>
                <a:latin typeface="Consolas"/>
              </a:rPr>
              <a:t>&gt;</a:t>
            </a:r>
          </a:p>
          <a:p>
            <a:r>
              <a:rPr lang="fr-FR" b="0" dirty="0">
                <a:solidFill>
                  <a:srgbClr val="7EA2B4"/>
                </a:solidFill>
                <a:latin typeface="Consolas"/>
              </a:rPr>
              <a:t>&lt;/</a:t>
            </a:r>
            <a:r>
              <a:rPr lang="fr-FR" b="0" dirty="0">
                <a:solidFill>
                  <a:srgbClr val="D22D72"/>
                </a:solidFill>
                <a:latin typeface="Consolas"/>
              </a:rPr>
              <a:t>select</a:t>
            </a:r>
            <a:r>
              <a:rPr lang="fr-FR" b="0" dirty="0">
                <a:solidFill>
                  <a:srgbClr val="7EA2B4"/>
                </a:solidFill>
                <a:latin typeface="Consolas"/>
              </a:rPr>
              <a:t>&gt;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contrôles formulaire HTML</a:t>
            </a:r>
          </a:p>
        </p:txBody>
      </p:sp>
      <p:sp>
        <p:nvSpPr>
          <p:cNvPr id="3" name="Espace réservé du contenu 2"/>
          <p:cNvSpPr>
            <a:spLocks noGrp="1"/>
          </p:cNvSpPr>
          <p:nvPr>
            <p:ph idx="1"/>
          </p:nvPr>
        </p:nvSpPr>
        <p:spPr/>
        <p:txBody>
          <a:bodyPr/>
          <a:lstStyle/>
          <a:p>
            <a:r>
              <a:rPr lang="fr-FR" dirty="0"/>
              <a:t>Les contrôles d'actions formulaire</a:t>
            </a:r>
          </a:p>
          <a:p>
            <a:pPr lvl="2"/>
            <a:endParaRPr lang="fr-FR" dirty="0"/>
          </a:p>
          <a:p>
            <a:pPr lvl="2"/>
            <a:r>
              <a:rPr lang="fr-FR" dirty="0" err="1"/>
              <a:t>submit</a:t>
            </a:r>
            <a:endParaRPr lang="fr-FR" dirty="0"/>
          </a:p>
          <a:p>
            <a:pPr lvl="2">
              <a:buNone/>
            </a:pPr>
            <a:endParaRPr lang="fr-FR" dirty="0"/>
          </a:p>
          <a:p>
            <a:pPr lvl="2"/>
            <a:endParaRPr lang="fr-FR" dirty="0"/>
          </a:p>
          <a:p>
            <a:pPr lvl="2"/>
            <a:r>
              <a:rPr lang="fr-FR" dirty="0"/>
              <a:t>reset</a:t>
            </a:r>
          </a:p>
          <a:p>
            <a:pPr lvl="2"/>
            <a:endParaRPr lang="fr-FR" dirty="0"/>
          </a:p>
          <a:p>
            <a:pPr lvl="2"/>
            <a:endParaRPr lang="fr-FR" dirty="0"/>
          </a:p>
          <a:p>
            <a:pPr lvl="2"/>
            <a:r>
              <a:rPr lang="fr-FR" dirty="0" err="1"/>
              <a:t>button</a:t>
            </a:r>
            <a:endParaRPr lang="fr-FR" dirty="0"/>
          </a:p>
        </p:txBody>
      </p:sp>
      <p:sp>
        <p:nvSpPr>
          <p:cNvPr id="7" name="Espace réservé du contenu 6"/>
          <p:cNvSpPr>
            <a:spLocks noGrp="1"/>
          </p:cNvSpPr>
          <p:nvPr>
            <p:ph sz="quarter" idx="14"/>
          </p:nvPr>
        </p:nvSpPr>
        <p:spPr/>
        <p:txBody>
          <a:bodyPr/>
          <a:lstStyle/>
          <a:p>
            <a:pPr algn="ctr">
              <a:buNone/>
            </a:pPr>
            <a:r>
              <a:rPr lang="fr-FR" sz="3200" b="1" dirty="0"/>
              <a:t>Bonnes pratiques</a:t>
            </a:r>
          </a:p>
          <a:p>
            <a:pPr algn="ctr">
              <a:buNone/>
            </a:pPr>
            <a:endParaRPr lang="fr-FR" dirty="0"/>
          </a:p>
          <a:p>
            <a:pPr algn="ctr">
              <a:buNone/>
            </a:pPr>
            <a:r>
              <a:rPr lang="fr-FR" sz="2800" dirty="0" err="1"/>
              <a:t>Submit</a:t>
            </a:r>
            <a:r>
              <a:rPr lang="fr-FR" sz="2800" dirty="0"/>
              <a:t> les formulaire </a:t>
            </a:r>
          </a:p>
          <a:p>
            <a:pPr algn="ctr">
              <a:buNone/>
            </a:pPr>
            <a:r>
              <a:rPr lang="fr-FR" sz="2800" dirty="0"/>
              <a:t>en </a:t>
            </a:r>
            <a:r>
              <a:rPr lang="fr-FR" sz="2800" dirty="0" err="1"/>
              <a:t>js</a:t>
            </a:r>
            <a:r>
              <a:rPr lang="fr-FR" sz="2800" dirty="0"/>
              <a:t> </a:t>
            </a:r>
          </a:p>
          <a:p>
            <a:pPr algn="ctr">
              <a:buNone/>
            </a:pPr>
            <a:endParaRPr lang="fr-FR" sz="2800" dirty="0"/>
          </a:p>
          <a:p>
            <a:pPr algn="ctr">
              <a:buNone/>
            </a:pPr>
            <a:r>
              <a:rPr lang="fr-FR" sz="2800" dirty="0"/>
              <a:t>Controller les valeurs </a:t>
            </a:r>
          </a:p>
          <a:p>
            <a:pPr algn="ctr">
              <a:buNone/>
            </a:pPr>
            <a:r>
              <a:rPr lang="fr-FR" sz="2800" dirty="0"/>
              <a:t>avant l'envoie du </a:t>
            </a:r>
          </a:p>
          <a:p>
            <a:pPr algn="ctr">
              <a:buNone/>
            </a:pPr>
            <a:r>
              <a:rPr lang="fr-FR" sz="2800" dirty="0"/>
              <a:t>formulaire</a:t>
            </a:r>
          </a:p>
        </p:txBody>
      </p:sp>
      <p:sp>
        <p:nvSpPr>
          <p:cNvPr id="4" name="Rectangle 3"/>
          <p:cNvSpPr/>
          <p:nvPr/>
        </p:nvSpPr>
        <p:spPr>
          <a:xfrm>
            <a:off x="1403239" y="3214686"/>
            <a:ext cx="3097323" cy="369332"/>
          </a:xfrm>
          <a:prstGeom prst="rect">
            <a:avLst/>
          </a:prstGeom>
        </p:spPr>
        <p:txBody>
          <a:bodyPr wrap="none">
            <a:spAutoFit/>
          </a:bodyPr>
          <a:lstStyle/>
          <a:p>
            <a:r>
              <a:rPr lang="fr-FR" b="0" dirty="0">
                <a:solidFill>
                  <a:srgbClr val="7EA2B4"/>
                </a:solidFill>
                <a:latin typeface="Consolas"/>
              </a:rPr>
              <a:t>&lt;</a:t>
            </a:r>
            <a:r>
              <a:rPr lang="fr-FR" b="0" dirty="0">
                <a:solidFill>
                  <a:srgbClr val="D22D72"/>
                </a:solidFill>
                <a:latin typeface="Consolas"/>
              </a:rPr>
              <a:t>input</a:t>
            </a:r>
            <a:r>
              <a:rPr lang="fr-FR" b="0" dirty="0">
                <a:solidFill>
                  <a:srgbClr val="7EA2B4"/>
                </a:solidFill>
                <a:latin typeface="Consolas"/>
              </a:rPr>
              <a:t> </a:t>
            </a:r>
            <a:r>
              <a:rPr lang="fr-FR" b="0" dirty="0">
                <a:solidFill>
                  <a:srgbClr val="935C25"/>
                </a:solidFill>
                <a:latin typeface="Consolas"/>
              </a:rPr>
              <a:t>type</a:t>
            </a:r>
            <a:r>
              <a:rPr lang="fr-FR" b="0" dirty="0">
                <a:solidFill>
                  <a:srgbClr val="7EA2B4"/>
                </a:solidFill>
                <a:latin typeface="Consolas"/>
              </a:rPr>
              <a:t>="</a:t>
            </a:r>
            <a:r>
              <a:rPr lang="fr-FR" b="0" dirty="0" err="1">
                <a:solidFill>
                  <a:srgbClr val="568C3B"/>
                </a:solidFill>
                <a:latin typeface="Consolas"/>
              </a:rPr>
              <a:t>submit</a:t>
            </a:r>
            <a:r>
              <a:rPr lang="fr-FR" b="0" dirty="0">
                <a:solidFill>
                  <a:srgbClr val="7EA2B4"/>
                </a:solidFill>
                <a:latin typeface="Consolas"/>
              </a:rPr>
              <a:t>" /&gt;</a:t>
            </a:r>
          </a:p>
        </p:txBody>
      </p:sp>
      <p:sp>
        <p:nvSpPr>
          <p:cNvPr id="5" name="Rectangle 4"/>
          <p:cNvSpPr/>
          <p:nvPr/>
        </p:nvSpPr>
        <p:spPr>
          <a:xfrm>
            <a:off x="1504388" y="4488428"/>
            <a:ext cx="2970685" cy="369332"/>
          </a:xfrm>
          <a:prstGeom prst="rect">
            <a:avLst/>
          </a:prstGeom>
        </p:spPr>
        <p:txBody>
          <a:bodyPr wrap="none">
            <a:spAutoFit/>
          </a:bodyPr>
          <a:lstStyle/>
          <a:p>
            <a:r>
              <a:rPr lang="fr-FR" b="0" dirty="0">
                <a:solidFill>
                  <a:srgbClr val="7EA2B4"/>
                </a:solidFill>
                <a:latin typeface="Consolas"/>
              </a:rPr>
              <a:t>&lt;</a:t>
            </a:r>
            <a:r>
              <a:rPr lang="fr-FR" b="0" dirty="0">
                <a:solidFill>
                  <a:srgbClr val="D22D72"/>
                </a:solidFill>
                <a:latin typeface="Consolas"/>
              </a:rPr>
              <a:t>input</a:t>
            </a:r>
            <a:r>
              <a:rPr lang="fr-FR" b="0" dirty="0">
                <a:solidFill>
                  <a:srgbClr val="7EA2B4"/>
                </a:solidFill>
                <a:latin typeface="Consolas"/>
              </a:rPr>
              <a:t> </a:t>
            </a:r>
            <a:r>
              <a:rPr lang="fr-FR" b="0" dirty="0">
                <a:solidFill>
                  <a:srgbClr val="935C25"/>
                </a:solidFill>
                <a:latin typeface="Consolas"/>
              </a:rPr>
              <a:t>type</a:t>
            </a:r>
            <a:r>
              <a:rPr lang="fr-FR" b="0" dirty="0">
                <a:solidFill>
                  <a:srgbClr val="7EA2B4"/>
                </a:solidFill>
                <a:latin typeface="Consolas"/>
              </a:rPr>
              <a:t>="</a:t>
            </a:r>
            <a:r>
              <a:rPr lang="fr-FR" b="0" dirty="0">
                <a:solidFill>
                  <a:srgbClr val="568C3B"/>
                </a:solidFill>
                <a:latin typeface="Consolas"/>
              </a:rPr>
              <a:t>reset</a:t>
            </a:r>
            <a:r>
              <a:rPr lang="fr-FR" b="0" dirty="0">
                <a:solidFill>
                  <a:srgbClr val="7EA2B4"/>
                </a:solidFill>
                <a:latin typeface="Consolas"/>
              </a:rPr>
              <a:t>" /&gt;</a:t>
            </a:r>
          </a:p>
        </p:txBody>
      </p:sp>
      <p:sp>
        <p:nvSpPr>
          <p:cNvPr id="6" name="Rectangle 5"/>
          <p:cNvSpPr/>
          <p:nvPr/>
        </p:nvSpPr>
        <p:spPr>
          <a:xfrm>
            <a:off x="305738" y="5917188"/>
            <a:ext cx="5123518" cy="369332"/>
          </a:xfrm>
          <a:prstGeom prst="rect">
            <a:avLst/>
          </a:prstGeom>
        </p:spPr>
        <p:txBody>
          <a:bodyPr wrap="none">
            <a:spAutoFit/>
          </a:bodyPr>
          <a:lstStyle/>
          <a:p>
            <a:r>
              <a:rPr lang="fr-FR" b="0" dirty="0">
                <a:solidFill>
                  <a:srgbClr val="7EA2B4"/>
                </a:solidFill>
                <a:latin typeface="Consolas"/>
              </a:rPr>
              <a:t>&lt;</a:t>
            </a:r>
            <a:r>
              <a:rPr lang="fr-FR" b="0" dirty="0">
                <a:solidFill>
                  <a:srgbClr val="D22D72"/>
                </a:solidFill>
                <a:latin typeface="Consolas"/>
              </a:rPr>
              <a:t>input</a:t>
            </a:r>
            <a:r>
              <a:rPr lang="fr-FR" b="0" dirty="0">
                <a:solidFill>
                  <a:srgbClr val="7EA2B4"/>
                </a:solidFill>
                <a:latin typeface="Consolas"/>
              </a:rPr>
              <a:t> </a:t>
            </a:r>
            <a:r>
              <a:rPr lang="fr-FR" b="0" dirty="0">
                <a:solidFill>
                  <a:srgbClr val="935C25"/>
                </a:solidFill>
                <a:latin typeface="Consolas"/>
              </a:rPr>
              <a:t>type</a:t>
            </a:r>
            <a:r>
              <a:rPr lang="fr-FR" b="0" dirty="0">
                <a:solidFill>
                  <a:srgbClr val="7EA2B4"/>
                </a:solidFill>
                <a:latin typeface="Consolas"/>
              </a:rPr>
              <a:t>="</a:t>
            </a:r>
            <a:r>
              <a:rPr lang="fr-FR" b="0" dirty="0" err="1">
                <a:solidFill>
                  <a:srgbClr val="568C3B"/>
                </a:solidFill>
                <a:latin typeface="Consolas"/>
              </a:rPr>
              <a:t>button</a:t>
            </a:r>
            <a:r>
              <a:rPr lang="fr-FR" b="0" dirty="0">
                <a:solidFill>
                  <a:srgbClr val="7EA2B4"/>
                </a:solidFill>
                <a:latin typeface="Consolas"/>
              </a:rPr>
              <a:t>" </a:t>
            </a:r>
            <a:r>
              <a:rPr lang="fr-FR" b="0" dirty="0">
                <a:solidFill>
                  <a:srgbClr val="935C25"/>
                </a:solidFill>
                <a:latin typeface="Consolas"/>
              </a:rPr>
              <a:t>id</a:t>
            </a:r>
            <a:r>
              <a:rPr lang="fr-FR" b="0" dirty="0">
                <a:solidFill>
                  <a:srgbClr val="7EA2B4"/>
                </a:solidFill>
                <a:latin typeface="Consolas"/>
              </a:rPr>
              <a:t>="</a:t>
            </a:r>
            <a:r>
              <a:rPr lang="fr-FR" b="0" dirty="0">
                <a:solidFill>
                  <a:srgbClr val="568C3B"/>
                </a:solidFill>
                <a:latin typeface="Consolas"/>
              </a:rPr>
              <a:t>mon-bouton</a:t>
            </a:r>
            <a:r>
              <a:rPr lang="fr-FR" b="0" dirty="0">
                <a:solidFill>
                  <a:srgbClr val="7EA2B4"/>
                </a:solidFill>
                <a:latin typeface="Consolas"/>
              </a:rPr>
              <a:t>"/&gt;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Récupération des valeurs du formulaire </a:t>
            </a:r>
            <a:br>
              <a:rPr lang="fr-FR" dirty="0"/>
            </a:br>
            <a:r>
              <a:rPr lang="fr-FR" dirty="0"/>
              <a:t>coté serveur</a:t>
            </a:r>
          </a:p>
        </p:txBody>
      </p:sp>
      <p:sp>
        <p:nvSpPr>
          <p:cNvPr id="6" name="Espace réservé du contenu 5"/>
          <p:cNvSpPr>
            <a:spLocks noGrp="1"/>
          </p:cNvSpPr>
          <p:nvPr>
            <p:ph idx="1"/>
          </p:nvPr>
        </p:nvSpPr>
        <p:spPr/>
        <p:txBody>
          <a:bodyPr/>
          <a:lstStyle/>
          <a:p>
            <a:r>
              <a:rPr lang="fr-FR" dirty="0" err="1"/>
              <a:t>Method</a:t>
            </a:r>
            <a:r>
              <a:rPr lang="fr-FR" dirty="0"/>
              <a:t>  = POST</a:t>
            </a:r>
          </a:p>
          <a:p>
            <a:pPr lvl="2"/>
            <a:r>
              <a:rPr lang="fr-FR" dirty="0" err="1"/>
              <a:t>php</a:t>
            </a:r>
            <a:endParaRPr lang="fr-FR" dirty="0"/>
          </a:p>
          <a:p>
            <a:pPr lvl="2"/>
            <a:endParaRPr lang="fr-FR" dirty="0"/>
          </a:p>
          <a:p>
            <a:pPr lvl="2"/>
            <a:endParaRPr lang="fr-FR" dirty="0"/>
          </a:p>
          <a:p>
            <a:pPr lvl="2"/>
            <a:endParaRPr lang="fr-FR" dirty="0"/>
          </a:p>
          <a:p>
            <a:r>
              <a:rPr lang="fr-FR" dirty="0" err="1"/>
              <a:t>Method</a:t>
            </a:r>
            <a:r>
              <a:rPr lang="fr-FR" dirty="0"/>
              <a:t> = GET</a:t>
            </a:r>
          </a:p>
          <a:p>
            <a:pPr lvl="2"/>
            <a:r>
              <a:rPr lang="fr-FR" dirty="0" err="1"/>
              <a:t>php</a:t>
            </a:r>
            <a:endParaRPr lang="fr-FR" dirty="0"/>
          </a:p>
          <a:p>
            <a:pPr lvl="2"/>
            <a:endParaRPr lang="fr-FR" dirty="0"/>
          </a:p>
        </p:txBody>
      </p:sp>
      <p:sp>
        <p:nvSpPr>
          <p:cNvPr id="7" name="Rectangle 6"/>
          <p:cNvSpPr/>
          <p:nvPr/>
        </p:nvSpPr>
        <p:spPr>
          <a:xfrm>
            <a:off x="2643174" y="4620292"/>
            <a:ext cx="3733714" cy="523220"/>
          </a:xfrm>
          <a:prstGeom prst="rect">
            <a:avLst/>
          </a:prstGeom>
        </p:spPr>
        <p:txBody>
          <a:bodyPr wrap="none">
            <a:spAutoFit/>
          </a:bodyPr>
          <a:lstStyle/>
          <a:p>
            <a:r>
              <a:rPr lang="fr-FR" sz="2800" b="0" dirty="0">
                <a:solidFill>
                  <a:srgbClr val="7EA2B4"/>
                </a:solidFill>
                <a:latin typeface="Consolas"/>
              </a:rPr>
              <a:t>$_GET['</a:t>
            </a:r>
            <a:r>
              <a:rPr lang="fr-FR" sz="2800" b="0" dirty="0" err="1">
                <a:solidFill>
                  <a:srgbClr val="7EA2B4"/>
                </a:solidFill>
                <a:latin typeface="Consolas"/>
              </a:rPr>
              <a:t>inputName</a:t>
            </a:r>
            <a:r>
              <a:rPr lang="fr-FR" sz="2800" b="0" dirty="0">
                <a:solidFill>
                  <a:srgbClr val="7EA2B4"/>
                </a:solidFill>
                <a:latin typeface="Consolas"/>
              </a:rPr>
              <a:t>']</a:t>
            </a:r>
          </a:p>
        </p:txBody>
      </p:sp>
      <p:sp>
        <p:nvSpPr>
          <p:cNvPr id="8" name="Rectangle 7"/>
          <p:cNvSpPr/>
          <p:nvPr/>
        </p:nvSpPr>
        <p:spPr>
          <a:xfrm>
            <a:off x="2643174" y="2548590"/>
            <a:ext cx="3930884" cy="523220"/>
          </a:xfrm>
          <a:prstGeom prst="rect">
            <a:avLst/>
          </a:prstGeom>
        </p:spPr>
        <p:txBody>
          <a:bodyPr wrap="none">
            <a:spAutoFit/>
          </a:bodyPr>
          <a:lstStyle/>
          <a:p>
            <a:r>
              <a:rPr lang="fr-FR" sz="2800" b="0" dirty="0">
                <a:solidFill>
                  <a:srgbClr val="7EA2B4"/>
                </a:solidFill>
                <a:latin typeface="Consolas"/>
              </a:rPr>
              <a:t>$_POST['</a:t>
            </a:r>
            <a:r>
              <a:rPr lang="fr-FR" sz="2800" b="0" dirty="0" err="1">
                <a:solidFill>
                  <a:srgbClr val="7EA2B4"/>
                </a:solidFill>
                <a:latin typeface="Consolas"/>
              </a:rPr>
              <a:t>inputName</a:t>
            </a:r>
            <a:r>
              <a:rPr lang="fr-FR" sz="2800" b="0" dirty="0">
                <a:solidFill>
                  <a:srgbClr val="7EA2B4"/>
                </a:solidFill>
                <a:latin typeface="Consolas"/>
              </a:rPr>
              <a: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Contrôle des valeur avant </a:t>
            </a:r>
            <a:r>
              <a:rPr lang="fr-FR" dirty="0" err="1"/>
              <a:t>submit</a:t>
            </a:r>
            <a:endParaRPr lang="fr-FR" dirty="0"/>
          </a:p>
        </p:txBody>
      </p:sp>
      <p:sp>
        <p:nvSpPr>
          <p:cNvPr id="3" name="Espace réservé du contenu 2"/>
          <p:cNvSpPr>
            <a:spLocks noGrp="1"/>
          </p:cNvSpPr>
          <p:nvPr>
            <p:ph idx="1"/>
          </p:nvPr>
        </p:nvSpPr>
        <p:spPr/>
        <p:txBody>
          <a:bodyPr>
            <a:normAutofit lnSpcReduction="10000"/>
          </a:bodyPr>
          <a:lstStyle/>
          <a:p>
            <a:r>
              <a:rPr lang="fr-FR" dirty="0"/>
              <a:t>Vérification des champs obligatoires*</a:t>
            </a:r>
          </a:p>
          <a:p>
            <a:endParaRPr lang="fr-FR" dirty="0"/>
          </a:p>
          <a:p>
            <a:endParaRPr lang="fr-FR" dirty="0"/>
          </a:p>
          <a:p>
            <a:pPr lvl="2"/>
            <a:endParaRPr lang="fr-FR" dirty="0"/>
          </a:p>
          <a:p>
            <a:r>
              <a:rPr lang="fr-FR" dirty="0"/>
              <a:t>vérification des formats des values **</a:t>
            </a:r>
          </a:p>
          <a:p>
            <a:endParaRPr lang="fr-FR" dirty="0"/>
          </a:p>
          <a:p>
            <a:endParaRPr lang="fr-FR" dirty="0"/>
          </a:p>
          <a:p>
            <a:endParaRPr lang="fr-FR" dirty="0"/>
          </a:p>
          <a:p>
            <a:r>
              <a:rPr lang="fr-FR" dirty="0"/>
              <a:t>Vérification des interactions</a:t>
            </a:r>
          </a:p>
          <a:p>
            <a:pPr lvl="2"/>
            <a:r>
              <a:rPr lang="fr-FR" dirty="0"/>
              <a:t>exemple date de naissance et </a:t>
            </a:r>
            <a:r>
              <a:rPr lang="fr-FR" dirty="0" err="1"/>
              <a:t>checkbox</a:t>
            </a:r>
            <a:r>
              <a:rPr lang="fr-FR" dirty="0"/>
              <a:t> +18ans</a:t>
            </a:r>
          </a:p>
          <a:p>
            <a:endParaRPr lang="fr-FR" dirty="0"/>
          </a:p>
        </p:txBody>
      </p:sp>
      <p:sp>
        <p:nvSpPr>
          <p:cNvPr id="4" name="Rectangle 3"/>
          <p:cNvSpPr/>
          <p:nvPr/>
        </p:nvSpPr>
        <p:spPr>
          <a:xfrm>
            <a:off x="214282" y="1714488"/>
            <a:ext cx="8572560" cy="1477328"/>
          </a:xfrm>
          <a:prstGeom prst="rect">
            <a:avLst/>
          </a:prstGeom>
        </p:spPr>
        <p:txBody>
          <a:bodyPr wrap="square">
            <a:spAutoFit/>
          </a:bodyPr>
          <a:lstStyle/>
          <a:p>
            <a:r>
              <a:rPr lang="fr-FR" b="0" dirty="0">
                <a:solidFill>
                  <a:srgbClr val="5D5DB1"/>
                </a:solidFill>
                <a:latin typeface="Consolas"/>
              </a:rPr>
              <a:t>if</a:t>
            </a:r>
            <a:r>
              <a:rPr lang="fr-FR" b="0" dirty="0">
                <a:solidFill>
                  <a:srgbClr val="7EA2B4"/>
                </a:solidFill>
                <a:latin typeface="Consolas"/>
              </a:rPr>
              <a:t>( '' == </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input-nom</a:t>
            </a:r>
            <a:r>
              <a:rPr lang="fr-FR" b="0" dirty="0">
                <a:solidFill>
                  <a:srgbClr val="7EA2B4"/>
                </a:solidFill>
                <a:latin typeface="Consolas"/>
              </a:rPr>
              <a:t>').value) </a:t>
            </a:r>
          </a:p>
          <a:p>
            <a:r>
              <a:rPr lang="fr-FR" b="0" dirty="0">
                <a:solidFill>
                  <a:srgbClr val="7EA2B4"/>
                </a:solidFill>
                <a:latin typeface="Consolas"/>
              </a:rPr>
              <a:t>{</a:t>
            </a:r>
          </a:p>
          <a:p>
            <a:r>
              <a:rPr lang="fr-FR" b="0" dirty="0">
                <a:solidFill>
                  <a:srgbClr val="257FAD"/>
                </a:solidFill>
                <a:latin typeface="Consolas"/>
              </a:rPr>
              <a:t>    </a:t>
            </a:r>
            <a:r>
              <a:rPr lang="fr-FR" b="0" dirty="0" err="1">
                <a:solidFill>
                  <a:srgbClr val="257FAD"/>
                </a:solidFill>
                <a:latin typeface="Consolas"/>
              </a:rPr>
              <a:t>alert</a:t>
            </a:r>
            <a:r>
              <a:rPr lang="fr-FR" b="0" dirty="0">
                <a:solidFill>
                  <a:srgbClr val="7EA2B4"/>
                </a:solidFill>
                <a:latin typeface="Consolas"/>
              </a:rPr>
              <a:t>('</a:t>
            </a:r>
            <a:r>
              <a:rPr lang="fr-FR" b="0" dirty="0">
                <a:solidFill>
                  <a:srgbClr val="568C3B"/>
                </a:solidFill>
                <a:latin typeface="Consolas"/>
              </a:rPr>
              <a:t>Saisir votre nom !</a:t>
            </a:r>
            <a:r>
              <a:rPr lang="fr-FR" b="0" dirty="0">
                <a:solidFill>
                  <a:srgbClr val="7EA2B4"/>
                </a:solidFill>
                <a:latin typeface="Consolas"/>
              </a:rPr>
              <a:t>');</a:t>
            </a:r>
          </a:p>
          <a:p>
            <a:r>
              <a:rPr lang="fr-FR" dirty="0">
                <a:solidFill>
                  <a:srgbClr val="7EA2B4"/>
                </a:solidFill>
                <a:latin typeface="Consolas"/>
              </a:rPr>
              <a:t>    </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nom</a:t>
            </a:r>
            <a:r>
              <a:rPr lang="fr-FR" b="0" dirty="0">
                <a:solidFill>
                  <a:srgbClr val="7EA2B4"/>
                </a:solidFill>
                <a:latin typeface="Consolas"/>
              </a:rPr>
              <a:t>').</a:t>
            </a:r>
            <a:r>
              <a:rPr lang="fr-FR" b="0" dirty="0">
                <a:solidFill>
                  <a:srgbClr val="2D8F6F"/>
                </a:solidFill>
                <a:latin typeface="Consolas"/>
              </a:rPr>
              <a:t>focus</a:t>
            </a:r>
            <a:r>
              <a:rPr lang="fr-FR" b="0" dirty="0">
                <a:solidFill>
                  <a:srgbClr val="7EA2B4"/>
                </a:solidFill>
                <a:latin typeface="Consolas"/>
              </a:rPr>
              <a:t>();</a:t>
            </a:r>
          </a:p>
          <a:p>
            <a:r>
              <a:rPr lang="fr-FR" b="0" dirty="0">
                <a:solidFill>
                  <a:srgbClr val="7EA2B4"/>
                </a:solidFill>
                <a:latin typeface="Consolas"/>
              </a:rPr>
              <a:t>}</a:t>
            </a:r>
          </a:p>
        </p:txBody>
      </p:sp>
      <p:sp>
        <p:nvSpPr>
          <p:cNvPr id="5" name="Rectangle 4"/>
          <p:cNvSpPr/>
          <p:nvPr/>
        </p:nvSpPr>
        <p:spPr>
          <a:xfrm>
            <a:off x="285720" y="3674938"/>
            <a:ext cx="8572560" cy="1754326"/>
          </a:xfrm>
          <a:prstGeom prst="rect">
            <a:avLst/>
          </a:prstGeom>
        </p:spPr>
        <p:txBody>
          <a:bodyPr wrap="square">
            <a:spAutoFit/>
          </a:bodyPr>
          <a:lstStyle/>
          <a:p>
            <a:r>
              <a:rPr lang="fr-FR" b="0"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regex</a:t>
            </a:r>
            <a:r>
              <a:rPr lang="fr-FR" b="0" dirty="0">
                <a:solidFill>
                  <a:srgbClr val="7EA2B4"/>
                </a:solidFill>
                <a:latin typeface="Consolas"/>
              </a:rPr>
              <a:t> =</a:t>
            </a:r>
            <a:r>
              <a:rPr lang="fr-FR" b="0" dirty="0">
                <a:solidFill>
                  <a:srgbClr val="2D8F6F"/>
                </a:solidFill>
                <a:latin typeface="Consolas"/>
              </a:rPr>
              <a:t> </a:t>
            </a:r>
            <a:r>
              <a:rPr lang="fr-FR" b="0" dirty="0">
                <a:solidFill>
                  <a:srgbClr val="7EA2B4"/>
                </a:solidFill>
                <a:latin typeface="Consolas"/>
              </a:rPr>
              <a:t>/</a:t>
            </a:r>
            <a:r>
              <a:rPr lang="fr-FR" b="0" dirty="0">
                <a:solidFill>
                  <a:srgbClr val="935C25"/>
                </a:solidFill>
                <a:latin typeface="Consolas"/>
              </a:rPr>
              <a:t>[\w]</a:t>
            </a:r>
            <a:r>
              <a:rPr lang="fr-FR" b="0" dirty="0">
                <a:solidFill>
                  <a:srgbClr val="7EA2B4"/>
                </a:solidFill>
                <a:latin typeface="Consolas"/>
              </a:rPr>
              <a:t>+</a:t>
            </a:r>
            <a:r>
              <a:rPr lang="fr-FR" b="0" dirty="0">
                <a:solidFill>
                  <a:srgbClr val="2D8F6F"/>
                </a:solidFill>
                <a:latin typeface="Consolas"/>
              </a:rPr>
              <a:t>@</a:t>
            </a:r>
            <a:r>
              <a:rPr lang="fr-FR" b="0" dirty="0">
                <a:solidFill>
                  <a:srgbClr val="935C25"/>
                </a:solidFill>
                <a:latin typeface="Consolas"/>
              </a:rPr>
              <a:t>[\w]</a:t>
            </a:r>
            <a:r>
              <a:rPr lang="fr-FR" b="0" dirty="0">
                <a:solidFill>
                  <a:srgbClr val="7EA2B4"/>
                </a:solidFill>
                <a:latin typeface="Consolas"/>
              </a:rPr>
              <a:t>*</a:t>
            </a:r>
            <a:r>
              <a:rPr lang="fr-FR" b="0" dirty="0">
                <a:solidFill>
                  <a:srgbClr val="935C25"/>
                </a:solidFill>
                <a:latin typeface="Consolas"/>
              </a:rPr>
              <a:t>.[\w]</a:t>
            </a:r>
            <a:r>
              <a:rPr lang="fr-FR" b="0" dirty="0">
                <a:solidFill>
                  <a:srgbClr val="7EA2B4"/>
                </a:solidFill>
                <a:latin typeface="Consolas"/>
              </a:rPr>
              <a:t>{2,7}/;</a:t>
            </a:r>
          </a:p>
          <a:p>
            <a:r>
              <a:rPr lang="fr-FR" b="0" dirty="0">
                <a:solidFill>
                  <a:srgbClr val="5D5DB1"/>
                </a:solidFill>
                <a:latin typeface="Consolas"/>
              </a:rPr>
              <a:t>if</a:t>
            </a:r>
            <a:r>
              <a:rPr lang="fr-FR" b="0" dirty="0">
                <a:solidFill>
                  <a:srgbClr val="7EA2B4"/>
                </a:solidFill>
                <a:latin typeface="Consolas"/>
              </a:rPr>
              <a:t> ( </a:t>
            </a:r>
            <a:r>
              <a:rPr lang="fr-FR" b="0" dirty="0" err="1">
                <a:solidFill>
                  <a:srgbClr val="D22D72"/>
                </a:solidFill>
                <a:latin typeface="Consolas"/>
              </a:rPr>
              <a:t>regex</a:t>
            </a:r>
            <a:r>
              <a:rPr lang="fr-FR" b="0" dirty="0" err="1">
                <a:solidFill>
                  <a:srgbClr val="7EA2B4"/>
                </a:solidFill>
                <a:latin typeface="Consolas"/>
              </a:rPr>
              <a:t>.</a:t>
            </a:r>
            <a:r>
              <a:rPr lang="fr-FR" b="0" dirty="0" err="1">
                <a:solidFill>
                  <a:srgbClr val="2D8F6F"/>
                </a:solidFill>
                <a:latin typeface="Consolas"/>
              </a:rPr>
              <a:t>exec</a:t>
            </a:r>
            <a:r>
              <a:rPr lang="fr-FR" b="0" dirty="0">
                <a:solidFill>
                  <a:srgbClr val="7EA2B4"/>
                </a:solidFill>
                <a:latin typeface="Consolas"/>
              </a:rPr>
              <a:t>(</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mail</a:t>
            </a:r>
            <a:r>
              <a:rPr lang="fr-FR" b="0" dirty="0">
                <a:solidFill>
                  <a:srgbClr val="7EA2B4"/>
                </a:solidFill>
                <a:latin typeface="Consolas"/>
              </a:rPr>
              <a:t>').value)=== </a:t>
            </a:r>
            <a:r>
              <a:rPr lang="fr-FR" b="0" dirty="0" err="1">
                <a:solidFill>
                  <a:srgbClr val="935C25"/>
                </a:solidFill>
                <a:latin typeface="Consolas"/>
              </a:rPr>
              <a:t>null</a:t>
            </a:r>
            <a:r>
              <a:rPr lang="fr-FR" b="0" dirty="0">
                <a:solidFill>
                  <a:srgbClr val="7EA2B4"/>
                </a:solidFill>
                <a:latin typeface="Consolas"/>
              </a:rPr>
              <a:t>) </a:t>
            </a:r>
          </a:p>
          <a:p>
            <a:r>
              <a:rPr lang="fr-FR" b="0" dirty="0">
                <a:solidFill>
                  <a:srgbClr val="7EA2B4"/>
                </a:solidFill>
                <a:latin typeface="Consolas"/>
              </a:rPr>
              <a:t>{</a:t>
            </a:r>
          </a:p>
          <a:p>
            <a:r>
              <a:rPr lang="fr-FR" b="0" dirty="0">
                <a:solidFill>
                  <a:srgbClr val="257FAD"/>
                </a:solidFill>
                <a:latin typeface="Consolas"/>
              </a:rPr>
              <a:t>	</a:t>
            </a:r>
            <a:r>
              <a:rPr lang="fr-FR" b="0" dirty="0" err="1">
                <a:solidFill>
                  <a:srgbClr val="257FAD"/>
                </a:solidFill>
                <a:latin typeface="Consolas"/>
              </a:rPr>
              <a:t>alert</a:t>
            </a:r>
            <a:r>
              <a:rPr lang="fr-FR" b="0" dirty="0">
                <a:solidFill>
                  <a:srgbClr val="7EA2B4"/>
                </a:solidFill>
                <a:latin typeface="Consolas"/>
              </a:rPr>
              <a:t>("</a:t>
            </a:r>
            <a:r>
              <a:rPr lang="fr-FR" b="0" dirty="0">
                <a:solidFill>
                  <a:srgbClr val="568C3B"/>
                </a:solidFill>
                <a:latin typeface="Consolas"/>
              </a:rPr>
              <a:t>saisir le mail</a:t>
            </a:r>
            <a:r>
              <a:rPr lang="fr-FR" b="0" dirty="0">
                <a:solidFill>
                  <a:srgbClr val="7EA2B4"/>
                </a:solidFill>
                <a:latin typeface="Consolas"/>
              </a:rPr>
              <a:t>");</a:t>
            </a:r>
          </a:p>
          <a:p>
            <a:r>
              <a:rPr lang="fr-FR" b="0" dirty="0">
                <a:solidFill>
                  <a:srgbClr val="7EA2B4"/>
                </a:solidFill>
                <a:latin typeface="Consolas"/>
              </a:rPr>
              <a:t>	</a:t>
            </a: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date</a:t>
            </a:r>
            <a:r>
              <a:rPr lang="fr-FR" b="0" dirty="0">
                <a:solidFill>
                  <a:srgbClr val="7EA2B4"/>
                </a:solidFill>
                <a:latin typeface="Consolas"/>
              </a:rPr>
              <a:t>').</a:t>
            </a:r>
            <a:r>
              <a:rPr lang="fr-FR" b="0" dirty="0">
                <a:solidFill>
                  <a:srgbClr val="2D8F6F"/>
                </a:solidFill>
                <a:latin typeface="Consolas"/>
              </a:rPr>
              <a:t>focus</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Input &amp; js</a:t>
            </a:r>
          </a:p>
        </p:txBody>
      </p:sp>
      <p:sp>
        <p:nvSpPr>
          <p:cNvPr id="3" name="Espace réservé du contenu 2"/>
          <p:cNvSpPr>
            <a:spLocks noGrp="1"/>
          </p:cNvSpPr>
          <p:nvPr>
            <p:ph idx="1"/>
          </p:nvPr>
        </p:nvSpPr>
        <p:spPr/>
        <p:txBody>
          <a:bodyPr/>
          <a:lstStyle/>
          <a:p>
            <a:r>
              <a:rPr lang="fr-FR" dirty="0"/>
              <a:t>Modifié la valeur d'une entrée </a:t>
            </a:r>
          </a:p>
          <a:p>
            <a:pPr lvl="2"/>
            <a:r>
              <a:rPr lang="fr-FR" dirty="0"/>
              <a:t>input</a:t>
            </a:r>
          </a:p>
          <a:p>
            <a:pPr lvl="2"/>
            <a:endParaRPr lang="fr-FR" dirty="0"/>
          </a:p>
          <a:p>
            <a:pPr lvl="2"/>
            <a:endParaRPr lang="fr-FR" dirty="0"/>
          </a:p>
          <a:p>
            <a:pPr lvl="2"/>
            <a:r>
              <a:rPr lang="fr-FR" dirty="0"/>
              <a:t>select</a:t>
            </a:r>
          </a:p>
          <a:p>
            <a:pPr lvl="2"/>
            <a:endParaRPr lang="fr-FR" dirty="0"/>
          </a:p>
          <a:p>
            <a:pPr lvl="2"/>
            <a:endParaRPr lang="fr-FR" dirty="0"/>
          </a:p>
          <a:p>
            <a:pPr lvl="2"/>
            <a:r>
              <a:rPr lang="fr-FR" dirty="0" err="1"/>
              <a:t>checkbox</a:t>
            </a:r>
            <a:r>
              <a:rPr lang="fr-FR" dirty="0"/>
              <a:t> / radio</a:t>
            </a:r>
          </a:p>
          <a:p>
            <a:pPr lvl="2"/>
            <a:endParaRPr lang="fr-FR" dirty="0"/>
          </a:p>
        </p:txBody>
      </p:sp>
      <p:sp>
        <p:nvSpPr>
          <p:cNvPr id="5" name="Rectangle 4"/>
          <p:cNvSpPr/>
          <p:nvPr/>
        </p:nvSpPr>
        <p:spPr>
          <a:xfrm>
            <a:off x="571472" y="3631172"/>
            <a:ext cx="8072494" cy="369332"/>
          </a:xfrm>
          <a:prstGeom prst="rect">
            <a:avLst/>
          </a:prstGeom>
        </p:spPr>
        <p:txBody>
          <a:bodyPr wrap="square">
            <a:spAutoFit/>
          </a:bodyPr>
          <a:lstStyle/>
          <a:p>
            <a:pPr algn="ct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combo</a:t>
            </a:r>
            <a:r>
              <a:rPr lang="fr-FR" b="0" dirty="0">
                <a:solidFill>
                  <a:srgbClr val="7EA2B4"/>
                </a:solidFill>
                <a:latin typeface="Consolas"/>
              </a:rPr>
              <a:t>').</a:t>
            </a:r>
            <a:r>
              <a:rPr lang="fr-FR" b="0" dirty="0" err="1">
                <a:solidFill>
                  <a:srgbClr val="7EA2B4"/>
                </a:solidFill>
                <a:latin typeface="Consolas"/>
              </a:rPr>
              <a:t>selectedIndex</a:t>
            </a:r>
            <a:r>
              <a:rPr lang="fr-FR" b="0" dirty="0">
                <a:solidFill>
                  <a:srgbClr val="7EA2B4"/>
                </a:solidFill>
                <a:latin typeface="Consolas"/>
              </a:rPr>
              <a:t>=</a:t>
            </a:r>
            <a:r>
              <a:rPr lang="fr-FR" b="0" dirty="0">
                <a:solidFill>
                  <a:srgbClr val="D22D72"/>
                </a:solidFill>
                <a:latin typeface="Consolas"/>
              </a:rPr>
              <a:t>position</a:t>
            </a:r>
            <a:r>
              <a:rPr lang="fr-FR" b="0" dirty="0">
                <a:solidFill>
                  <a:srgbClr val="7EA2B4"/>
                </a:solidFill>
                <a:latin typeface="Consolas"/>
              </a:rPr>
              <a:t>;</a:t>
            </a:r>
          </a:p>
        </p:txBody>
      </p:sp>
      <p:sp>
        <p:nvSpPr>
          <p:cNvPr id="6" name="Rectangle 5"/>
          <p:cNvSpPr/>
          <p:nvPr/>
        </p:nvSpPr>
        <p:spPr>
          <a:xfrm>
            <a:off x="428596" y="2428868"/>
            <a:ext cx="8358246" cy="369332"/>
          </a:xfrm>
          <a:prstGeom prst="rect">
            <a:avLst/>
          </a:prstGeom>
        </p:spPr>
        <p:txBody>
          <a:bodyPr wrap="square">
            <a:spAutoFit/>
          </a:bodyPr>
          <a:lstStyle/>
          <a:p>
            <a:pPr algn="ctr"/>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input</a:t>
            </a:r>
            <a:r>
              <a:rPr lang="fr-FR" b="0" dirty="0">
                <a:solidFill>
                  <a:srgbClr val="7EA2B4"/>
                </a:solidFill>
                <a:latin typeface="Consolas"/>
              </a:rPr>
              <a:t>').value='</a:t>
            </a:r>
            <a:r>
              <a:rPr lang="fr-FR" b="0" dirty="0">
                <a:solidFill>
                  <a:srgbClr val="568C3B"/>
                </a:solidFill>
                <a:latin typeface="Consolas"/>
              </a:rPr>
              <a:t>nouveau content</a:t>
            </a:r>
            <a:r>
              <a:rPr lang="fr-FR" b="0" dirty="0">
                <a:solidFill>
                  <a:srgbClr val="7EA2B4"/>
                </a:solidFill>
                <a:latin typeface="Consolas"/>
              </a:rPr>
              <a:t>';</a:t>
            </a:r>
          </a:p>
        </p:txBody>
      </p:sp>
      <p:sp>
        <p:nvSpPr>
          <p:cNvPr id="7" name="Rectangle 6"/>
          <p:cNvSpPr/>
          <p:nvPr/>
        </p:nvSpPr>
        <p:spPr>
          <a:xfrm>
            <a:off x="1928794" y="5286388"/>
            <a:ext cx="5630067" cy="369332"/>
          </a:xfrm>
          <a:prstGeom prst="rect">
            <a:avLst/>
          </a:prstGeom>
        </p:spPr>
        <p:txBody>
          <a:bodyPr wrap="none">
            <a:spAutoFit/>
          </a:bodyPr>
          <a:lstStyle/>
          <a:p>
            <a:r>
              <a:rPr lang="fr-FR" b="0" dirty="0" err="1">
                <a:solidFill>
                  <a:srgbClr val="7EA2B4"/>
                </a:solidFill>
                <a:latin typeface="Consolas"/>
              </a:rPr>
              <a:t>document.</a:t>
            </a:r>
            <a:r>
              <a:rPr lang="fr-FR" b="0" dirty="0" err="1">
                <a:solidFill>
                  <a:srgbClr val="2D8F6F"/>
                </a:solidFill>
                <a:latin typeface="Consolas"/>
              </a:rPr>
              <a:t>getElementById</a:t>
            </a:r>
            <a:r>
              <a:rPr lang="fr-FR" b="0" dirty="0">
                <a:solidFill>
                  <a:srgbClr val="7EA2B4"/>
                </a:solidFill>
                <a:latin typeface="Consolas"/>
              </a:rPr>
              <a:t>('</a:t>
            </a:r>
            <a:r>
              <a:rPr lang="fr-FR" b="0" dirty="0">
                <a:solidFill>
                  <a:srgbClr val="568C3B"/>
                </a:solidFill>
                <a:latin typeface="Consolas"/>
              </a:rPr>
              <a:t>radio</a:t>
            </a:r>
            <a:r>
              <a:rPr lang="fr-FR" b="0" dirty="0">
                <a:solidFill>
                  <a:srgbClr val="7EA2B4"/>
                </a:solidFill>
                <a:latin typeface="Consolas"/>
              </a:rPr>
              <a:t>').</a:t>
            </a:r>
            <a:r>
              <a:rPr lang="fr-FR" b="0" dirty="0" err="1">
                <a:solidFill>
                  <a:srgbClr val="7EA2B4"/>
                </a:solidFill>
                <a:latin typeface="Consolas"/>
              </a:rPr>
              <a:t>checked</a:t>
            </a:r>
            <a:r>
              <a:rPr lang="fr-FR" b="0" dirty="0">
                <a:solidFill>
                  <a:srgbClr val="7EA2B4"/>
                </a:solidFill>
                <a:latin typeface="Consolas"/>
              </a:rPr>
              <a:t>=</a:t>
            </a:r>
            <a:r>
              <a:rPr lang="fr-FR" b="0" dirty="0">
                <a:solidFill>
                  <a:srgbClr val="935C25"/>
                </a:solidFill>
                <a:latin typeface="Consolas"/>
              </a:rPr>
              <a:t>1</a:t>
            </a:r>
            <a:r>
              <a:rPr lang="fr-FR" b="0" dirty="0">
                <a:solidFill>
                  <a:srgbClr val="7EA2B4"/>
                </a:solidFill>
                <a:latin typeface="Consolas"/>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err="1"/>
              <a:t>requetes</a:t>
            </a:r>
            <a:r>
              <a:rPr lang="fr-FR" dirty="0"/>
              <a:t> HTTP</a:t>
            </a:r>
          </a:p>
        </p:txBody>
      </p:sp>
      <p:sp>
        <p:nvSpPr>
          <p:cNvPr id="3" name="Espace réservé du contenu 2"/>
          <p:cNvSpPr>
            <a:spLocks noGrp="1"/>
          </p:cNvSpPr>
          <p:nvPr>
            <p:ph idx="1"/>
          </p:nvPr>
        </p:nvSpPr>
        <p:spPr/>
        <p:txBody>
          <a:bodyPr>
            <a:normAutofit fontScale="92500" lnSpcReduction="10000"/>
          </a:bodyPr>
          <a:lstStyle/>
          <a:p>
            <a:r>
              <a:rPr lang="fr-FR" dirty="0"/>
              <a:t>Une requête est un ensemble de choses permettant la réception ou l'envoie de ressources via un client</a:t>
            </a:r>
          </a:p>
          <a:p>
            <a:pPr lvl="1"/>
            <a:r>
              <a:rPr lang="fr-FR" dirty="0"/>
              <a:t>Méthode : POST ou GET</a:t>
            </a:r>
          </a:p>
          <a:p>
            <a:pPr lvl="1"/>
            <a:endParaRPr lang="fr-FR" dirty="0"/>
          </a:p>
          <a:p>
            <a:pPr lvl="1"/>
            <a:r>
              <a:rPr lang="fr-FR" dirty="0"/>
              <a:t>URL : l'adresse de la ressource</a:t>
            </a:r>
          </a:p>
          <a:p>
            <a:pPr lvl="1"/>
            <a:endParaRPr lang="fr-FR" dirty="0"/>
          </a:p>
          <a:p>
            <a:pPr lvl="1"/>
            <a:r>
              <a:rPr lang="fr-FR" dirty="0"/>
              <a:t>Protocole : HTTP1.0 (1.1 ou 2.0)</a:t>
            </a:r>
          </a:p>
          <a:p>
            <a:pPr lvl="1"/>
            <a:endParaRPr lang="fr-FR" dirty="0"/>
          </a:p>
          <a:p>
            <a:r>
              <a:rPr lang="fr-FR" dirty="0"/>
              <a:t>Une réponse est envoyé avec un code d’état de la demande cf. code HTTP://</a:t>
            </a:r>
            <a:r>
              <a:rPr lang="fr-FR" dirty="0">
                <a:solidFill>
                  <a:srgbClr val="009AD0"/>
                </a:solidFill>
              </a:rPr>
              <a:t>fr.wikipedia.org/wiki/Liste_des_codes_HTTP</a:t>
            </a:r>
            <a:endParaRPr lang="fr-FR" dirty="0"/>
          </a:p>
          <a:p>
            <a:pPr lvl="1"/>
            <a:endParaRPr lang="fr-F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Conseils pratiques</a:t>
            </a:r>
            <a:endParaRPr lang="en-JM" dirty="0"/>
          </a:p>
        </p:txBody>
      </p:sp>
      <p:sp>
        <p:nvSpPr>
          <p:cNvPr id="3" name="Content Placeholder 2"/>
          <p:cNvSpPr>
            <a:spLocks noGrp="1"/>
          </p:cNvSpPr>
          <p:nvPr>
            <p:ph idx="1"/>
          </p:nvPr>
        </p:nvSpPr>
        <p:spPr/>
        <p:txBody>
          <a:bodyPr rtlCol="0">
            <a:normAutofit fontScale="62500" lnSpcReduction="20000"/>
          </a:bodyPr>
          <a:lstStyle/>
          <a:p>
            <a:pPr marL="0" indent="0" eaLnBrk="1" hangingPunct="1">
              <a:buFont typeface="Arial" charset="0"/>
              <a:buNone/>
              <a:defRPr/>
            </a:pPr>
            <a:r>
              <a:rPr lang="fr-FR" b="1" u="sng" dirty="0"/>
              <a:t>Bonnes pratiques</a:t>
            </a:r>
          </a:p>
          <a:p>
            <a:pPr marL="0" indent="0" eaLnBrk="1" hangingPunct="1">
              <a:buFont typeface="Arial" charset="0"/>
              <a:buNone/>
              <a:defRPr/>
            </a:pPr>
            <a:endParaRPr lang="fr-FR" b="1" u="sng" dirty="0"/>
          </a:p>
          <a:p>
            <a:pPr marL="0" indent="0" eaLnBrk="1" hangingPunct="1">
              <a:buFont typeface="Arial" charset="0"/>
              <a:buNone/>
              <a:defRPr/>
            </a:pPr>
            <a:r>
              <a:rPr lang="fr-FR" dirty="0"/>
              <a:t>Même si elles semblent parfois compliquées, pour la gestion des formulaires, il est préférable d'utiliser les notations qui fonctionnent bien sur tous les navigateurs.</a:t>
            </a:r>
          </a:p>
          <a:p>
            <a:pPr marL="0" indent="0" eaLnBrk="1" hangingPunct="1">
              <a:buFont typeface="Arial" charset="0"/>
              <a:buNone/>
              <a:defRPr/>
            </a:pPr>
            <a:endParaRPr lang="fr-FR" dirty="0"/>
          </a:p>
          <a:p>
            <a:pPr marL="0" indent="0" eaLnBrk="1" hangingPunct="1">
              <a:buFont typeface="Arial" charset="0"/>
              <a:buNone/>
              <a:defRPr/>
            </a:pPr>
            <a:r>
              <a:rPr lang="fr-FR" b="1" dirty="0"/>
              <a:t>Utilisez une convention de notation pour le nommage de vos éléments de formulaires.</a:t>
            </a:r>
          </a:p>
          <a:p>
            <a:pPr marL="0" indent="0" eaLnBrk="1" hangingPunct="1">
              <a:buFont typeface="Arial" charset="0"/>
              <a:buNone/>
              <a:defRPr/>
            </a:pPr>
            <a:endParaRPr lang="fr-FR" b="1" dirty="0"/>
          </a:p>
          <a:p>
            <a:pPr marL="0" indent="0" eaLnBrk="1" hangingPunct="1">
              <a:buFont typeface="Arial" charset="0"/>
              <a:buNone/>
              <a:defRPr/>
            </a:pPr>
            <a:r>
              <a:rPr lang="fr-FR" b="1" dirty="0"/>
              <a:t>Différencier les attributs </a:t>
            </a:r>
            <a:r>
              <a:rPr lang="fr-FR" b="1" dirty="0" err="1">
                <a:solidFill>
                  <a:srgbClr val="009AD0"/>
                </a:solidFill>
              </a:rPr>
              <a:t>name</a:t>
            </a:r>
            <a:r>
              <a:rPr lang="fr-FR" b="1" dirty="0"/>
              <a:t> et </a:t>
            </a:r>
            <a:r>
              <a:rPr lang="fr-FR" b="1" dirty="0">
                <a:solidFill>
                  <a:srgbClr val="009AD0"/>
                </a:solidFill>
              </a:rPr>
              <a:t>id</a:t>
            </a:r>
            <a:r>
              <a:rPr lang="fr-FR" b="1" dirty="0"/>
              <a:t> de vos éléments.</a:t>
            </a:r>
          </a:p>
          <a:p>
            <a:pPr marL="0" indent="0" eaLnBrk="1" hangingPunct="1">
              <a:buFont typeface="Arial" charset="0"/>
              <a:buNone/>
              <a:defRPr/>
            </a:pPr>
            <a:endParaRPr lang="fr-FR" dirty="0"/>
          </a:p>
          <a:p>
            <a:pPr marL="0" indent="0" eaLnBrk="1" hangingPunct="1">
              <a:buFont typeface="Arial" charset="0"/>
              <a:buNone/>
              <a:defRPr/>
            </a:pPr>
            <a:r>
              <a:rPr lang="fr-FR" dirty="0"/>
              <a:t>Vérifiez les données des formulaires, côté client, avant leur envoi, cela permet de limiter les erreurs et d'alléger les traitements côté serveur.</a:t>
            </a:r>
          </a:p>
          <a:p>
            <a:pPr marL="0" indent="0" eaLnBrk="1" hangingPunct="1">
              <a:buFont typeface="Arial" charset="0"/>
              <a:buNone/>
              <a:defRPr/>
            </a:pPr>
            <a:endParaRPr lang="fr-FR" dirty="0"/>
          </a:p>
          <a:p>
            <a:pPr marL="0" indent="0" eaLnBrk="1" hangingPunct="1">
              <a:buFont typeface="Arial" charset="0"/>
              <a:buNone/>
              <a:defRPr/>
            </a:pPr>
            <a:r>
              <a:rPr lang="fr-FR" dirty="0"/>
              <a:t>Servez-vous des capacités du DHTML pour améliorer l'</a:t>
            </a:r>
            <a:r>
              <a:rPr lang="fr-FR" dirty="0" err="1"/>
              <a:t>usabilité</a:t>
            </a:r>
            <a:r>
              <a:rPr lang="fr-FR" dirty="0"/>
              <a:t> de vos formulaires mais n'en faites pas trop (certaines fonctionnalités avancées sont gênantes)</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F95C9D0-5458-4AE1-95AF-537136355894}" type="slidenum">
              <a:rPr lang="en-JM" smtClean="0">
                <a:solidFill>
                  <a:schemeClr val="bg1"/>
                </a:solidFill>
              </a:rPr>
              <a:pPr fontAlgn="base">
                <a:spcBef>
                  <a:spcPct val="0"/>
                </a:spcBef>
                <a:spcAft>
                  <a:spcPct val="0"/>
                </a:spcAft>
                <a:defRPr/>
              </a:pPr>
              <a:t>130</a:t>
            </a:fld>
            <a:endParaRPr lang="en-JM">
              <a:solidFill>
                <a:schemeClr val="bg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Interaction avec les feuilles de style en cascade (CSS)</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JM" dirty="0" err="1"/>
              <a:t>CSS</a:t>
            </a:r>
            <a:r>
              <a:rPr lang="en-JM" dirty="0"/>
              <a:t> interaction</a:t>
            </a:r>
          </a:p>
        </p:txBody>
      </p:sp>
      <p:sp>
        <p:nvSpPr>
          <p:cNvPr id="3" name="Content Placeholder 2"/>
          <p:cNvSpPr>
            <a:spLocks noGrp="1"/>
          </p:cNvSpPr>
          <p:nvPr>
            <p:ph idx="1"/>
          </p:nvPr>
        </p:nvSpPr>
        <p:spPr/>
        <p:txBody>
          <a:bodyPr rtlCol="0">
            <a:normAutofit fontScale="55000" lnSpcReduction="20000"/>
          </a:bodyPr>
          <a:lstStyle/>
          <a:p>
            <a:pPr marL="0" indent="0" eaLnBrk="1" hangingPunct="1">
              <a:buFont typeface="Arial" charset="0"/>
              <a:buNone/>
              <a:tabLst>
                <a:tab pos="0" algn="r"/>
              </a:tabLst>
              <a:defRPr/>
            </a:pPr>
            <a:r>
              <a:rPr lang="fr-FR" dirty="0">
                <a:ea typeface="MS Mincho" pitchFamily="49" charset="-128"/>
              </a:rPr>
              <a:t>Une fois l’élément ciblé JavaScript peut interagir avec l’ensemble de ses propriétés.</a:t>
            </a: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r>
              <a:rPr lang="fr-FR" b="1" dirty="0">
                <a:ea typeface="MS Mincho" pitchFamily="49" charset="-128"/>
              </a:rPr>
              <a:t>Les option de mise en forme sont accessible par la propriété style :</a:t>
            </a:r>
          </a:p>
          <a:p>
            <a:pPr marL="0" indent="0" eaLnBrk="1" hangingPunct="1">
              <a:buFont typeface="Arial" charset="0"/>
              <a:buNone/>
              <a:tabLst>
                <a:tab pos="0" algn="r"/>
              </a:tabLst>
              <a:defRPr/>
            </a:pPr>
            <a:endParaRPr lang="fr-FR" dirty="0">
              <a:ea typeface="MS Mincho" pitchFamily="49" charset="-128"/>
            </a:endParaRPr>
          </a:p>
          <a:p>
            <a:pPr lvl="1" eaLnBrk="1" hangingPunct="1">
              <a:tabLst>
                <a:tab pos="0" algn="r"/>
              </a:tabLst>
              <a:defRPr/>
            </a:pPr>
            <a:r>
              <a:rPr lang="fr-FR" dirty="0" err="1">
                <a:ea typeface="MS Mincho" pitchFamily="49" charset="-128"/>
              </a:rPr>
              <a:t>document.getElementById</a:t>
            </a:r>
            <a:r>
              <a:rPr lang="fr-FR" dirty="0">
                <a:ea typeface="MS Mincho" pitchFamily="49" charset="-128"/>
              </a:rPr>
              <a:t>(‘</a:t>
            </a:r>
            <a:r>
              <a:rPr lang="fr-FR" dirty="0" err="1">
                <a:ea typeface="MS Mincho" pitchFamily="49" charset="-128"/>
              </a:rPr>
              <a:t>div_dyn</a:t>
            </a:r>
            <a:r>
              <a:rPr lang="fr-FR" dirty="0">
                <a:ea typeface="MS Mincho" pitchFamily="49" charset="-128"/>
              </a:rPr>
              <a:t>’).</a:t>
            </a:r>
            <a:r>
              <a:rPr lang="fr-FR" b="1" dirty="0" err="1">
                <a:solidFill>
                  <a:srgbClr val="009AD0"/>
                </a:solidFill>
                <a:ea typeface="MS Mincho" pitchFamily="49" charset="-128"/>
              </a:rPr>
              <a:t>style</a:t>
            </a:r>
            <a:r>
              <a:rPr lang="fr-FR" dirty="0" err="1">
                <a:ea typeface="MS Mincho" pitchFamily="49" charset="-128"/>
              </a:rPr>
              <a:t>.height</a:t>
            </a:r>
            <a:r>
              <a:rPr lang="fr-FR" dirty="0">
                <a:ea typeface="MS Mincho" pitchFamily="49" charset="-128"/>
              </a:rPr>
              <a:t> = ‘100px’;</a:t>
            </a:r>
          </a:p>
          <a:p>
            <a:pPr lvl="1" eaLnBrk="1" hangingPunct="1">
              <a:tabLst>
                <a:tab pos="0" algn="r"/>
              </a:tabLst>
              <a:defRPr/>
            </a:pPr>
            <a:endParaRPr lang="fr-FR" dirty="0">
              <a:ea typeface="MS Mincho" pitchFamily="49" charset="-128"/>
            </a:endParaRPr>
          </a:p>
          <a:p>
            <a:pPr marL="457200" lvl="1" indent="0" eaLnBrk="1" hangingPunct="1">
              <a:buFont typeface="Arial" charset="0"/>
              <a:buNone/>
              <a:tabLst>
                <a:tab pos="0" algn="r"/>
              </a:tabLst>
              <a:defRPr/>
            </a:pPr>
            <a:r>
              <a:rPr lang="fr-FR" dirty="0">
                <a:ea typeface="MS Mincho" pitchFamily="49" charset="-128"/>
              </a:rPr>
              <a:t>Les propriété </a:t>
            </a:r>
            <a:r>
              <a:rPr lang="fr-FR" dirty="0" err="1">
                <a:ea typeface="MS Mincho" pitchFamily="49" charset="-128"/>
              </a:rPr>
              <a:t>CSS</a:t>
            </a:r>
            <a:r>
              <a:rPr lang="fr-FR" dirty="0">
                <a:ea typeface="MS Mincho" pitchFamily="49" charset="-128"/>
              </a:rPr>
              <a:t> possèdent un équivalent d’accès respectant la notation en JavaScript (</a:t>
            </a:r>
            <a:r>
              <a:rPr lang="fr-FR" dirty="0" err="1">
                <a:ea typeface="MS Mincho" pitchFamily="49" charset="-128"/>
              </a:rPr>
              <a:t>suppresion</a:t>
            </a:r>
            <a:r>
              <a:rPr lang="fr-FR" dirty="0">
                <a:ea typeface="MS Mincho" pitchFamily="49" charset="-128"/>
              </a:rPr>
              <a:t> de l’opérateur, notation </a:t>
            </a:r>
            <a:r>
              <a:rPr lang="fr-FR" dirty="0" err="1">
                <a:ea typeface="MS Mincho" pitchFamily="49" charset="-128"/>
              </a:rPr>
              <a:t>CamelCase</a:t>
            </a:r>
            <a:r>
              <a:rPr lang="fr-FR" dirty="0">
                <a:ea typeface="MS Mincho" pitchFamily="49" charset="-128"/>
              </a:rPr>
              <a:t> )</a:t>
            </a:r>
          </a:p>
          <a:p>
            <a:pPr marL="457200" lvl="1" indent="0" eaLnBrk="1" hangingPunct="1">
              <a:buFont typeface="Arial" charset="0"/>
              <a:buNone/>
              <a:tabLst>
                <a:tab pos="0" algn="r"/>
              </a:tabLst>
              <a:defRPr/>
            </a:pPr>
            <a:endParaRPr lang="fr-FR" dirty="0">
              <a:ea typeface="MS Mincho" pitchFamily="49" charset="-128"/>
            </a:endParaRPr>
          </a:p>
          <a:p>
            <a:pPr lvl="1" eaLnBrk="1" hangingPunct="1">
              <a:tabLst>
                <a:tab pos="0" algn="r"/>
              </a:tabLst>
              <a:defRPr/>
            </a:pPr>
            <a:r>
              <a:rPr lang="fr-FR" b="1" dirty="0">
                <a:ea typeface="MS Mincho" pitchFamily="49" charset="-128"/>
              </a:rPr>
              <a:t>background-</a:t>
            </a:r>
            <a:r>
              <a:rPr lang="fr-FR" b="1" dirty="0" err="1">
                <a:ea typeface="MS Mincho" pitchFamily="49" charset="-128"/>
              </a:rPr>
              <a:t>color</a:t>
            </a:r>
            <a:r>
              <a:rPr lang="fr-FR" b="1" dirty="0">
                <a:ea typeface="MS Mincho" pitchFamily="49" charset="-128"/>
              </a:rPr>
              <a:t> </a:t>
            </a:r>
            <a:r>
              <a:rPr lang="fr-FR" dirty="0">
                <a:ea typeface="MS Mincho" pitchFamily="49" charset="-128"/>
              </a:rPr>
              <a:t>devient </a:t>
            </a:r>
            <a:r>
              <a:rPr lang="fr-FR" b="1" dirty="0" err="1">
                <a:solidFill>
                  <a:srgbClr val="009AD0"/>
                </a:solidFill>
                <a:ea typeface="MS Mincho" pitchFamily="49" charset="-128"/>
              </a:rPr>
              <a:t>backgroundColor</a:t>
            </a:r>
            <a:endParaRPr lang="fr-FR" b="1" dirty="0">
              <a:solidFill>
                <a:srgbClr val="009AD0"/>
              </a:solidFill>
              <a:ea typeface="MS Mincho" pitchFamily="49" charset="-128"/>
            </a:endParaRPr>
          </a:p>
          <a:p>
            <a:pPr lvl="1" eaLnBrk="1" hangingPunct="1">
              <a:tabLst>
                <a:tab pos="0" algn="r"/>
              </a:tabLst>
              <a:defRPr/>
            </a:pPr>
            <a:r>
              <a:rPr lang="fr-FR" b="1" dirty="0">
                <a:ea typeface="MS Mincho" pitchFamily="49" charset="-128"/>
              </a:rPr>
              <a:t>border-</a:t>
            </a:r>
            <a:r>
              <a:rPr lang="fr-FR" b="1" dirty="0" err="1">
                <a:ea typeface="MS Mincho" pitchFamily="49" charset="-128"/>
              </a:rPr>
              <a:t>bottom</a:t>
            </a:r>
            <a:r>
              <a:rPr lang="fr-FR" b="1" dirty="0">
                <a:ea typeface="MS Mincho" pitchFamily="49" charset="-128"/>
              </a:rPr>
              <a:t> </a:t>
            </a:r>
            <a:r>
              <a:rPr lang="fr-FR" dirty="0">
                <a:ea typeface="MS Mincho" pitchFamily="49" charset="-128"/>
              </a:rPr>
              <a:t>devient </a:t>
            </a:r>
            <a:r>
              <a:rPr lang="fr-FR" b="1" dirty="0" err="1">
                <a:solidFill>
                  <a:srgbClr val="009AD0"/>
                </a:solidFill>
                <a:ea typeface="MS Mincho" pitchFamily="49" charset="-128"/>
              </a:rPr>
              <a:t>borderBottom</a:t>
            </a:r>
            <a:endParaRPr lang="fr-FR" b="1" dirty="0">
              <a:solidFill>
                <a:srgbClr val="009AD0"/>
              </a:solidFill>
              <a:ea typeface="MS Mincho" pitchFamily="49" charset="-128"/>
            </a:endParaRPr>
          </a:p>
          <a:p>
            <a:pPr lvl="1" eaLnBrk="1" hangingPunct="1">
              <a:tabLst>
                <a:tab pos="0" algn="r"/>
              </a:tabLst>
              <a:defRPr/>
            </a:pPr>
            <a:endParaRPr lang="fr-FR" dirty="0">
              <a:ea typeface="MS Mincho" pitchFamily="49" charset="-128"/>
            </a:endParaRPr>
          </a:p>
          <a:p>
            <a:pPr lvl="1" eaLnBrk="1" hangingPunct="1">
              <a:tabLst>
                <a:tab pos="0" algn="r"/>
              </a:tabLst>
              <a:defRPr/>
            </a:pPr>
            <a:endParaRPr lang="fr-FR" dirty="0">
              <a:ea typeface="MS Mincho" pitchFamily="49" charset="-128"/>
            </a:endParaRPr>
          </a:p>
          <a:p>
            <a:pPr marL="57150" indent="0" eaLnBrk="1" hangingPunct="1">
              <a:buFont typeface="Arial" charset="0"/>
              <a:buNone/>
              <a:tabLst>
                <a:tab pos="0" algn="r"/>
              </a:tabLst>
              <a:defRPr/>
            </a:pPr>
            <a:r>
              <a:rPr lang="fr-FR" dirty="0">
                <a:ea typeface="MS Mincho" pitchFamily="49" charset="-128"/>
              </a:rPr>
              <a:t>On peut plus globalement ré affecter un jeu de propriété via la propriété « </a:t>
            </a:r>
            <a:r>
              <a:rPr lang="fr-FR" b="1" dirty="0" err="1">
                <a:ea typeface="MS Mincho" pitchFamily="49" charset="-128"/>
              </a:rPr>
              <a:t>className</a:t>
            </a:r>
            <a:r>
              <a:rPr lang="fr-FR" dirty="0">
                <a:ea typeface="MS Mincho" pitchFamily="49" charset="-128"/>
              </a:rPr>
              <a:t>  »:</a:t>
            </a:r>
          </a:p>
          <a:p>
            <a:pPr marL="57150" indent="0" eaLnBrk="1" hangingPunct="1">
              <a:buFont typeface="Arial" charset="0"/>
              <a:buNone/>
              <a:tabLst>
                <a:tab pos="0" algn="r"/>
              </a:tabLst>
              <a:defRPr/>
            </a:pPr>
            <a:endParaRPr lang="fr-FR" dirty="0">
              <a:ea typeface="MS Mincho" pitchFamily="49" charset="-128"/>
            </a:endParaRPr>
          </a:p>
          <a:p>
            <a:pPr lvl="1" eaLnBrk="1" hangingPunct="1">
              <a:tabLst>
                <a:tab pos="0" algn="r"/>
              </a:tabLst>
              <a:defRPr/>
            </a:pPr>
            <a:r>
              <a:rPr lang="fr-FR" dirty="0" err="1">
                <a:ea typeface="MS Mincho" pitchFamily="49" charset="-128"/>
              </a:rPr>
              <a:t>document.getElementById</a:t>
            </a:r>
            <a:r>
              <a:rPr lang="fr-FR" dirty="0">
                <a:ea typeface="MS Mincho" pitchFamily="49" charset="-128"/>
              </a:rPr>
              <a:t>(‘</a:t>
            </a:r>
            <a:r>
              <a:rPr lang="fr-FR" dirty="0" err="1">
                <a:ea typeface="MS Mincho" pitchFamily="49" charset="-128"/>
              </a:rPr>
              <a:t>lbl_nom</a:t>
            </a:r>
            <a:r>
              <a:rPr lang="fr-FR" dirty="0">
                <a:ea typeface="MS Mincho" pitchFamily="49" charset="-128"/>
              </a:rPr>
              <a:t>’).</a:t>
            </a:r>
            <a:r>
              <a:rPr lang="fr-FR" b="1" dirty="0" err="1">
                <a:solidFill>
                  <a:srgbClr val="009AD0"/>
                </a:solidFill>
                <a:ea typeface="MS Mincho" pitchFamily="49" charset="-128"/>
              </a:rPr>
              <a:t>className</a:t>
            </a:r>
            <a:r>
              <a:rPr lang="fr-FR" dirty="0">
                <a:ea typeface="MS Mincho" pitchFamily="49" charset="-128"/>
              </a:rPr>
              <a:t> = ‘style1 style2’;</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eaLnBrk="1" fontAlgn="auto" hangingPunct="1">
              <a:spcAft>
                <a:spcPts val="0"/>
              </a:spcAft>
              <a:buFont typeface="Arial" pitchFamily="34" charset="0"/>
              <a:buNone/>
              <a:defRPr/>
            </a:pPr>
            <a:r>
              <a:rPr lang="en-JM" b="1" dirty="0">
                <a:solidFill>
                  <a:schemeClr val="tx1">
                    <a:lumMod val="95000"/>
                    <a:lumOff val="5000"/>
                  </a:schemeClr>
                </a:solidFill>
                <a:latin typeface="PT Sans Narrow" pitchFamily="34" charset="0"/>
              </a:rPr>
              <a:t>     Remarque : </a:t>
            </a:r>
            <a:r>
              <a:rPr lang="fr-FR" dirty="0">
                <a:solidFill>
                  <a:srgbClr val="00B0F0"/>
                </a:solidFill>
                <a:latin typeface="PT Sans Narrow" pitchFamily="34" charset="0"/>
              </a:rPr>
              <a:t>attention à la conversion du nom des propriété </a:t>
            </a:r>
            <a:r>
              <a:rPr lang="fr-FR" dirty="0" err="1">
                <a:solidFill>
                  <a:srgbClr val="00B0F0"/>
                </a:solidFill>
                <a:latin typeface="PT Sans Narrow" pitchFamily="34" charset="0"/>
              </a:rPr>
              <a:t>CSS</a:t>
            </a:r>
            <a:r>
              <a:rPr lang="fr-FR" dirty="0">
                <a:solidFill>
                  <a:srgbClr val="00B0F0"/>
                </a:solidFill>
                <a:latin typeface="PT Sans Narrow" pitchFamily="34" charset="0"/>
              </a:rPr>
              <a:t> lors de l’accès JavaScript</a:t>
            </a:r>
            <a:r>
              <a:rPr lang="en-JM" dirty="0">
                <a:solidFill>
                  <a:srgbClr val="00B0F0"/>
                </a:solidFill>
                <a:latin typeface="PT Sans Narrow" pitchFamily="34" charset="0"/>
              </a:rPr>
              <a:t>. </a:t>
            </a:r>
            <a:endParaRPr lang="en-JM" dirty="0">
              <a:solidFill>
                <a:schemeClr val="tx1">
                  <a:lumMod val="75000"/>
                  <a:lumOff val="25000"/>
                </a:schemeClr>
              </a:solidFill>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A2E69A1-0E56-4AE3-8E72-F85CDF3F9E47}" type="slidenum">
              <a:rPr lang="en-JM" smtClean="0">
                <a:solidFill>
                  <a:schemeClr val="bg1"/>
                </a:solidFill>
              </a:rPr>
              <a:pPr fontAlgn="base">
                <a:spcBef>
                  <a:spcPct val="0"/>
                </a:spcBef>
                <a:spcAft>
                  <a:spcPct val="0"/>
                </a:spcAft>
                <a:defRPr/>
              </a:pPr>
              <a:t>132</a:t>
            </a:fld>
            <a:endParaRPr lang="en-JM">
              <a:solidFill>
                <a:schemeClr val="bg1"/>
              </a:solidFill>
            </a:endParaRPr>
          </a:p>
        </p:txBody>
      </p:sp>
      <p:sp>
        <p:nvSpPr>
          <p:cNvPr id="11" name="Rectangle 10"/>
          <p:cNvSpPr/>
          <p:nvPr/>
        </p:nvSpPr>
        <p:spPr>
          <a:xfrm>
            <a:off x="579438" y="5410200"/>
            <a:ext cx="46037"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JM" dirty="0" err="1"/>
              <a:t>CSS</a:t>
            </a:r>
            <a:r>
              <a:rPr lang="en-JM" dirty="0"/>
              <a:t> interaction</a:t>
            </a:r>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tabLst>
                <a:tab pos="0" algn="r"/>
              </a:tabLst>
              <a:defRPr/>
            </a:pPr>
            <a:r>
              <a:rPr lang="fr-FR" dirty="0">
                <a:ea typeface="MS Mincho" pitchFamily="49" charset="-128"/>
              </a:rPr>
              <a:t>Les </a:t>
            </a:r>
            <a:r>
              <a:rPr lang="fr-FR" b="1" dirty="0" err="1">
                <a:ea typeface="MS Mincho" pitchFamily="49" charset="-128"/>
              </a:rPr>
              <a:t>frameworks</a:t>
            </a:r>
            <a:r>
              <a:rPr lang="fr-FR" dirty="0">
                <a:ea typeface="MS Mincho" pitchFamily="49" charset="-128"/>
              </a:rPr>
              <a:t> sont des cadres de développement pour vos projets. Un </a:t>
            </a:r>
            <a:r>
              <a:rPr lang="fr-FR" dirty="0" err="1">
                <a:ea typeface="MS Mincho" pitchFamily="49" charset="-128"/>
              </a:rPr>
              <a:t>framework</a:t>
            </a:r>
            <a:r>
              <a:rPr lang="fr-FR" dirty="0">
                <a:ea typeface="MS Mincho" pitchFamily="49" charset="-128"/>
              </a:rPr>
              <a:t> JavaScript est un ensemble de fonctionnalités pré développées et disponible sous forme de bibliothèque.</a:t>
            </a: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endParaRPr lang="fr-FR" dirty="0">
              <a:ea typeface="MS Mincho" pitchFamily="49" charset="-128"/>
            </a:endParaRPr>
          </a:p>
          <a:p>
            <a:pPr marL="0" indent="0" eaLnBrk="1" hangingPunct="1">
              <a:buFont typeface="Arial" charset="0"/>
              <a:buNone/>
              <a:tabLst>
                <a:tab pos="0" algn="r"/>
              </a:tabLst>
              <a:defRPr/>
            </a:pPr>
            <a:r>
              <a:rPr lang="fr-FR" dirty="0">
                <a:ea typeface="MS Mincho" pitchFamily="49" charset="-128"/>
              </a:rPr>
              <a:t>La mise en place d'effets visuels ou la génération d'objets dans les règles de l'art étant assez compliquées et fastidieuse, il convient parfois d'avoir recours à des </a:t>
            </a:r>
            <a:r>
              <a:rPr lang="fr-FR" dirty="0" err="1">
                <a:ea typeface="MS Mincho" pitchFamily="49" charset="-128"/>
              </a:rPr>
              <a:t>frameworks</a:t>
            </a:r>
            <a:r>
              <a:rPr lang="fr-FR" dirty="0">
                <a:ea typeface="MS Mincho" pitchFamily="49" charset="-128"/>
              </a:rPr>
              <a:t>.</a:t>
            </a:r>
          </a:p>
          <a:p>
            <a:pPr marL="457200" lvl="1" indent="0" eaLnBrk="1" hangingPunct="1">
              <a:buFont typeface="Arial" charset="0"/>
              <a:buNone/>
              <a:tabLst>
                <a:tab pos="0" algn="r"/>
              </a:tabLst>
              <a:defRPr/>
            </a:pPr>
            <a:endParaRPr lang="fr-FR"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eaLnBrk="1" fontAlgn="auto" hangingPunct="1">
              <a:spcAft>
                <a:spcPts val="0"/>
              </a:spcAft>
              <a:buFont typeface="Arial" pitchFamily="34" charset="0"/>
              <a:buNone/>
              <a:defRPr/>
            </a:pPr>
            <a:r>
              <a:rPr lang="en-JM" b="1" dirty="0">
                <a:solidFill>
                  <a:schemeClr val="tx1">
                    <a:lumMod val="95000"/>
                    <a:lumOff val="5000"/>
                  </a:schemeClr>
                </a:solidFill>
                <a:latin typeface="PT Sans Narrow" pitchFamily="34" charset="0"/>
              </a:rPr>
              <a:t>     F</a:t>
            </a:r>
            <a:r>
              <a:rPr lang="fr-FR" b="1" dirty="0" err="1">
                <a:ea typeface="MS Mincho" pitchFamily="49" charset="-128"/>
              </a:rPr>
              <a:t>rameworks</a:t>
            </a:r>
            <a:r>
              <a:rPr lang="fr-FR" b="1" dirty="0">
                <a:ea typeface="MS Mincho" pitchFamily="49" charset="-128"/>
              </a:rPr>
              <a:t> </a:t>
            </a:r>
            <a:r>
              <a:rPr lang="en-JM" b="1" dirty="0">
                <a:solidFill>
                  <a:schemeClr val="tx1">
                    <a:lumMod val="95000"/>
                    <a:lumOff val="5000"/>
                  </a:schemeClr>
                </a:solidFill>
                <a:latin typeface="PT Sans Narrow" pitchFamily="34" charset="0"/>
              </a:rPr>
              <a:t>: </a:t>
            </a:r>
            <a:r>
              <a:rPr lang="fr-FR" dirty="0" err="1">
                <a:solidFill>
                  <a:srgbClr val="00B0F0"/>
                </a:solidFill>
                <a:latin typeface="PT Sans Narrow" pitchFamily="34" charset="0"/>
              </a:rPr>
              <a:t>ScriptAculoUs</a:t>
            </a:r>
            <a:r>
              <a:rPr lang="fr-FR" dirty="0">
                <a:solidFill>
                  <a:srgbClr val="00B0F0"/>
                </a:solidFill>
                <a:latin typeface="PT Sans Narrow" pitchFamily="34" charset="0"/>
              </a:rPr>
              <a:t>, </a:t>
            </a:r>
            <a:r>
              <a:rPr lang="fr-FR" dirty="0" err="1">
                <a:solidFill>
                  <a:srgbClr val="00B0F0"/>
                </a:solidFill>
                <a:latin typeface="PT Sans Narrow" pitchFamily="34" charset="0"/>
              </a:rPr>
              <a:t>Spry</a:t>
            </a:r>
            <a:r>
              <a:rPr lang="fr-FR" dirty="0">
                <a:solidFill>
                  <a:srgbClr val="00B0F0"/>
                </a:solidFill>
                <a:latin typeface="PT Sans Narrow" pitchFamily="34" charset="0"/>
              </a:rPr>
              <a:t> et </a:t>
            </a:r>
            <a:r>
              <a:rPr lang="fr-FR" dirty="0" err="1">
                <a:solidFill>
                  <a:srgbClr val="00B0F0"/>
                </a:solidFill>
                <a:latin typeface="PT Sans Narrow" pitchFamily="34" charset="0"/>
              </a:rPr>
              <a:t>Jquery</a:t>
            </a:r>
            <a:r>
              <a:rPr lang="fr-FR" dirty="0">
                <a:solidFill>
                  <a:srgbClr val="00B0F0"/>
                </a:solidFill>
                <a:latin typeface="PT Sans Narrow" pitchFamily="34" charset="0"/>
              </a:rPr>
              <a:t> disposent, entre autre, de très bons moteurs d'effets graphiques</a:t>
            </a:r>
            <a:r>
              <a:rPr lang="en-JM" dirty="0">
                <a:solidFill>
                  <a:srgbClr val="00B0F0"/>
                </a:solidFill>
                <a:latin typeface="PT Sans Narrow" pitchFamily="34" charset="0"/>
              </a:rPr>
              <a:t>. </a:t>
            </a:r>
            <a:endParaRPr lang="en-JM" dirty="0">
              <a:solidFill>
                <a:schemeClr val="tx1">
                  <a:lumMod val="75000"/>
                  <a:lumOff val="25000"/>
                </a:schemeClr>
              </a:solidFill>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084E755-12D8-4E0F-84BC-2766880893A2}" type="slidenum">
              <a:rPr lang="en-JM" smtClean="0">
                <a:solidFill>
                  <a:schemeClr val="bg1"/>
                </a:solidFill>
              </a:rPr>
              <a:pPr fontAlgn="base">
                <a:spcBef>
                  <a:spcPct val="0"/>
                </a:spcBef>
                <a:spcAft>
                  <a:spcPct val="0"/>
                </a:spcAft>
                <a:defRPr/>
              </a:pPr>
              <a:t>133</a:t>
            </a:fld>
            <a:endParaRPr lang="en-JM">
              <a:solidFill>
                <a:schemeClr val="bg1"/>
              </a:solidFill>
            </a:endParaRPr>
          </a:p>
        </p:txBody>
      </p:sp>
      <p:sp>
        <p:nvSpPr>
          <p:cNvPr id="11" name="Rectangle 10"/>
          <p:cNvSpPr/>
          <p:nvPr/>
        </p:nvSpPr>
        <p:spPr>
          <a:xfrm>
            <a:off x="579438" y="5334000"/>
            <a:ext cx="46037"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Manipulation XML du DOM</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a:bodyPr>
          <a:lstStyle/>
          <a:p>
            <a:r>
              <a:rPr lang="fr-FR" dirty="0"/>
              <a:t>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135</a:t>
            </a:fld>
            <a:endParaRPr lang="fr-FR"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 du XML</a:t>
            </a:r>
          </a:p>
          <a:p>
            <a:pPr eaLnBrk="1" hangingPunct="1">
              <a:buFont typeface="Wingdings" charset="2"/>
              <a:buNone/>
            </a:pPr>
            <a:r>
              <a:rPr lang="fr-FR" sz="1800" dirty="0">
                <a:cs typeface="Courier New" pitchFamily="49" charset="0"/>
              </a:rPr>
              <a:t>60’s :	création de SGML (Standard </a:t>
            </a:r>
            <a:r>
              <a:rPr lang="fr-FR" sz="1800" dirty="0" err="1">
                <a:cs typeface="Courier New" pitchFamily="49" charset="0"/>
              </a:rPr>
              <a:t>Generalized</a:t>
            </a:r>
            <a:r>
              <a:rPr lang="fr-FR" sz="1800" dirty="0">
                <a:cs typeface="Courier New" pitchFamily="49" charset="0"/>
              </a:rPr>
              <a:t> </a:t>
            </a:r>
            <a:r>
              <a:rPr lang="fr-FR" sz="1800" dirty="0" err="1">
                <a:cs typeface="Courier New" pitchFamily="49" charset="0"/>
              </a:rPr>
              <a:t>Markup</a:t>
            </a:r>
            <a:r>
              <a:rPr lang="fr-FR" sz="1800" dirty="0">
                <a:cs typeface="Courier New" pitchFamily="49" charset="0"/>
              </a:rPr>
              <a:t> </a:t>
            </a:r>
            <a:r>
              <a:rPr lang="fr-FR" sz="1800" dirty="0" err="1">
                <a:cs typeface="Courier New" pitchFamily="49" charset="0"/>
              </a:rPr>
              <a:t>Language</a:t>
            </a:r>
            <a:r>
              <a:rPr lang="fr-FR" sz="1800" dirty="0">
                <a:cs typeface="Courier New" pitchFamily="49" charset="0"/>
              </a:rPr>
              <a:t>)</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80’s :	utilisation forte de SGML dans les métiers de l’édition </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90’s :	développement de standards issus de SGML pour le Web</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11/96 :	1er brouillon (</a:t>
            </a:r>
            <a:r>
              <a:rPr lang="fr-FR" sz="1800" dirty="0" err="1">
                <a:cs typeface="Courier New" pitchFamily="49" charset="0"/>
              </a:rPr>
              <a:t>draft</a:t>
            </a:r>
            <a:r>
              <a:rPr lang="fr-FR" sz="1800" dirty="0">
                <a:cs typeface="Courier New" pitchFamily="49" charset="0"/>
              </a:rPr>
              <a:t>) de spécification XML</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02/98 :	XML 1.0 devient une recommandation officielle du W3C</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02/04 :	apparition de XML 1.1 (autorise ~ tous caractères pour attributs / valeurs)</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08/06 :	4e édition de XML 1.0 (et 2e de XML 1.1 peu implémenté pour l’instant)</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3DA92400-6612-47E2-9C3D-E9B2C7A6350F}" type="slidenum">
              <a:rPr lang="fr-FR"/>
              <a:pPr>
                <a:defRPr/>
              </a:pPr>
              <a:t>136</a:t>
            </a:fld>
            <a:endParaRPr lang="fr-F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XML un syntaxe proche du html</a:t>
            </a:r>
          </a:p>
          <a:p>
            <a:pPr lvl="1"/>
            <a:r>
              <a:rPr lang="fr-FR" dirty="0"/>
              <a:t>un élément  / balise </a:t>
            </a:r>
          </a:p>
          <a:p>
            <a:pPr lvl="2"/>
            <a:r>
              <a:rPr lang="fr-FR" dirty="0"/>
              <a:t>peux posséder des éléments enfants ou du contenu</a:t>
            </a:r>
          </a:p>
          <a:p>
            <a:pPr lvl="2"/>
            <a:r>
              <a:rPr lang="fr-FR" dirty="0"/>
              <a:t>doit être fermée</a:t>
            </a:r>
          </a:p>
          <a:p>
            <a:pPr lvl="2"/>
            <a:endParaRPr lang="fr-FR" dirty="0"/>
          </a:p>
          <a:p>
            <a:pPr lvl="2"/>
            <a:r>
              <a:rPr lang="fr-FR" dirty="0"/>
              <a:t>&lt;ma-balise&gt; contenu de la balise &lt;/ma-balise&gt;</a:t>
            </a:r>
          </a:p>
          <a:p>
            <a:pPr lvl="2"/>
            <a:endParaRPr lang="fr-FR" dirty="0"/>
          </a:p>
          <a:p>
            <a:pPr lvl="1"/>
            <a:r>
              <a:rPr lang="fr-FR" dirty="0"/>
              <a:t>Des attributs</a:t>
            </a:r>
          </a:p>
          <a:p>
            <a:pPr lvl="2"/>
            <a:r>
              <a:rPr lang="fr-FR" dirty="0"/>
              <a:t>doivent être suffixé par une valeur (="quelque chose") ou valeur vide</a:t>
            </a:r>
          </a:p>
          <a:p>
            <a:pPr lvl="2"/>
            <a:r>
              <a:rPr lang="fr-FR" dirty="0"/>
              <a:t>&lt;ma-balise </a:t>
            </a:r>
            <a:r>
              <a:rPr lang="fr-FR" b="1" dirty="0"/>
              <a:t> mon-attribut="</a:t>
            </a:r>
            <a:r>
              <a:rPr lang="fr-FR" dirty="0"/>
              <a:t>quelque chose</a:t>
            </a:r>
            <a:r>
              <a:rPr lang="fr-FR" b="1" dirty="0"/>
              <a:t>" /&gt;</a:t>
            </a:r>
            <a:endParaRPr lang="fr-FR"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Avantages et inconvénients</a:t>
            </a:r>
            <a:endParaRPr lang="en-JM" dirty="0"/>
          </a:p>
        </p:txBody>
      </p:sp>
      <p:sp>
        <p:nvSpPr>
          <p:cNvPr id="128003" name="Content Placeholder 2"/>
          <p:cNvSpPr>
            <a:spLocks noGrp="1"/>
          </p:cNvSpPr>
          <p:nvPr>
            <p:ph idx="1"/>
          </p:nvPr>
        </p:nvSpPr>
        <p:spPr/>
        <p:txBody>
          <a:bodyPr>
            <a:normAutofit fontScale="70000" lnSpcReduction="20000"/>
          </a:bodyPr>
          <a:lstStyle/>
          <a:p>
            <a:pPr marL="0" indent="0" eaLnBrk="1" hangingPunct="1">
              <a:buFont typeface="Arial" charset="0"/>
              <a:buNone/>
            </a:pPr>
            <a:r>
              <a:rPr lang="fr-FR" b="1">
                <a:ea typeface="MS Mincho" pitchFamily="49" charset="-128"/>
              </a:rPr>
              <a:t>Avantages du XML</a:t>
            </a:r>
          </a:p>
          <a:p>
            <a:pPr marL="0" indent="0" eaLnBrk="1" hangingPunct="1">
              <a:buFont typeface="Arial" charset="0"/>
              <a:buNone/>
            </a:pPr>
            <a:endParaRPr lang="fr-FR" b="1">
              <a:ea typeface="MS Mincho" pitchFamily="49" charset="-128"/>
            </a:endParaRPr>
          </a:p>
          <a:p>
            <a:pPr lvl="1" eaLnBrk="1" hangingPunct="1"/>
            <a:r>
              <a:rPr lang="fr-FR" b="1">
                <a:cs typeface="Courier New" pitchFamily="49" charset="0"/>
              </a:rPr>
              <a:t>Basé sur un standard international (SGML) </a:t>
            </a:r>
            <a:r>
              <a:rPr lang="fr-FR">
                <a:cs typeface="Courier New" pitchFamily="49" charset="0"/>
              </a:rPr>
              <a:t>éprouvé donc non-propriétaire</a:t>
            </a:r>
          </a:p>
          <a:p>
            <a:pPr lvl="1" eaLnBrk="1" hangingPunct="1"/>
            <a:r>
              <a:rPr lang="fr-FR">
                <a:cs typeface="Courier New" pitchFamily="49" charset="0"/>
              </a:rPr>
              <a:t>Utilise un format texte, supporte l’Unicode</a:t>
            </a:r>
          </a:p>
          <a:p>
            <a:pPr lvl="1" eaLnBrk="1" hangingPunct="1"/>
            <a:r>
              <a:rPr lang="fr-FR">
                <a:cs typeface="Courier New" pitchFamily="49" charset="0"/>
              </a:rPr>
              <a:t>Ne dépend pas de la plateforme et résistant aux sauts technologiques</a:t>
            </a:r>
          </a:p>
          <a:p>
            <a:pPr lvl="1" eaLnBrk="1" hangingPunct="1"/>
            <a:r>
              <a:rPr lang="fr-FR" b="1">
                <a:cs typeface="Courier New" pitchFamily="49" charset="0"/>
              </a:rPr>
              <a:t>Sa syntaxe rend les algorithmes de traitement simples</a:t>
            </a:r>
          </a:p>
          <a:p>
            <a:pPr lvl="1" eaLnBrk="1" hangingPunct="1"/>
            <a:r>
              <a:rPr lang="fr-FR">
                <a:cs typeface="Courier New" pitchFamily="49" charset="0"/>
              </a:rPr>
              <a:t>Permet de représenter les structures informatiques classiques (listes, arbres…)</a:t>
            </a:r>
          </a:p>
          <a:p>
            <a:pPr lvl="1" eaLnBrk="1" hangingPunct="1"/>
            <a:r>
              <a:rPr lang="fr-FR" b="1">
                <a:cs typeface="Courier New" pitchFamily="49" charset="0"/>
              </a:rPr>
              <a:t>Sa structure hiérarchisée est compatible avec la plupart des documents</a:t>
            </a:r>
          </a:p>
          <a:p>
            <a:pPr lvl="1" eaLnBrk="1" hangingPunct="1"/>
            <a:r>
              <a:rPr lang="fr-FR">
                <a:cs typeface="Courier New" pitchFamily="49" charset="0"/>
              </a:rPr>
              <a:t>Basé sur des schémas, il facilite les tests unitaires, la conception logicielle…</a:t>
            </a:r>
          </a:p>
          <a:p>
            <a:pPr lvl="1" eaLnBrk="1" hangingPunct="1"/>
            <a:r>
              <a:rPr lang="fr-FR">
                <a:cs typeface="Courier New" pitchFamily="49" charset="0"/>
              </a:rPr>
              <a:t>Facile d’assurer la compatibilité entre différentes versions (XML/DTD)</a:t>
            </a:r>
          </a:p>
          <a:p>
            <a:pPr lvl="1" eaLnBrk="1" hangingPunct="1"/>
            <a:r>
              <a:rPr lang="fr-FR">
                <a:cs typeface="Courier New" pitchFamily="49" charset="0"/>
              </a:rPr>
              <a:t>Un fragment d’un doc XML bien formé est aussi un doc XML bien formé</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07989E1-CD33-4325-A379-0BDB53EBA5D9}" type="slidenum">
              <a:rPr lang="en-JM" smtClean="0">
                <a:solidFill>
                  <a:schemeClr val="bg1"/>
                </a:solidFill>
              </a:rPr>
              <a:pPr fontAlgn="base">
                <a:spcBef>
                  <a:spcPct val="0"/>
                </a:spcBef>
                <a:spcAft>
                  <a:spcPct val="0"/>
                </a:spcAft>
                <a:defRPr/>
              </a:pPr>
              <a:t>138</a:t>
            </a:fld>
            <a:endParaRPr lang="en-JM">
              <a:solidFill>
                <a:schemeClr val="bg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Avantages et inconvénients</a:t>
            </a:r>
            <a:endParaRPr lang="en-JM" dirty="0"/>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defRPr/>
            </a:pPr>
            <a:r>
              <a:rPr lang="fr-FR" b="1" dirty="0">
                <a:ea typeface="MS Mincho" pitchFamily="49" charset="-128"/>
              </a:rPr>
              <a:t>Inconvénients du XML</a:t>
            </a:r>
          </a:p>
          <a:p>
            <a:pPr marL="0" indent="0" eaLnBrk="1" hangingPunct="1">
              <a:buFont typeface="Arial" charset="0"/>
              <a:buNone/>
              <a:defRPr/>
            </a:pPr>
            <a:endParaRPr lang="fr-FR" b="1" dirty="0">
              <a:ea typeface="MS Mincho" pitchFamily="49" charset="-128"/>
            </a:endParaRPr>
          </a:p>
          <a:p>
            <a:pPr lvl="1" eaLnBrk="1" hangingPunct="1">
              <a:defRPr/>
            </a:pPr>
            <a:r>
              <a:rPr lang="fr-FR" b="1" dirty="0">
                <a:cs typeface="Courier New" pitchFamily="49" charset="0"/>
              </a:rPr>
              <a:t>La syntaxe XML est redondante </a:t>
            </a:r>
            <a:r>
              <a:rPr lang="fr-FR" dirty="0">
                <a:cs typeface="Courier New" pitchFamily="49" charset="0"/>
              </a:rPr>
              <a:t>(+ de flux, traitement / stockage)</a:t>
            </a:r>
          </a:p>
          <a:p>
            <a:pPr marL="457200" lvl="1" indent="0" eaLnBrk="1" hangingPunct="1">
              <a:buFont typeface="Arial" charset="0"/>
              <a:buNone/>
              <a:defRPr/>
            </a:pPr>
            <a:endParaRPr lang="fr-FR" dirty="0">
              <a:cs typeface="Courier New" pitchFamily="49" charset="0"/>
            </a:endParaRPr>
          </a:p>
          <a:p>
            <a:pPr lvl="1" eaLnBrk="1" hangingPunct="1">
              <a:defRPr/>
            </a:pPr>
            <a:r>
              <a:rPr lang="fr-FR" dirty="0">
                <a:cs typeface="Courier New" pitchFamily="49" charset="0"/>
              </a:rPr>
              <a:t>La syntaxe XML est verbeuse</a:t>
            </a:r>
          </a:p>
          <a:p>
            <a:pPr lvl="1" eaLnBrk="1" hangingPunct="1">
              <a:defRPr/>
            </a:pPr>
            <a:r>
              <a:rPr lang="fr-FR" dirty="0">
                <a:cs typeface="Courier New" pitchFamily="49" charset="0"/>
              </a:rPr>
              <a:t>Sa capacité de représentation est plus limitée que celle des graphes OO</a:t>
            </a:r>
          </a:p>
          <a:p>
            <a:pPr lvl="1" eaLnBrk="1" hangingPunct="1">
              <a:defRPr/>
            </a:pPr>
            <a:r>
              <a:rPr lang="fr-FR" dirty="0">
                <a:cs typeface="Courier New" pitchFamily="49" charset="0"/>
              </a:rPr>
              <a:t>La représentation d’une relation entre non-parents est difficile et lourde</a:t>
            </a:r>
          </a:p>
          <a:p>
            <a:pPr lvl="1" eaLnBrk="1" hangingPunct="1">
              <a:defRPr/>
            </a:pPr>
            <a:r>
              <a:rPr lang="fr-FR" dirty="0">
                <a:cs typeface="Courier New" pitchFamily="49" charset="0"/>
              </a:rPr>
              <a:t>Les </a:t>
            </a:r>
            <a:r>
              <a:rPr lang="fr-FR" dirty="0" err="1">
                <a:cs typeface="Courier New" pitchFamily="49" charset="0"/>
              </a:rPr>
              <a:t>namespaces</a:t>
            </a:r>
            <a:r>
              <a:rPr lang="fr-FR" dirty="0">
                <a:cs typeface="Courier New" pitchFamily="49" charset="0"/>
              </a:rPr>
              <a:t> sont difficiles à implémenter dans les </a:t>
            </a:r>
            <a:r>
              <a:rPr lang="fr-FR" dirty="0" err="1">
                <a:cs typeface="Courier New" pitchFamily="49" charset="0"/>
              </a:rPr>
              <a:t>parsers</a:t>
            </a:r>
            <a:endParaRPr lang="fr-FR" dirty="0">
              <a:cs typeface="Courier New" pitchFamily="49" charset="0"/>
            </a:endParaRPr>
          </a:p>
          <a:p>
            <a:pPr lvl="1" eaLnBrk="1" hangingPunct="1">
              <a:defRPr/>
            </a:pPr>
            <a:r>
              <a:rPr lang="fr-FR" dirty="0">
                <a:cs typeface="Courier New" pitchFamily="49" charset="0"/>
              </a:rPr>
              <a:t>La distinction entre attributs et contenu (et parfois </a:t>
            </a:r>
            <a:r>
              <a:rPr lang="fr-FR" dirty="0" err="1">
                <a:cs typeface="Courier New" pitchFamily="49" charset="0"/>
              </a:rPr>
              <a:t>element</a:t>
            </a:r>
            <a:r>
              <a:rPr lang="fr-FR" dirty="0">
                <a:cs typeface="Courier New" pitchFamily="49" charset="0"/>
              </a:rPr>
              <a:t>) est problématique</a:t>
            </a:r>
          </a:p>
          <a:p>
            <a:pPr lvl="1" eaLnBrk="1" hangingPunct="1">
              <a:defRPr/>
            </a:pPr>
            <a:endParaRPr lang="fr-FR" dirty="0">
              <a:cs typeface="Courier New" pitchFamily="49" charset="0"/>
            </a:endParaRPr>
          </a:p>
          <a:p>
            <a:pPr lvl="1" eaLnBrk="1" hangingPunct="1">
              <a:defRPr/>
            </a:pPr>
            <a:r>
              <a:rPr lang="fr-FR" b="1" dirty="0">
                <a:cs typeface="Courier New" pitchFamily="49" charset="0"/>
              </a:rPr>
              <a:t>XML est inefficace pour transférer de grandes quantités de données </a:t>
            </a:r>
            <a:r>
              <a:rPr lang="fr-FR" dirty="0">
                <a:cs typeface="Courier New" pitchFamily="49" charset="0"/>
              </a:rPr>
              <a:t>de manière sécurisée</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C75085B-BCD0-42D5-9825-E3F6FFBC3E72}" type="slidenum">
              <a:rPr lang="en-JM" smtClean="0">
                <a:solidFill>
                  <a:schemeClr val="bg1"/>
                </a:solidFill>
              </a:rPr>
              <a:pPr fontAlgn="base">
                <a:spcBef>
                  <a:spcPct val="0"/>
                </a:spcBef>
                <a:spcAft>
                  <a:spcPct val="0"/>
                </a:spcAft>
                <a:defRPr/>
              </a:pPr>
              <a:t>139</a:t>
            </a:fld>
            <a:endParaRPr lang="en-JM">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err="1"/>
              <a:t>QueryString</a:t>
            </a:r>
            <a:endParaRPr lang="fr-FR" dirty="0"/>
          </a:p>
        </p:txBody>
      </p:sp>
      <p:sp>
        <p:nvSpPr>
          <p:cNvPr id="3" name="Espace réservé du contenu 2"/>
          <p:cNvSpPr>
            <a:spLocks noGrp="1"/>
          </p:cNvSpPr>
          <p:nvPr>
            <p:ph idx="1"/>
          </p:nvPr>
        </p:nvSpPr>
        <p:spPr/>
        <p:txBody>
          <a:bodyPr/>
          <a:lstStyle/>
          <a:p>
            <a:r>
              <a:rPr lang="fr-FR" dirty="0"/>
              <a:t>La "</a:t>
            </a:r>
            <a:r>
              <a:rPr lang="fr-FR" dirty="0" err="1"/>
              <a:t>query</a:t>
            </a:r>
            <a:r>
              <a:rPr lang="fr-FR" dirty="0"/>
              <a:t> String" est une partie de l'url contenant des informations </a:t>
            </a:r>
          </a:p>
          <a:p>
            <a:pPr marL="0" algn="ctr">
              <a:spcBef>
                <a:spcPts val="0"/>
              </a:spcBef>
              <a:buNone/>
              <a:defRPr/>
            </a:pPr>
            <a:endParaRPr lang="fr-FR" dirty="0">
              <a:solidFill>
                <a:schemeClr val="tx1">
                  <a:lumMod val="50000"/>
                  <a:lumOff val="50000"/>
                </a:schemeClr>
              </a:solidFill>
            </a:endParaRPr>
          </a:p>
          <a:p>
            <a:pPr marL="0" algn="ctr">
              <a:spcBef>
                <a:spcPts val="0"/>
              </a:spcBef>
              <a:buNone/>
              <a:defRPr/>
            </a:pPr>
            <a:r>
              <a:rPr lang="fr-FR" dirty="0">
                <a:solidFill>
                  <a:schemeClr val="tx1">
                    <a:lumMod val="50000"/>
                    <a:lumOff val="50000"/>
                  </a:schemeClr>
                </a:solidFill>
              </a:rPr>
              <a:t>http://www.google.fr/search</a:t>
            </a:r>
            <a:r>
              <a:rPr lang="fr-FR" b="1" dirty="0">
                <a:solidFill>
                  <a:srgbClr val="009AD0"/>
                </a:solidFill>
              </a:rPr>
              <a:t>?q=boat&amp;start=10</a:t>
            </a:r>
            <a:br>
              <a:rPr lang="fr-FR" dirty="0"/>
            </a:br>
            <a:r>
              <a:rPr lang="fr-FR" dirty="0">
                <a:solidFill>
                  <a:schemeClr val="tx1">
                    <a:lumMod val="50000"/>
                    <a:lumOff val="50000"/>
                  </a:schemeClr>
                </a:solidFill>
              </a:rPr>
              <a:t>http://serveur/chemin/ressource</a:t>
            </a:r>
            <a:r>
              <a:rPr lang="fr-FR" b="1" dirty="0">
                <a:solidFill>
                  <a:srgbClr val="009AD0"/>
                </a:solidFill>
              </a:rPr>
              <a:t>?query_string</a:t>
            </a:r>
            <a:endParaRPr lang="fr-FR" dirty="0"/>
          </a:p>
          <a:p>
            <a:endParaRPr lang="fr-FR" dirty="0"/>
          </a:p>
          <a:p>
            <a:r>
              <a:rPr lang="fr-FR" dirty="0"/>
              <a:t>La chaine commence par : </a:t>
            </a:r>
            <a:r>
              <a:rPr lang="fr-FR" b="1" dirty="0"/>
              <a:t>?</a:t>
            </a:r>
          </a:p>
          <a:p>
            <a:r>
              <a:rPr lang="fr-FR" dirty="0"/>
              <a:t>les informations sont séparés par : </a:t>
            </a:r>
            <a:r>
              <a:rPr lang="fr-FR" b="1" dirty="0"/>
              <a:t>&amp;</a:t>
            </a:r>
          </a:p>
          <a:p>
            <a:r>
              <a:rPr lang="fr-FR" dirty="0"/>
              <a:t>les informations sont structurés : </a:t>
            </a:r>
            <a:r>
              <a:rPr lang="fr-FR" b="1" dirty="0"/>
              <a:t>clef=valeur</a:t>
            </a:r>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2"/>
          </p:nvPr>
        </p:nvSpPr>
        <p:spPr>
          <a:xfrm>
            <a:off x="214282" y="2571744"/>
            <a:ext cx="4283106" cy="3857652"/>
          </a:xfrm>
        </p:spPr>
        <p:txBody>
          <a:bodyPr>
            <a:normAutofit fontScale="92500" lnSpcReduction="10000"/>
          </a:bodyPr>
          <a:lstStyle/>
          <a:p>
            <a:pPr lvl="1"/>
            <a:endParaRPr lang="fr-FR" dirty="0"/>
          </a:p>
          <a:p>
            <a:pPr lvl="1"/>
            <a:r>
              <a:rPr lang="fr-FR" dirty="0" err="1"/>
              <a:t>Processing</a:t>
            </a:r>
            <a:r>
              <a:rPr lang="fr-FR" dirty="0"/>
              <a:t> instruction XML en 1</a:t>
            </a:r>
            <a:r>
              <a:rPr lang="fr-FR" baseline="30000" dirty="0"/>
              <a:t>er</a:t>
            </a:r>
            <a:r>
              <a:rPr lang="fr-FR" dirty="0"/>
              <a:t> </a:t>
            </a:r>
            <a:r>
              <a:rPr lang="fr-FR" dirty="0" err="1"/>
              <a:t>caractere</a:t>
            </a:r>
            <a:endParaRPr lang="fr-FR" dirty="0"/>
          </a:p>
          <a:p>
            <a:pPr lvl="1"/>
            <a:endParaRPr lang="fr-FR" dirty="0"/>
          </a:p>
          <a:p>
            <a:pPr lvl="1"/>
            <a:r>
              <a:rPr lang="fr-FR" dirty="0"/>
              <a:t>Une seul balise racine</a:t>
            </a:r>
          </a:p>
          <a:p>
            <a:pPr lvl="1"/>
            <a:endParaRPr lang="fr-FR" dirty="0"/>
          </a:p>
          <a:p>
            <a:pPr lvl="1"/>
            <a:r>
              <a:rPr lang="fr-FR" dirty="0"/>
              <a:t>Pas de balise non fermé</a:t>
            </a:r>
          </a:p>
          <a:p>
            <a:pPr lvl="1"/>
            <a:endParaRPr lang="fr-FR" dirty="0"/>
          </a:p>
          <a:p>
            <a:pPr lvl="1"/>
            <a:r>
              <a:rPr lang="fr-FR" dirty="0"/>
              <a:t>Pas de balises croisées</a:t>
            </a:r>
          </a:p>
          <a:p>
            <a:pPr lvl="1"/>
            <a:endParaRPr lang="fr-FR" dirty="0"/>
          </a:p>
          <a:p>
            <a:pPr lvl="1"/>
            <a:r>
              <a:rPr lang="fr-FR" dirty="0"/>
              <a:t>Pas d’attribut sans valeur même </a:t>
            </a:r>
            <a:r>
              <a:rPr lang="fr-FR" dirty="0" err="1"/>
              <a:t>null</a:t>
            </a:r>
            <a:r>
              <a:rPr lang="fr-FR" dirty="0"/>
              <a:t> ( </a:t>
            </a:r>
            <a:r>
              <a:rPr lang="fr-FR" dirty="0" err="1"/>
              <a:t>attr</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140</a:t>
            </a:fld>
            <a:endParaRPr lang="fr-FR"/>
          </a:p>
        </p:txBody>
      </p:sp>
      <p:sp>
        <p:nvSpPr>
          <p:cNvPr id="6" name="Espace réservé du contenu 5"/>
          <p:cNvSpPr>
            <a:spLocks noGrp="1"/>
          </p:cNvSpPr>
          <p:nvPr>
            <p:ph sz="half" idx="13"/>
          </p:nvPr>
        </p:nvSpPr>
        <p:spPr>
          <a:xfrm>
            <a:off x="4646612" y="2571744"/>
            <a:ext cx="4283106" cy="3857652"/>
          </a:xfrm>
        </p:spPr>
        <p:txBody>
          <a:bodyPr>
            <a:normAutofit/>
          </a:bodyPr>
          <a:lstStyle/>
          <a:p>
            <a:pPr lvl="1"/>
            <a:endParaRPr lang="fr-FR" dirty="0"/>
          </a:p>
          <a:p>
            <a:pPr lvl="1"/>
            <a:r>
              <a:rPr lang="fr-FR" dirty="0"/>
              <a:t>Le nom des balises commencent par une lettre ou ‘_’ </a:t>
            </a:r>
            <a:r>
              <a:rPr lang="fr-FR" sz="1200" dirty="0"/>
              <a:t>(</a:t>
            </a:r>
            <a:r>
              <a:rPr lang="fr-FR" sz="1200" dirty="0" err="1"/>
              <a:t>underscore</a:t>
            </a:r>
            <a:r>
              <a:rPr lang="fr-FR" sz="1200" dirty="0"/>
              <a:t>)</a:t>
            </a:r>
            <a:endParaRPr lang="fr-FR" dirty="0"/>
          </a:p>
          <a:p>
            <a:pPr lvl="1"/>
            <a:endParaRPr lang="fr-FR" dirty="0"/>
          </a:p>
          <a:p>
            <a:pPr lvl="1"/>
            <a:r>
              <a:rPr lang="fr-FR" dirty="0"/>
              <a:t>Le nom des attributs commencent par une lettre ou un ‘_’ </a:t>
            </a:r>
            <a:r>
              <a:rPr lang="fr-FR" sz="1200" dirty="0"/>
              <a:t>(</a:t>
            </a:r>
            <a:r>
              <a:rPr lang="fr-FR" sz="1200" dirty="0" err="1"/>
              <a:t>underscore</a:t>
            </a:r>
            <a:r>
              <a:rPr lang="fr-FR" sz="1200" dirty="0"/>
              <a:t>)</a:t>
            </a:r>
            <a:endParaRPr lang="fr-FR" dirty="0"/>
          </a:p>
          <a:p>
            <a:pPr lvl="1"/>
            <a:endParaRPr lang="fr-FR" dirty="0"/>
          </a:p>
          <a:p>
            <a:pPr lvl="1"/>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7" name="Espace réservé du contenu 6"/>
          <p:cNvSpPr>
            <a:spLocks noGrp="1"/>
          </p:cNvSpPr>
          <p:nvPr>
            <p:ph sz="half" idx="14"/>
          </p:nvPr>
        </p:nvSpPr>
        <p:spPr>
          <a:xfrm>
            <a:off x="214282" y="1071546"/>
            <a:ext cx="8786874" cy="1428760"/>
          </a:xfrm>
        </p:spPr>
        <p:txBody>
          <a:bodyPr>
            <a:normAutofit fontScale="625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4" name="AutoShape 2"/>
          <p:cNvSpPr>
            <a:spLocks noGrp="1" noChangeArrowheads="1"/>
          </p:cNvSpPr>
          <p:nvPr>
            <p:ph type="title"/>
          </p:nvPr>
        </p:nvSpPr>
        <p:spPr/>
        <p:txBody>
          <a:bodyPr/>
          <a:lstStyle/>
          <a:p>
            <a:pPr eaLnBrk="1" hangingPunct="1"/>
            <a:r>
              <a:rPr lang="fr-FR"/>
              <a:t>Structure XML</a:t>
            </a:r>
          </a:p>
        </p:txBody>
      </p:sp>
      <p:sp>
        <p:nvSpPr>
          <p:cNvPr id="2255875" name="Rectangle 3"/>
          <p:cNvSpPr>
            <a:spLocks noGrp="1" noChangeArrowheads="1"/>
          </p:cNvSpPr>
          <p:nvPr>
            <p:ph idx="1"/>
          </p:nvPr>
        </p:nvSpPr>
        <p:spPr/>
        <p:txBody>
          <a:bodyPr/>
          <a:lstStyle/>
          <a:p>
            <a:pPr eaLnBrk="1" hangingPunct="1"/>
            <a:endParaRPr lang="fr-FR" dirty="0">
              <a:ea typeface="MS Mincho" pitchFamily="49" charset="-128"/>
            </a:endParaRPr>
          </a:p>
          <a:p>
            <a:pPr eaLnBrk="1" hangingPunct="1"/>
            <a:r>
              <a:rPr lang="fr-FR" dirty="0">
                <a:ea typeface="MS Mincho" pitchFamily="49" charset="-128"/>
              </a:rPr>
              <a:t>Document XML bien formé</a:t>
            </a:r>
          </a:p>
          <a:p>
            <a:pPr eaLnBrk="1" hangingPunct="1">
              <a:buFont typeface="Wingdings" charset="2"/>
              <a:buNone/>
            </a:pPr>
            <a:r>
              <a:rPr lang="fr-FR" sz="1800" dirty="0">
                <a:cs typeface="Courier New" pitchFamily="49" charset="0"/>
              </a:rPr>
              <a:t>   - Un document bien formé est un document qui respecte les règles syntaxiques de XML (ex: imbrication des balises, absence de balise ouverte sans fermeture)</a:t>
            </a:r>
          </a:p>
          <a:p>
            <a:pPr eaLnBrk="1" hangingPunct="1">
              <a:buFont typeface="Wingdings" charset="2"/>
              <a:buNone/>
            </a:pPr>
            <a:endParaRPr lang="fr-FR" sz="1800" dirty="0">
              <a:cs typeface="Courier New" pitchFamily="49" charset="0"/>
            </a:endParaRPr>
          </a:p>
          <a:p>
            <a:pPr eaLnBrk="1" hangingPunct="1">
              <a:buFont typeface="Wingdings" charset="2"/>
              <a:buNone/>
            </a:pPr>
            <a:endParaRPr lang="fr-FR" sz="1800" dirty="0">
              <a:cs typeface="Courier New" pitchFamily="49" charset="0"/>
            </a:endParaRPr>
          </a:p>
          <a:p>
            <a:pPr eaLnBrk="1" hangingPunct="1">
              <a:buFont typeface="Wingdings" charset="2"/>
              <a:buNone/>
            </a:pPr>
            <a:endParaRPr lang="fr-FR" sz="1800" dirty="0">
              <a:cs typeface="Courier New" pitchFamily="49" charset="0"/>
            </a:endParaRPr>
          </a:p>
          <a:p>
            <a:pPr eaLnBrk="1" hangingPunct="1"/>
            <a:r>
              <a:rPr lang="fr-FR" dirty="0">
                <a:ea typeface="MS Mincho" pitchFamily="49" charset="-128"/>
              </a:rPr>
              <a:t>Document XML valide</a:t>
            </a:r>
          </a:p>
          <a:p>
            <a:pPr eaLnBrk="1" hangingPunct="1">
              <a:buFont typeface="Wingdings" charset="2"/>
              <a:buNone/>
            </a:pPr>
            <a:r>
              <a:rPr lang="fr-FR" sz="1800" dirty="0">
                <a:cs typeface="Courier New" pitchFamily="49" charset="0"/>
              </a:rPr>
              <a:t>   - Un document valide est un document qui se conforme à des règles sémantiques précises définies par l’utilisateur ou contenues dans une DTD ou un schéma.</a:t>
            </a:r>
          </a:p>
          <a:p>
            <a:pPr eaLnBrk="1" hangingPunct="1">
              <a:buFont typeface="Wingdings" charset="2"/>
              <a:buNone/>
            </a:pPr>
            <a:r>
              <a:rPr lang="fr-FR" sz="1800" dirty="0">
                <a:cs typeface="Courier New" pitchFamily="49" charset="0"/>
              </a:rPr>
              <a:t>   - Il existe des éditeurs et des outils de validation de fichiers XML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AutoShape 2"/>
          <p:cNvSpPr>
            <a:spLocks noGrp="1" noChangeArrowheads="1"/>
          </p:cNvSpPr>
          <p:nvPr>
            <p:ph type="title"/>
          </p:nvPr>
        </p:nvSpPr>
        <p:spPr/>
        <p:txBody>
          <a:bodyPr/>
          <a:lstStyle/>
          <a:p>
            <a:pPr eaLnBrk="1" hangingPunct="1"/>
            <a:r>
              <a:rPr lang="fr-FR"/>
              <a:t>Langages de structuration</a:t>
            </a:r>
          </a:p>
        </p:txBody>
      </p:sp>
      <p:sp>
        <p:nvSpPr>
          <p:cNvPr id="1466371" name="Rectangle 3"/>
          <p:cNvSpPr>
            <a:spLocks noGrp="1" noChangeArrowheads="1"/>
          </p:cNvSpPr>
          <p:nvPr>
            <p:ph idx="1"/>
          </p:nvPr>
        </p:nvSpPr>
        <p:spPr/>
        <p:txBody>
          <a:bodyPr/>
          <a:lstStyle/>
          <a:p>
            <a:r>
              <a:rPr lang="fr-FR"/>
              <a:t>Objectifs des langages de structuration</a:t>
            </a:r>
          </a:p>
          <a:p>
            <a:pPr lvl="1"/>
            <a:r>
              <a:rPr lang="fr-FR"/>
              <a:t> créer une grammaire à l'attention des documents XML</a:t>
            </a:r>
          </a:p>
          <a:p>
            <a:pPr lvl="1"/>
            <a:r>
              <a:rPr lang="fr-FR"/>
              <a:t> structurer le contenu (ex: adaptation BDD)</a:t>
            </a:r>
          </a:p>
          <a:p>
            <a:pPr lvl="1"/>
            <a:r>
              <a:rPr lang="fr-FR"/>
              <a:t> aider à assurer l'intégrité des données (contrôle des erreurs de saisie)</a:t>
            </a:r>
          </a:p>
          <a:p>
            <a:pPr lvl="1"/>
            <a:r>
              <a:rPr lang="fr-FR"/>
              <a:t> ainsi que leur unicité si nécessaire (pas de doublons)</a:t>
            </a:r>
          </a:p>
          <a:p>
            <a:pPr lvl="1"/>
            <a:r>
              <a:rPr lang="fr-FR"/>
              <a:t> faciliter l'échange de données entre systèmes hétérogènes (CSV…)</a:t>
            </a:r>
          </a:p>
          <a:p>
            <a:pPr lvl="1"/>
            <a:r>
              <a:rPr lang="fr-FR"/>
              <a:t> aider à l'automatisation des traitements</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9B90A225-719D-41CE-B18B-F814746B2B1B}" type="slidenum">
              <a:rPr lang="fr-FR"/>
              <a:pPr>
                <a:defRPr/>
              </a:pPr>
              <a:t>142</a:t>
            </a:fld>
            <a:endParaRPr lang="fr-F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AutoShape 2"/>
          <p:cNvSpPr>
            <a:spLocks noGrp="1" noChangeArrowheads="1"/>
          </p:cNvSpPr>
          <p:nvPr>
            <p:ph type="title"/>
          </p:nvPr>
        </p:nvSpPr>
        <p:spPr/>
        <p:txBody>
          <a:bodyPr/>
          <a:lstStyle/>
          <a:p>
            <a:pPr eaLnBrk="1" hangingPunct="1"/>
            <a:r>
              <a:rPr lang="fr-FR"/>
              <a:t>La DTD</a:t>
            </a:r>
          </a:p>
        </p:txBody>
      </p:sp>
      <p:sp>
        <p:nvSpPr>
          <p:cNvPr id="1495043" name="Rectangle 3"/>
          <p:cNvSpPr>
            <a:spLocks noGrp="1" noChangeArrowheads="1"/>
          </p:cNvSpPr>
          <p:nvPr>
            <p:ph idx="1"/>
          </p:nvPr>
        </p:nvSpPr>
        <p:spPr/>
        <p:txBody>
          <a:bodyPr>
            <a:normAutofit fontScale="92500" lnSpcReduction="10000"/>
          </a:bodyPr>
          <a:lstStyle/>
          <a:p>
            <a:pPr eaLnBrk="1" hangingPunct="1"/>
            <a:r>
              <a:rPr lang="fr-FR">
                <a:ea typeface="MS Mincho" pitchFamily="49" charset="-128"/>
              </a:rPr>
              <a:t>Définition et déclaration</a:t>
            </a:r>
          </a:p>
          <a:p>
            <a:pPr lvl="1" eaLnBrk="1" hangingPunct="1"/>
            <a:endParaRPr lang="fr-FR">
              <a:ea typeface="MS Mincho" pitchFamily="49" charset="-128"/>
            </a:endParaRPr>
          </a:p>
          <a:p>
            <a:pPr lvl="1" eaLnBrk="1" hangingPunct="1"/>
            <a:r>
              <a:rPr lang="fr-FR">
                <a:ea typeface="MS Mincho" pitchFamily="49" charset="-128"/>
              </a:rPr>
              <a:t> </a:t>
            </a:r>
            <a:r>
              <a:rPr lang="fr-FR">
                <a:cs typeface="Courier New" pitchFamily="49" charset="0"/>
              </a:rPr>
              <a:t>La DTD (Document Type Definition) est un jeu de règles simples</a:t>
            </a:r>
          </a:p>
          <a:p>
            <a:pPr lvl="1" eaLnBrk="1" hangingPunct="1"/>
            <a:endParaRPr lang="fr-FR">
              <a:cs typeface="Courier New" pitchFamily="49" charset="0"/>
            </a:endParaRPr>
          </a:p>
          <a:p>
            <a:pPr lvl="1" eaLnBrk="1" hangingPunct="1"/>
            <a:r>
              <a:rPr lang="fr-FR">
                <a:cs typeface="Courier New" pitchFamily="49" charset="0"/>
              </a:rPr>
              <a:t> Elle peut être déclarée en standalone ou dans un fichier « .dtd »</a:t>
            </a:r>
          </a:p>
          <a:p>
            <a:pPr lvl="1" eaLnBrk="1" hangingPunct="1"/>
            <a:endParaRPr lang="fr-FR">
              <a:cs typeface="Courier New" pitchFamily="49" charset="0"/>
            </a:endParaRPr>
          </a:p>
          <a:p>
            <a:pPr lvl="1" eaLnBrk="1" hangingPunct="1"/>
            <a:r>
              <a:rPr lang="fr-FR">
                <a:cs typeface="Courier New" pitchFamily="49" charset="0"/>
              </a:rPr>
              <a:t> On y fait référence par :</a:t>
            </a:r>
            <a:br>
              <a:rPr lang="fr-FR">
                <a:cs typeface="Courier New" pitchFamily="49" charset="0"/>
              </a:rPr>
            </a:br>
            <a:r>
              <a:rPr lang="fr-FR">
                <a:cs typeface="Courier New" pitchFamily="49" charset="0"/>
              </a:rPr>
              <a:t>&lt;!DOCTYPE + </a:t>
            </a:r>
            <a:r>
              <a:rPr lang="fr-FR" i="1">
                <a:cs typeface="Courier New" pitchFamily="49" charset="0"/>
              </a:rPr>
              <a:t>emtRoot</a:t>
            </a:r>
            <a:r>
              <a:rPr lang="fr-FR">
                <a:cs typeface="Courier New" pitchFamily="49" charset="0"/>
              </a:rPr>
              <a:t> + PUBLIC|SYSTEM + "</a:t>
            </a:r>
            <a:r>
              <a:rPr lang="fr-FR" i="1">
                <a:cs typeface="Courier New" pitchFamily="49" charset="0"/>
              </a:rPr>
              <a:t>fichier</a:t>
            </a:r>
            <a:r>
              <a:rPr lang="fr-FR">
                <a:cs typeface="Courier New" pitchFamily="49" charset="0"/>
              </a:rPr>
              <a:t>.dtd"&gt;</a:t>
            </a:r>
            <a:br>
              <a:rPr lang="fr-FR">
                <a:cs typeface="Courier New" pitchFamily="49" charset="0"/>
              </a:rPr>
            </a:br>
            <a:r>
              <a:rPr lang="fr-FR">
                <a:cs typeface="Courier New" pitchFamily="49" charset="0"/>
              </a:rPr>
              <a:t>&lt;!DOCTYPE + </a:t>
            </a:r>
            <a:r>
              <a:rPr lang="fr-FR" i="1">
                <a:cs typeface="Courier New" pitchFamily="49" charset="0"/>
              </a:rPr>
              <a:t>emtRoot</a:t>
            </a:r>
            <a:r>
              <a:rPr lang="fr-FR">
                <a:cs typeface="Courier New" pitchFamily="49" charset="0"/>
              </a:rPr>
              <a:t> + [</a:t>
            </a:r>
            <a:r>
              <a:rPr lang="fr-FR" i="1">
                <a:cs typeface="Courier New" pitchFamily="49" charset="0"/>
              </a:rPr>
              <a:t>définition</a:t>
            </a:r>
            <a:r>
              <a:rPr lang="fr-FR">
                <a:cs typeface="Courier New" pitchFamily="49" charset="0"/>
              </a:rPr>
              <a:t>]&gt; (mettre </a:t>
            </a:r>
            <a:r>
              <a:rPr lang="fr-FR" b="1">
                <a:cs typeface="Courier New" pitchFamily="49" charset="0"/>
              </a:rPr>
              <a:t>standalone="yes"</a:t>
            </a:r>
            <a:r>
              <a:rPr lang="fr-FR">
                <a:cs typeface="Courier New" pitchFamily="49" charset="0"/>
              </a:rPr>
              <a:t> dans le .xml)</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B1B82973-4FC4-447E-8EA4-C52825B91C0C}" type="slidenum">
              <a:rPr lang="fr-FR"/>
              <a:pPr>
                <a:defRPr/>
              </a:pPr>
              <a:t>143</a:t>
            </a:fld>
            <a:endParaRPr lang="fr-FR"/>
          </a:p>
        </p:txBody>
      </p:sp>
      <p:sp>
        <p:nvSpPr>
          <p:cNvPr id="1495044"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AutoShape 2"/>
          <p:cNvSpPr>
            <a:spLocks noGrp="1" noChangeArrowheads="1"/>
          </p:cNvSpPr>
          <p:nvPr>
            <p:ph type="title"/>
          </p:nvPr>
        </p:nvSpPr>
        <p:spPr/>
        <p:txBody>
          <a:bodyPr/>
          <a:lstStyle/>
          <a:p>
            <a:pPr eaLnBrk="1" hangingPunct="1"/>
            <a:r>
              <a:rPr lang="fr-FR"/>
              <a:t>La DTD</a:t>
            </a:r>
          </a:p>
        </p:txBody>
      </p:sp>
      <p:sp>
        <p:nvSpPr>
          <p:cNvPr id="1497091" name="Rectangle 3"/>
          <p:cNvSpPr>
            <a:spLocks noGrp="1" noChangeArrowheads="1"/>
          </p:cNvSpPr>
          <p:nvPr>
            <p:ph idx="1"/>
          </p:nvPr>
        </p:nvSpPr>
        <p:spPr/>
        <p:txBody>
          <a:bodyPr>
            <a:normAutofit lnSpcReduction="10000"/>
          </a:bodyPr>
          <a:lstStyle/>
          <a:p>
            <a:pPr eaLnBrk="1" hangingPunct="1"/>
            <a:r>
              <a:rPr lang="fr-FR">
                <a:ea typeface="MS Mincho" pitchFamily="49" charset="-128"/>
              </a:rPr>
              <a:t>ELEMENT</a:t>
            </a:r>
          </a:p>
          <a:p>
            <a:pPr eaLnBrk="1" hangingPunct="1">
              <a:buFont typeface="Wingdings" charset="2"/>
              <a:buNone/>
            </a:pPr>
            <a:r>
              <a:rPr lang="fr-FR" sz="1800">
                <a:cs typeface="Courier New" pitchFamily="49" charset="0"/>
              </a:rPr>
              <a:t>On déclare chaque élément qu’on compte utiliser (sinon xml invalide) par :</a:t>
            </a:r>
          </a:p>
          <a:p>
            <a:pPr eaLnBrk="1" hangingPunct="1">
              <a:buFont typeface="Wingdings" charset="2"/>
              <a:buNone/>
            </a:pPr>
            <a:endParaRPr lang="fr-FR" sz="1800">
              <a:cs typeface="Courier New" pitchFamily="49" charset="0"/>
            </a:endParaRPr>
          </a:p>
          <a:p>
            <a:pPr eaLnBrk="1" hangingPunct="1">
              <a:buFont typeface="Wingdings" charset="2"/>
              <a:buNone/>
            </a:pPr>
            <a:r>
              <a:rPr lang="fr-FR" sz="1800">
                <a:cs typeface="Courier New" pitchFamily="49" charset="0"/>
              </a:rPr>
              <a:t>   &lt;!ELEMENT </a:t>
            </a:r>
            <a:r>
              <a:rPr lang="fr-FR" sz="1800" i="1">
                <a:cs typeface="Courier New" pitchFamily="49" charset="0"/>
              </a:rPr>
              <a:t>emtRoot</a:t>
            </a:r>
            <a:r>
              <a:rPr lang="fr-FR" sz="1800">
                <a:cs typeface="Courier New" pitchFamily="49" charset="0"/>
              </a:rPr>
              <a:t> + </a:t>
            </a:r>
            <a:r>
              <a:rPr lang="fr-FR" sz="1800" i="1">
                <a:cs typeface="Courier New" pitchFamily="49" charset="0"/>
              </a:rPr>
              <a:t>contenu</a:t>
            </a:r>
            <a:r>
              <a:rPr lang="fr-FR" sz="1800">
                <a:cs typeface="Courier New" pitchFamily="49" charset="0"/>
              </a:rPr>
              <a:t>&gt; (pour la racine) ou</a:t>
            </a:r>
          </a:p>
          <a:p>
            <a:pPr eaLnBrk="1" hangingPunct="1">
              <a:buFont typeface="Wingdings" charset="2"/>
              <a:buNone/>
            </a:pPr>
            <a:endParaRPr lang="fr-FR" sz="1800">
              <a:cs typeface="Courier New" pitchFamily="49" charset="0"/>
            </a:endParaRPr>
          </a:p>
          <a:p>
            <a:pPr eaLnBrk="1" hangingPunct="1">
              <a:buFont typeface="Wingdings" charset="2"/>
              <a:buNone/>
            </a:pPr>
            <a:r>
              <a:rPr lang="fr-FR" sz="1800">
                <a:cs typeface="Courier New" pitchFamily="49" charset="0"/>
              </a:rPr>
              <a:t>   &lt;!ELEMENT </a:t>
            </a:r>
            <a:r>
              <a:rPr lang="fr-FR" sz="1800" i="1">
                <a:cs typeface="Courier New" pitchFamily="49" charset="0"/>
              </a:rPr>
              <a:t>emtNom</a:t>
            </a:r>
            <a:r>
              <a:rPr lang="fr-FR" sz="1800">
                <a:cs typeface="Courier New" pitchFamily="49" charset="0"/>
              </a:rPr>
              <a:t> + </a:t>
            </a:r>
            <a:r>
              <a:rPr lang="fr-FR" sz="1800" i="1">
                <a:cs typeface="Courier New" pitchFamily="49" charset="0"/>
              </a:rPr>
              <a:t>contenu</a:t>
            </a:r>
            <a:r>
              <a:rPr lang="fr-FR" sz="1800">
                <a:cs typeface="Courier New" pitchFamily="49" charset="0"/>
              </a:rPr>
              <a:t>&gt; (pour un autre élément)</a:t>
            </a:r>
          </a:p>
          <a:p>
            <a:pPr lvl="1" eaLnBrk="1" hangingPunct="1"/>
            <a:endParaRPr lang="fr-FR">
              <a:ea typeface="MS Mincho" pitchFamily="49" charset="-128"/>
            </a:endParaRPr>
          </a:p>
          <a:p>
            <a:pPr lvl="1" eaLnBrk="1" hangingPunct="1"/>
            <a:r>
              <a:rPr lang="fr-FR">
                <a:ea typeface="MS Mincho" pitchFamily="49" charset="-128"/>
              </a:rPr>
              <a:t> </a:t>
            </a:r>
            <a:r>
              <a:rPr lang="fr-FR">
                <a:cs typeface="Courier New" pitchFamily="49" charset="0"/>
              </a:rPr>
              <a:t>où contenu est une combinaison d’autres éléments (emt1, emt2…) de</a:t>
            </a:r>
            <a:br>
              <a:rPr lang="fr-FR">
                <a:cs typeface="Courier New" pitchFamily="49" charset="0"/>
              </a:rPr>
            </a:br>
            <a:r>
              <a:rPr lang="fr-FR">
                <a:cs typeface="Courier New" pitchFamily="49" charset="0"/>
              </a:rPr>
              <a:t>« PCDATA, ANY ou EMPTY » (pour les types natifs) et de</a:t>
            </a:r>
            <a:br>
              <a:rPr lang="fr-FR">
                <a:cs typeface="Courier New" pitchFamily="49" charset="0"/>
              </a:rPr>
            </a:br>
            <a:r>
              <a:rPr lang="fr-FR">
                <a:cs typeface="Courier New" pitchFamily="49" charset="0"/>
              </a:rPr>
              <a:t>« ? + * | , () » pour indiquer la relation entre un élément et son/ses fils</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11DAB4DF-5C71-4B90-A65C-ECC19BE3FB99}" type="slidenum">
              <a:rPr lang="fr-FR"/>
              <a:pPr>
                <a:defRPr/>
              </a:pPr>
              <a:t>144</a:t>
            </a:fld>
            <a:endParaRPr lang="fr-FR"/>
          </a:p>
        </p:txBody>
      </p:sp>
      <p:sp>
        <p:nvSpPr>
          <p:cNvPr id="149709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AutoShape 2"/>
          <p:cNvSpPr>
            <a:spLocks noGrp="1" noChangeArrowheads="1"/>
          </p:cNvSpPr>
          <p:nvPr>
            <p:ph type="title"/>
          </p:nvPr>
        </p:nvSpPr>
        <p:spPr/>
        <p:txBody>
          <a:bodyPr/>
          <a:lstStyle/>
          <a:p>
            <a:pPr eaLnBrk="1" hangingPunct="1"/>
            <a:r>
              <a:rPr lang="fr-FR"/>
              <a:t>La DTD</a:t>
            </a:r>
          </a:p>
        </p:txBody>
      </p:sp>
      <p:sp>
        <p:nvSpPr>
          <p:cNvPr id="1501187" name="Rectangle 3"/>
          <p:cNvSpPr>
            <a:spLocks noGrp="1" noChangeArrowheads="1"/>
          </p:cNvSpPr>
          <p:nvPr>
            <p:ph idx="1"/>
          </p:nvPr>
        </p:nvSpPr>
        <p:spPr/>
        <p:txBody>
          <a:bodyPr>
            <a:normAutofit fontScale="62500" lnSpcReduction="20000"/>
          </a:bodyPr>
          <a:lstStyle/>
          <a:p>
            <a:pPr eaLnBrk="1" hangingPunct="1"/>
            <a:r>
              <a:rPr lang="fr-FR">
                <a:ea typeface="MS Mincho" pitchFamily="49" charset="-128"/>
              </a:rPr>
              <a:t>Entité XML</a:t>
            </a:r>
          </a:p>
          <a:p>
            <a:pPr lvl="1" eaLnBrk="1" hangingPunct="1"/>
            <a:r>
              <a:rPr lang="fr-FR">
                <a:ea typeface="MS Mincho" pitchFamily="49" charset="-128"/>
              </a:rPr>
              <a:t> </a:t>
            </a:r>
            <a:r>
              <a:rPr lang="fr-FR">
                <a:cs typeface="Courier New" pitchFamily="49" charset="0"/>
              </a:rPr>
              <a:t>Une entité XML est un corps nommé de donnés (habituellement texte / bin OK !)</a:t>
            </a:r>
          </a:p>
          <a:p>
            <a:pPr lvl="1" eaLnBrk="1" hangingPunct="1"/>
            <a:r>
              <a:rPr lang="fr-FR">
                <a:cs typeface="Courier New" pitchFamily="49" charset="0"/>
              </a:rPr>
              <a:t> Elle est utilisée pour préciser un caractère spécial ou se substituer à un texte qui apparaît souvent et peut/doit être remplacé (au moins de temps en temps)</a:t>
            </a:r>
          </a:p>
          <a:p>
            <a:pPr lvl="1" eaLnBrk="1" hangingPunct="1"/>
            <a:r>
              <a:rPr lang="fr-FR">
                <a:cs typeface="Courier New" pitchFamily="49" charset="0"/>
              </a:rPr>
              <a:t> Par exemple, dans les DTD, elle permet de faire référence à des blocs de règles</a:t>
            </a:r>
          </a:p>
          <a:p>
            <a:pPr lvl="1" eaLnBrk="1" hangingPunct="1"/>
            <a:r>
              <a:rPr lang="fr-FR">
                <a:cs typeface="Courier New" pitchFamily="49" charset="0"/>
              </a:rPr>
              <a:t> On peut utiliser leur référence d’entité (dans la DTD) ou leur notation numérique</a:t>
            </a:r>
          </a:p>
          <a:p>
            <a:pPr lvl="1" eaLnBrk="1" hangingPunct="1"/>
            <a:r>
              <a:rPr lang="fr-FR">
                <a:cs typeface="Courier New" pitchFamily="49" charset="0"/>
              </a:rPr>
              <a:t> Une entité générale ne peut qu’être définie dans le contenu du document</a:t>
            </a:r>
          </a:p>
          <a:p>
            <a:pPr lvl="1" eaLnBrk="1" hangingPunct="1"/>
            <a:r>
              <a:rPr lang="fr-FR">
                <a:cs typeface="Courier New" pitchFamily="49" charset="0"/>
              </a:rPr>
              <a:t> Elle peut être « parsable » (parsed) ou non (unparsed) (interprété ou notifiée)</a:t>
            </a:r>
          </a:p>
          <a:p>
            <a:pPr lvl="1" eaLnBrk="1" hangingPunct="1"/>
            <a:r>
              <a:rPr lang="fr-FR">
                <a:cs typeface="Courier New" pitchFamily="49" charset="0"/>
              </a:rPr>
              <a:t> Une entité paramètre (parameter) doit être définie dans la DTD « &lt;!ENTITY »,</a:t>
            </a:r>
            <a:br>
              <a:rPr lang="fr-FR">
                <a:cs typeface="Courier New" pitchFamily="49" charset="0"/>
              </a:rPr>
            </a:br>
            <a:r>
              <a:rPr lang="fr-FR">
                <a:cs typeface="Courier New" pitchFamily="49" charset="0"/>
              </a:rPr>
              <a:t>elle est forcément parsable</a:t>
            </a:r>
          </a:p>
          <a:p>
            <a:pPr lvl="1" eaLnBrk="1" hangingPunct="1"/>
            <a:r>
              <a:rPr lang="fr-FR">
                <a:cs typeface="Courier New" pitchFamily="49" charset="0"/>
              </a:rPr>
              <a:t> Elle peut être externe ou interne (portée limitée au document courant ou ext)</a:t>
            </a:r>
          </a:p>
          <a:p>
            <a:pPr lvl="1" eaLnBrk="1" hangingPunct="1"/>
            <a:r>
              <a:rPr lang="fr-FR">
                <a:cs typeface="Courier New" pitchFamily="49" charset="0"/>
              </a:rPr>
              <a:t> XML contient 5 références d’entités prédéfinies :</a:t>
            </a:r>
            <a:br>
              <a:rPr lang="fr-FR">
                <a:cs typeface="Courier New" pitchFamily="49" charset="0"/>
              </a:rPr>
            </a:br>
            <a:r>
              <a:rPr lang="fr-FR">
                <a:cs typeface="Courier New" pitchFamily="49" charset="0"/>
              </a:rPr>
              <a:t>&amp;amp; = &amp;   -   &amp;lt; = &lt;   -   &amp;gt; = &gt;   -   &amp;apos; = ‘   -   &amp;quot; = "</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71DED7F2-6466-457D-A157-9CA0960171F6}" type="slidenum">
              <a:rPr lang="fr-FR"/>
              <a:pPr>
                <a:defRPr/>
              </a:pPr>
              <a:t>145</a:t>
            </a:fld>
            <a:endParaRPr lang="fr-FR"/>
          </a:p>
        </p:txBody>
      </p:sp>
      <p:sp>
        <p:nvSpPr>
          <p:cNvPr id="150118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AutoShape 2"/>
          <p:cNvSpPr>
            <a:spLocks noGrp="1" noChangeArrowheads="1"/>
          </p:cNvSpPr>
          <p:nvPr>
            <p:ph type="title"/>
          </p:nvPr>
        </p:nvSpPr>
        <p:spPr/>
        <p:txBody>
          <a:bodyPr/>
          <a:lstStyle/>
          <a:p>
            <a:pPr eaLnBrk="1" hangingPunct="1"/>
            <a:r>
              <a:rPr lang="fr-FR"/>
              <a:t>Les schémas XML</a:t>
            </a:r>
          </a:p>
        </p:txBody>
      </p:sp>
      <p:sp>
        <p:nvSpPr>
          <p:cNvPr id="1550339" name="Rectangle 3"/>
          <p:cNvSpPr>
            <a:spLocks noGrp="1" noChangeArrowheads="1"/>
          </p:cNvSpPr>
          <p:nvPr>
            <p:ph idx="1"/>
          </p:nvPr>
        </p:nvSpPr>
        <p:spPr/>
        <p:txBody>
          <a:bodyPr>
            <a:normAutofit fontScale="92500" lnSpcReduction="20000"/>
          </a:bodyPr>
          <a:lstStyle/>
          <a:p>
            <a:r>
              <a:rPr lang="fr-FR"/>
              <a:t>La syntaxe du langage</a:t>
            </a:r>
          </a:p>
          <a:p>
            <a:pPr lvl="1"/>
            <a:endParaRPr lang="fr-FR"/>
          </a:p>
          <a:p>
            <a:pPr lvl="1"/>
            <a:r>
              <a:rPr lang="fr-FR"/>
              <a:t> à la différence des DTD, spécifiées en EBNF, les schémas sont exprimés en XML (auto-déclaratif)</a:t>
            </a:r>
          </a:p>
          <a:p>
            <a:pPr lvl="1"/>
            <a:endParaRPr lang="fr-FR"/>
          </a:p>
          <a:p>
            <a:pPr lvl="1"/>
            <a:r>
              <a:rPr lang="fr-FR"/>
              <a:t> </a:t>
            </a:r>
            <a:r>
              <a:rPr lang="fr-FR">
                <a:cs typeface="Courier New" pitchFamily="49" charset="0"/>
              </a:rPr>
              <a:t>l’élément racine est le &lt;schema&gt;</a:t>
            </a:r>
          </a:p>
          <a:p>
            <a:pPr lvl="1"/>
            <a:endParaRPr lang="fr-FR">
              <a:cs typeface="Courier New" pitchFamily="49" charset="0"/>
            </a:endParaRPr>
          </a:p>
          <a:p>
            <a:pPr lvl="1"/>
            <a:r>
              <a:rPr lang="fr-FR">
                <a:cs typeface="Courier New" pitchFamily="49" charset="0"/>
              </a:rPr>
              <a:t> exemple de définition d'un élément :</a:t>
            </a:r>
            <a:br>
              <a:rPr lang="fr-FR">
                <a:cs typeface="Courier New" pitchFamily="49" charset="0"/>
              </a:rPr>
            </a:br>
            <a:r>
              <a:rPr lang="fr-FR">
                <a:cs typeface="Courier New" pitchFamily="49" charset="0"/>
              </a:rPr>
              <a:t>&lt;xs:element name="nom" type="xs:string" /&gt;</a:t>
            </a:r>
          </a:p>
          <a:p>
            <a:pPr lvl="1"/>
            <a:endParaRPr lang="fr-FR">
              <a:cs typeface="Courier New" pitchFamily="49" charset="0"/>
            </a:endParaRPr>
          </a:p>
          <a:p>
            <a:pPr lvl="1"/>
            <a:r>
              <a:rPr lang="fr-FR">
                <a:cs typeface="Courier New" pitchFamily="49" charset="0"/>
              </a:rPr>
              <a:t> exemple de définition d'un attribut</a:t>
            </a:r>
            <a:br>
              <a:rPr lang="fr-FR">
                <a:cs typeface="Courier New" pitchFamily="49" charset="0"/>
              </a:rPr>
            </a:br>
            <a:r>
              <a:rPr lang="fr-FR">
                <a:cs typeface="Courier New" pitchFamily="49" charset="0"/>
              </a:rPr>
              <a:t>&lt;xs:attribute name="nom" type="xs:string" use="required" /&gt;</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C8AC3A34-9537-4289-9C17-B3503477A95D}" type="slidenum">
              <a:rPr lang="fr-FR"/>
              <a:pPr>
                <a:defRPr/>
              </a:pPr>
              <a:t>146</a:t>
            </a:fld>
            <a:endParaRPr lang="fr-F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AutoShape 2"/>
          <p:cNvSpPr>
            <a:spLocks noGrp="1" noChangeArrowheads="1"/>
          </p:cNvSpPr>
          <p:nvPr>
            <p:ph type="title"/>
          </p:nvPr>
        </p:nvSpPr>
        <p:spPr/>
        <p:txBody>
          <a:bodyPr/>
          <a:lstStyle/>
          <a:p>
            <a:pPr eaLnBrk="1" hangingPunct="1"/>
            <a:r>
              <a:rPr lang="fr-FR"/>
              <a:t>Les schémas XML</a:t>
            </a:r>
          </a:p>
        </p:txBody>
      </p:sp>
      <p:sp>
        <p:nvSpPr>
          <p:cNvPr id="1552387" name="Rectangle 3"/>
          <p:cNvSpPr>
            <a:spLocks noGrp="1" noChangeArrowheads="1"/>
          </p:cNvSpPr>
          <p:nvPr>
            <p:ph idx="1"/>
          </p:nvPr>
        </p:nvSpPr>
        <p:spPr/>
        <p:txBody>
          <a:bodyPr>
            <a:normAutofit fontScale="92500" lnSpcReduction="10000"/>
          </a:bodyPr>
          <a:lstStyle/>
          <a:p>
            <a:r>
              <a:rPr lang="fr-FR" dirty="0"/>
              <a:t>Définition du vocabulaire</a:t>
            </a:r>
          </a:p>
          <a:p>
            <a:pPr lvl="1"/>
            <a:r>
              <a:rPr lang="fr-FR" dirty="0"/>
              <a:t> les schémas permettent de définir un vocabulaire</a:t>
            </a:r>
          </a:p>
          <a:p>
            <a:pPr lvl="1"/>
            <a:r>
              <a:rPr lang="fr-FR" dirty="0"/>
              <a:t> des noms d'éléments</a:t>
            </a:r>
          </a:p>
          <a:p>
            <a:pPr lvl="1"/>
            <a:r>
              <a:rPr lang="fr-FR" dirty="0"/>
              <a:t> des noms d'attributs</a:t>
            </a:r>
          </a:p>
          <a:p>
            <a:pPr lvl="1"/>
            <a:endParaRPr lang="fr-FR" dirty="0"/>
          </a:p>
          <a:p>
            <a:r>
              <a:rPr lang="fr-FR" dirty="0"/>
              <a:t>Et d'une grammaire !</a:t>
            </a:r>
          </a:p>
          <a:p>
            <a:pPr lvl="1"/>
            <a:r>
              <a:rPr lang="fr-FR" dirty="0"/>
              <a:t> et des règles de grammaires à respecter</a:t>
            </a:r>
          </a:p>
          <a:p>
            <a:pPr lvl="1"/>
            <a:r>
              <a:rPr lang="fr-FR" dirty="0"/>
              <a:t> des types de données à respecter</a:t>
            </a:r>
          </a:p>
          <a:p>
            <a:pPr lvl="1"/>
            <a:r>
              <a:rPr lang="fr-FR" dirty="0"/>
              <a:t> des limitations / restrictions</a:t>
            </a:r>
          </a:p>
          <a:p>
            <a:pPr lvl="1"/>
            <a:r>
              <a:rPr lang="fr-FR" dirty="0"/>
              <a:t> des structures de données (imbrications, relations, séquences, choix…)</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71629F4F-0919-499C-B2F9-E4E0FBA1DC5B}" type="slidenum">
              <a:rPr lang="fr-FR"/>
              <a:pPr>
                <a:defRPr/>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AutoShape 2"/>
          <p:cNvSpPr>
            <a:spLocks noGrp="1" noChangeArrowheads="1"/>
          </p:cNvSpPr>
          <p:nvPr>
            <p:ph type="title"/>
          </p:nvPr>
        </p:nvSpPr>
        <p:spPr/>
        <p:txBody>
          <a:bodyPr/>
          <a:lstStyle/>
          <a:p>
            <a:pPr eaLnBrk="1" hangingPunct="1"/>
            <a:r>
              <a:rPr lang="fr-FR"/>
              <a:t>Les schémas XML</a:t>
            </a:r>
          </a:p>
        </p:txBody>
      </p:sp>
      <p:sp>
        <p:nvSpPr>
          <p:cNvPr id="1554435" name="Rectangle 3"/>
          <p:cNvSpPr>
            <a:spLocks noGrp="1" noChangeArrowheads="1"/>
          </p:cNvSpPr>
          <p:nvPr>
            <p:ph idx="1"/>
          </p:nvPr>
        </p:nvSpPr>
        <p:spPr/>
        <p:txBody>
          <a:bodyPr>
            <a:normAutofit fontScale="92500" lnSpcReduction="10000"/>
          </a:bodyPr>
          <a:lstStyle/>
          <a:p>
            <a:r>
              <a:rPr lang="fr-FR"/>
              <a:t>Validation</a:t>
            </a:r>
          </a:p>
          <a:p>
            <a:pPr lvl="1"/>
            <a:r>
              <a:rPr lang="fr-FR"/>
              <a:t> De la même manière que pour les DTD, les documents XML liés à un schéma peuvent être validés selon ce schéma</a:t>
            </a:r>
          </a:p>
          <a:p>
            <a:pPr lvl="1"/>
            <a:endParaRPr lang="fr-FR"/>
          </a:p>
          <a:p>
            <a:r>
              <a:rPr lang="fr-FR"/>
              <a:t>Spécificité</a:t>
            </a:r>
          </a:p>
          <a:p>
            <a:pPr lvl="1"/>
            <a:r>
              <a:rPr lang="fr-FR"/>
              <a:t> La validation par schéma est plus puissante que celle par DTD puisqu'elle tient compte de types natifs ou utilisateur</a:t>
            </a:r>
          </a:p>
          <a:p>
            <a:pPr lvl="1"/>
            <a:r>
              <a:rPr lang="fr-FR"/>
              <a:t> Des éléments conceptuellement différents mais portant les mêmes noms peuvent être analysés en fonction de leur position dans l'arbre XML</a:t>
            </a:r>
          </a:p>
        </p:txBody>
      </p:sp>
      <p:sp>
        <p:nvSpPr>
          <p:cNvPr id="5" name="Rectangle 13"/>
          <p:cNvSpPr>
            <a:spLocks noGrp="1" noChangeArrowheads="1"/>
          </p:cNvSpPr>
          <p:nvPr>
            <p:ph type="sldNum" sz="quarter" idx="12"/>
          </p:nvPr>
        </p:nvSpPr>
        <p:spPr>
          <a:ln/>
        </p:spPr>
        <p:txBody>
          <a:bodyPr>
            <a:normAutofit fontScale="85000" lnSpcReduction="20000"/>
          </a:bodyPr>
          <a:lstStyle/>
          <a:p>
            <a:pPr>
              <a:defRPr/>
            </a:pPr>
            <a:fld id="{99F621C8-567D-4136-989B-5C7EC155F60E}" type="slidenum">
              <a:rPr lang="fr-FR"/>
              <a:pPr>
                <a:defRPr/>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Analyseur XML</a:t>
            </a:r>
            <a:endParaRPr lang="en-JM" dirty="0"/>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defRPr/>
            </a:pPr>
            <a:r>
              <a:rPr lang="fr-FR" b="1" dirty="0">
                <a:ea typeface="MS Mincho" pitchFamily="49" charset="-128"/>
              </a:rPr>
              <a:t>Un parseur XML est un analyseur syntaxique XML capable de lire et de transformer l’arbre de données.</a:t>
            </a:r>
          </a:p>
          <a:p>
            <a:pPr marL="0" indent="0" eaLnBrk="1" hangingPunct="1">
              <a:buFont typeface="Arial" charset="0"/>
              <a:buNone/>
              <a:defRPr/>
            </a:pPr>
            <a:endParaRPr lang="fr-FR" b="1" dirty="0">
              <a:ea typeface="MS Mincho" pitchFamily="49" charset="-128"/>
            </a:endParaRPr>
          </a:p>
          <a:p>
            <a:pPr marL="0" indent="0" eaLnBrk="1" hangingPunct="1">
              <a:buFont typeface="Arial" charset="0"/>
              <a:buNone/>
              <a:defRPr/>
            </a:pPr>
            <a:r>
              <a:rPr lang="fr-FR" dirty="0">
                <a:ea typeface="MS Mincho" pitchFamily="49" charset="-128"/>
              </a:rPr>
              <a:t>On distinguent les parseur travaillant sur l’ensemble de l’arbre de données (</a:t>
            </a:r>
            <a:r>
              <a:rPr lang="fr-FR" b="1" dirty="0">
                <a:ea typeface="MS Mincho" pitchFamily="49" charset="-128"/>
              </a:rPr>
              <a:t>DOM</a:t>
            </a:r>
            <a:r>
              <a:rPr lang="fr-FR" dirty="0">
                <a:ea typeface="MS Mincho" pitchFamily="49" charset="-128"/>
              </a:rPr>
              <a:t>) des parseur évènementiels (tels que </a:t>
            </a:r>
            <a:r>
              <a:rPr lang="fr-FR" b="1" dirty="0">
                <a:ea typeface="MS Mincho" pitchFamily="49" charset="-128"/>
              </a:rPr>
              <a:t>SAX</a:t>
            </a:r>
            <a:r>
              <a:rPr lang="fr-FR" dirty="0">
                <a:ea typeface="MS Mincho" pitchFamily="49" charset="-128"/>
              </a:rPr>
              <a:t> Simple API for XML) travaillant sur le flux de marqueurs rencontrés.</a:t>
            </a:r>
          </a:p>
          <a:p>
            <a:pPr marL="0" indent="0" eaLnBrk="1" hangingPunct="1">
              <a:buFont typeface="Arial" charset="0"/>
              <a:buNone/>
              <a:defRPr/>
            </a:pPr>
            <a:endParaRPr lang="fr-FR" b="1" dirty="0">
              <a:ea typeface="MS Mincho" pitchFamily="49" charset="-128"/>
            </a:endParaRPr>
          </a:p>
          <a:p>
            <a:pPr marL="0" indent="0" eaLnBrk="1" hangingPunct="1">
              <a:buFont typeface="Arial" charset="0"/>
              <a:buNone/>
              <a:defRPr/>
            </a:pPr>
            <a:r>
              <a:rPr lang="fr-FR" b="1" dirty="0">
                <a:ea typeface="MS Mincho" pitchFamily="49" charset="-128"/>
              </a:rPr>
              <a:t>Tous les navigateurs récent possèdent une parseur DOM toute fois leur mise en œuvre depuis JavaScript n’est pas uniforme :</a:t>
            </a:r>
          </a:p>
          <a:p>
            <a:pPr marL="0" indent="0" eaLnBrk="1" hangingPunct="1">
              <a:buFont typeface="Arial" charset="0"/>
              <a:buNone/>
              <a:defRPr/>
            </a:pPr>
            <a:endParaRPr lang="fr-FR" b="1" dirty="0">
              <a:ea typeface="MS Mincho" pitchFamily="49" charset="-128"/>
            </a:endParaRPr>
          </a:p>
          <a:p>
            <a:pPr lvl="1" eaLnBrk="1" hangingPunct="1">
              <a:defRPr/>
            </a:pPr>
            <a:r>
              <a:rPr lang="fr-FR" b="1" dirty="0" err="1">
                <a:solidFill>
                  <a:srgbClr val="009AD0"/>
                </a:solidFill>
                <a:cs typeface="Courier New" pitchFamily="49" charset="0"/>
              </a:rPr>
              <a:t>window.DOMParser</a:t>
            </a:r>
            <a:endParaRPr lang="fr-FR" dirty="0">
              <a:solidFill>
                <a:srgbClr val="009AD0"/>
              </a:solidFill>
              <a:cs typeface="Courier New" pitchFamily="49" charset="0"/>
            </a:endParaRPr>
          </a:p>
          <a:p>
            <a:pPr marL="457200" lvl="1" indent="0" eaLnBrk="1" hangingPunct="1">
              <a:buFont typeface="Arial" charset="0"/>
              <a:buNone/>
              <a:defRPr/>
            </a:pPr>
            <a:endParaRPr lang="fr-FR" dirty="0">
              <a:solidFill>
                <a:srgbClr val="009AD0"/>
              </a:solidFill>
              <a:cs typeface="Courier New" pitchFamily="49" charset="0"/>
            </a:endParaRPr>
          </a:p>
          <a:p>
            <a:pPr lvl="1" eaLnBrk="1" hangingPunct="1">
              <a:defRPr/>
            </a:pPr>
            <a:r>
              <a:rPr lang="fr-FR" b="1" dirty="0" err="1">
                <a:solidFill>
                  <a:srgbClr val="009AD0"/>
                </a:solidFill>
                <a:cs typeface="Courier New" pitchFamily="49" charset="0"/>
              </a:rPr>
              <a:t>ActiveXObject</a:t>
            </a:r>
            <a:r>
              <a:rPr lang="fr-FR" b="1" dirty="0">
                <a:solidFill>
                  <a:srgbClr val="009AD0"/>
                </a:solidFill>
                <a:cs typeface="Courier New" pitchFamily="49" charset="0"/>
              </a:rPr>
              <a:t>(</a:t>
            </a:r>
            <a:r>
              <a:rPr lang="fr-FR" b="1" dirty="0">
                <a:solidFill>
                  <a:srgbClr val="009AD0"/>
                </a:solidFill>
              </a:rPr>
              <a:t>"</a:t>
            </a:r>
            <a:r>
              <a:rPr lang="fr-FR" b="1" dirty="0" err="1">
                <a:solidFill>
                  <a:srgbClr val="009AD0"/>
                </a:solidFill>
              </a:rPr>
              <a:t>Microsoft.XMLDOM</a:t>
            </a:r>
            <a:r>
              <a:rPr lang="fr-FR" b="1" dirty="0">
                <a:solidFill>
                  <a:srgbClr val="009AD0"/>
                </a:solidFill>
              </a:rPr>
              <a:t>")</a:t>
            </a:r>
            <a:endParaRPr lang="fr-FR" b="1" dirty="0">
              <a:solidFill>
                <a:srgbClr val="009AD0"/>
              </a:solidFill>
              <a:cs typeface="Courier New" pitchFamily="49" charset="0"/>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C7732DA-A6D0-4E04-8B12-29E2E5A51CB4}" type="slidenum">
              <a:rPr lang="en-JM" smtClean="0">
                <a:solidFill>
                  <a:schemeClr val="bg1"/>
                </a:solidFill>
              </a:rPr>
              <a:pPr fontAlgn="base">
                <a:spcBef>
                  <a:spcPct val="0"/>
                </a:spcBef>
                <a:spcAft>
                  <a:spcPct val="0"/>
                </a:spcAft>
                <a:defRPr/>
              </a:pPr>
              <a:t>149</a:t>
            </a:fld>
            <a:endParaRPr lang="en-JM">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Web &amp; protocoles</a:t>
            </a:r>
          </a:p>
        </p:txBody>
      </p:sp>
      <p:sp>
        <p:nvSpPr>
          <p:cNvPr id="3" name="Espace réservé du contenu 2"/>
          <p:cNvSpPr>
            <a:spLocks noGrp="1"/>
          </p:cNvSpPr>
          <p:nvPr>
            <p:ph idx="1"/>
          </p:nvPr>
        </p:nvSpPr>
        <p:spPr/>
        <p:txBody>
          <a:bodyPr>
            <a:normAutofit lnSpcReduction="10000"/>
          </a:bodyPr>
          <a:lstStyle/>
          <a:p>
            <a:r>
              <a:rPr lang="fr-FR" dirty="0"/>
              <a:t>Le model OSI</a:t>
            </a:r>
          </a:p>
          <a:p>
            <a:pPr lvl="2"/>
            <a:r>
              <a:rPr lang="fr-FR" dirty="0"/>
              <a:t>Open </a:t>
            </a:r>
            <a:r>
              <a:rPr lang="fr-FR" dirty="0" err="1"/>
              <a:t>Systems</a:t>
            </a:r>
            <a:r>
              <a:rPr lang="fr-FR" dirty="0"/>
              <a:t> Inter-</a:t>
            </a:r>
            <a:r>
              <a:rPr lang="fr-FR" dirty="0" err="1"/>
              <a:t>connection</a:t>
            </a:r>
            <a:r>
              <a:rPr lang="fr-FR" dirty="0"/>
              <a:t>,</a:t>
            </a:r>
          </a:p>
          <a:p>
            <a:pPr lvl="2"/>
            <a:r>
              <a:rPr lang="fr-FR" dirty="0"/>
              <a:t>découpage en couche des différentes information lié a un paquet  de données dur le réseau </a:t>
            </a:r>
          </a:p>
        </p:txBody>
      </p:sp>
      <p:pic>
        <p:nvPicPr>
          <p:cNvPr id="110597" name="Picture 5" descr="https://upload.wikimedia.org/wikipedia/commons/7/7e/Comparaison_des_mod%C3%A8les_OSI_et_TCP_IP.png"/>
          <p:cNvPicPr>
            <a:picLocks noChangeAspect="1" noChangeArrowheads="1"/>
          </p:cNvPicPr>
          <p:nvPr/>
        </p:nvPicPr>
        <p:blipFill>
          <a:blip r:embed="rId3"/>
          <a:srcRect/>
          <a:stretch>
            <a:fillRect/>
          </a:stretch>
        </p:blipFill>
        <p:spPr bwMode="auto">
          <a:xfrm>
            <a:off x="2285984" y="2928958"/>
            <a:ext cx="4048125" cy="3786190"/>
          </a:xfrm>
          <a:prstGeom prst="rect">
            <a:avLst/>
          </a:prstGeom>
          <a:noFill/>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131075" name="Content Placeholder 5"/>
          <p:cNvSpPr>
            <a:spLocks noGrp="1"/>
          </p:cNvSpPr>
          <p:nvPr>
            <p:ph sz="half" idx="2"/>
          </p:nvPr>
        </p:nvSpPr>
        <p:spPr>
          <a:xfrm>
            <a:off x="457200" y="1219200"/>
            <a:ext cx="8001000" cy="1066800"/>
          </a:xfrm>
        </p:spPr>
        <p:txBody>
          <a:bodyPr/>
          <a:lstStyle/>
          <a:p>
            <a:pPr marL="0" eaLnBrk="1" hangingPunct="1"/>
            <a:r>
              <a:rPr lang="fr-FR">
                <a:ea typeface="MS Mincho" pitchFamily="49" charset="-128"/>
              </a:rPr>
              <a:t>Le DOM (Document Object Model) est un </a:t>
            </a:r>
            <a:r>
              <a:rPr lang="fr-FR" b="1">
                <a:ea typeface="MS Mincho" pitchFamily="49" charset="-128"/>
              </a:rPr>
              <a:t>modèle de document </a:t>
            </a:r>
            <a:r>
              <a:rPr lang="fr-FR">
                <a:ea typeface="MS Mincho" pitchFamily="49" charset="-128"/>
              </a:rPr>
              <a:t>indépendant du langage et de la plateforme, utilisé pour </a:t>
            </a:r>
            <a:r>
              <a:rPr lang="fr-FR" b="1">
                <a:ea typeface="MS Mincho" pitchFamily="49" charset="-128"/>
              </a:rPr>
              <a:t>représenter du HTML, XML et dérivés.</a:t>
            </a:r>
            <a:endParaRPr lang="en-JM" b="1"/>
          </a:p>
        </p:txBody>
      </p:sp>
      <p:sp>
        <p:nvSpPr>
          <p:cNvPr id="14" name="Content Placeholder 5"/>
          <p:cNvSpPr>
            <a:spLocks noGrp="1"/>
          </p:cNvSpPr>
          <p:nvPr>
            <p:ph sz="quarter" idx="13"/>
          </p:nvPr>
        </p:nvSpPr>
        <p:spPr>
          <a:xfrm>
            <a:off x="4876800" y="2514600"/>
            <a:ext cx="3581400" cy="2895600"/>
          </a:xfrm>
        </p:spPr>
        <p:txBody>
          <a:bodyPr/>
          <a:lstStyle/>
          <a:p>
            <a:pPr marL="0" eaLnBrk="1" hangingPunct="1">
              <a:defRPr/>
            </a:pPr>
            <a:r>
              <a:rPr lang="fr-FR" b="1" dirty="0">
                <a:ea typeface="MS Mincho" pitchFamily="49" charset="-128"/>
              </a:rPr>
              <a:t>Le DOM fournit une interface d’accès et de modification des éléments du document.</a:t>
            </a:r>
          </a:p>
          <a:p>
            <a:pPr marL="0" eaLnBrk="1" hangingPunct="1">
              <a:defRPr/>
            </a:pPr>
            <a:endParaRPr lang="fr-FR" dirty="0">
              <a:ea typeface="MS Mincho" pitchFamily="49" charset="-128"/>
            </a:endParaRPr>
          </a:p>
          <a:p>
            <a:pPr marL="0" algn="just" eaLnBrk="1" hangingPunct="1">
              <a:defRPr/>
            </a:pPr>
            <a:r>
              <a:rPr lang="fr-FR" dirty="0">
                <a:ea typeface="MS Mincho" pitchFamily="49" charset="-128"/>
              </a:rPr>
              <a:t>Le </a:t>
            </a:r>
            <a:r>
              <a:rPr lang="fr-FR" b="1" dirty="0">
                <a:ea typeface="MS Mincho" pitchFamily="49" charset="-128"/>
              </a:rPr>
              <a:t>DOM</a:t>
            </a:r>
            <a:r>
              <a:rPr lang="fr-FR" dirty="0">
                <a:ea typeface="MS Mincho" pitchFamily="49" charset="-128"/>
              </a:rPr>
              <a:t> prend en compte tous les éléments du document y compris les espaces (</a:t>
            </a:r>
            <a:r>
              <a:rPr lang="fr-FR" dirty="0" err="1">
                <a:ea typeface="MS Mincho" pitchFamily="49" charset="-128"/>
              </a:rPr>
              <a:t>whitespaces</a:t>
            </a:r>
            <a:r>
              <a:rPr lang="fr-FR" dirty="0">
                <a:ea typeface="MS Mincho" pitchFamily="49" charset="-128"/>
              </a:rPr>
              <a:t>) entre les balises.</a:t>
            </a:r>
          </a:p>
          <a:p>
            <a:pPr marL="0" eaLnBrk="1" hangingPunct="1">
              <a:defRPr/>
            </a:pPr>
            <a:endParaRPr lang="fr-FR" dirty="0">
              <a:ea typeface="MS Mincho" pitchFamily="49" charset="-128"/>
            </a:endParaRPr>
          </a:p>
          <a:p>
            <a:pPr marL="0" eaLnBrk="1" hangingPunct="1">
              <a:defRPr/>
            </a:pPr>
            <a:r>
              <a:rPr lang="fr-FR" b="1" dirty="0">
                <a:ea typeface="MS Mincho" pitchFamily="49" charset="-128"/>
              </a:rPr>
              <a:t>Le </a:t>
            </a:r>
            <a:r>
              <a:rPr lang="fr-FR" b="1" dirty="0" err="1">
                <a:ea typeface="MS Mincho" pitchFamily="49" charset="-128"/>
              </a:rPr>
              <a:t>DOMHtml</a:t>
            </a:r>
            <a:r>
              <a:rPr lang="fr-FR" b="1" dirty="0">
                <a:ea typeface="MS Mincho" pitchFamily="49" charset="-128"/>
              </a:rPr>
              <a:t>, se limite aux éléments de sens en HTML.</a:t>
            </a:r>
          </a:p>
          <a:p>
            <a:pPr eaLnBrk="1" hangingPunct="1">
              <a:defRPr/>
            </a:pPr>
            <a:endParaRPr lang="en-JM" dirty="0"/>
          </a:p>
        </p:txBody>
      </p:sp>
      <p:pic>
        <p:nvPicPr>
          <p:cNvPr id="12" name="Picture 4" descr="C:\Work\01it\Cli\Orsys\Cours\PAJ\dom.jpg"/>
          <p:cNvPicPr>
            <a:picLocks noGrp="1" noChangeAspect="1" noChangeArrowheads="1"/>
          </p:cNvPicPr>
          <p:nvPr>
            <p:ph type="pic" sz="quarter" idx="14"/>
          </p:nvPr>
        </p:nvPicPr>
        <p:blipFill>
          <a:blip r:embed="rId3"/>
          <a:srcRect t="24138" b="24138"/>
          <a:stretch>
            <a:fillRect/>
          </a:stretch>
        </p:blipFill>
        <p:spPr>
          <a:xfrm>
            <a:off x="609600" y="2419350"/>
            <a:ext cx="3886200" cy="2914650"/>
          </a:xfrm>
        </p:spPr>
      </p:pic>
      <p:sp>
        <p:nvSpPr>
          <p:cNvPr id="21509" name="Slide Number Placeholder 9"/>
          <p:cNvSpPr>
            <a:spLocks noGrp="1"/>
          </p:cNvSpPr>
          <p:nvPr>
            <p:ph type="sldNum" sz="quarter" idx="16"/>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A2E4AB-E2BB-481B-9B93-1083943D643D}" type="slidenum">
              <a:rPr lang="en-JM" smtClean="0">
                <a:solidFill>
                  <a:schemeClr val="bg1"/>
                </a:solidFill>
              </a:rPr>
              <a:pPr fontAlgn="base">
                <a:spcBef>
                  <a:spcPct val="0"/>
                </a:spcBef>
                <a:spcAft>
                  <a:spcPct val="0"/>
                </a:spcAft>
                <a:defRPr/>
              </a:pPr>
              <a:t>150</a:t>
            </a:fld>
            <a:endParaRPr lang="en-JM">
              <a:solidFill>
                <a:schemeClr val="bg1"/>
              </a:solidFill>
            </a:endParaRPr>
          </a:p>
        </p:txBody>
      </p:sp>
      <p:sp>
        <p:nvSpPr>
          <p:cNvPr id="13" name="Footer Placeholder 12"/>
          <p:cNvSpPr>
            <a:spLocks noGrp="1"/>
          </p:cNvSpPr>
          <p:nvPr>
            <p:ph type="ftr" sz="quarter" idx="17"/>
          </p:nvPr>
        </p:nvSpPr>
        <p:spPr>
          <a:xfrm>
            <a:off x="457200" y="6400800"/>
            <a:ext cx="5638800" cy="365125"/>
          </a:xfrm>
        </p:spPr>
        <p:txBody>
          <a:bodyPr/>
          <a:lstStyle/>
          <a:p>
            <a:pPr>
              <a:defRPr/>
            </a:pPr>
            <a:r>
              <a:rPr lang="fr-FR" dirty="0"/>
              <a:t>JAVASCRIPT HTML DYNAMIQUE</a:t>
            </a:r>
            <a:endParaRPr lang="en-JM"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a:xfrm>
            <a:off x="457200" y="1493838"/>
            <a:ext cx="8229600" cy="4525962"/>
          </a:xfrm>
        </p:spPr>
        <p:txBody>
          <a:bodyPr rtlCol="0">
            <a:normAutofit fontScale="55000" lnSpcReduction="20000"/>
          </a:bodyPr>
          <a:lstStyle/>
          <a:p>
            <a:pPr marL="0" indent="0" eaLnBrk="1" hangingPunct="1">
              <a:buFont typeface="Arial" charset="0"/>
              <a:buNone/>
              <a:defRPr/>
            </a:pPr>
            <a:r>
              <a:rPr lang="fr-FR" b="1" dirty="0">
                <a:ea typeface="MS Mincho" pitchFamily="49" charset="-128"/>
              </a:rPr>
              <a:t>Niveaux du DOM</a:t>
            </a:r>
          </a:p>
          <a:p>
            <a:pPr lvl="1" eaLnBrk="1" hangingPunct="1">
              <a:defRPr/>
            </a:pPr>
            <a:r>
              <a:rPr lang="fr-FR" dirty="0">
                <a:ea typeface="MS Mincho" pitchFamily="49" charset="-128"/>
              </a:rPr>
              <a:t>0: Accès tabulaire aux données </a:t>
            </a:r>
          </a:p>
          <a:p>
            <a:pPr lvl="1" eaLnBrk="1" hangingPunct="1">
              <a:defRPr/>
            </a:pPr>
            <a:r>
              <a:rPr lang="fr-FR" dirty="0">
                <a:ea typeface="MS Mincho" pitchFamily="49" charset="-128"/>
              </a:rPr>
              <a:t>1: Noyau d’interfaçage (</a:t>
            </a:r>
            <a:r>
              <a:rPr lang="fr-FR" dirty="0" err="1">
                <a:ea typeface="MS Mincho" pitchFamily="49" charset="-128"/>
              </a:rPr>
              <a:t>Core</a:t>
            </a:r>
            <a:r>
              <a:rPr lang="fr-FR" dirty="0">
                <a:ea typeface="MS Mincho" pitchFamily="49" charset="-128"/>
              </a:rPr>
              <a:t>, html) pris en charge par les navigateurs récents</a:t>
            </a:r>
          </a:p>
          <a:p>
            <a:pPr lvl="1" eaLnBrk="1" hangingPunct="1">
              <a:defRPr/>
            </a:pPr>
            <a:r>
              <a:rPr lang="fr-FR" dirty="0">
                <a:ea typeface="MS Mincho" pitchFamily="49" charset="-128"/>
              </a:rPr>
              <a:t>2: Modules Events, Style… (assez bien supporté dans l’ensemble)</a:t>
            </a:r>
          </a:p>
          <a:p>
            <a:pPr lvl="1" eaLnBrk="1" hangingPunct="1">
              <a:defRPr/>
            </a:pPr>
            <a:r>
              <a:rPr lang="fr-FR" dirty="0">
                <a:ea typeface="MS Mincho" pitchFamily="49" charset="-128"/>
              </a:rPr>
              <a:t>3: Introduction de </a:t>
            </a:r>
            <a:r>
              <a:rPr lang="fr-FR" dirty="0" err="1">
                <a:ea typeface="MS Mincho" pitchFamily="49" charset="-128"/>
              </a:rPr>
              <a:t>Load</a:t>
            </a:r>
            <a:r>
              <a:rPr lang="fr-FR" dirty="0">
                <a:ea typeface="MS Mincho" pitchFamily="49" charset="-128"/>
              </a:rPr>
              <a:t> &amp; Save, Validation et </a:t>
            </a:r>
            <a:r>
              <a:rPr lang="fr-FR" dirty="0" err="1">
                <a:ea typeface="MS Mincho" pitchFamily="49" charset="-128"/>
              </a:rPr>
              <a:t>XPath</a:t>
            </a:r>
            <a:r>
              <a:rPr lang="fr-FR" dirty="0">
                <a:ea typeface="MS Mincho" pitchFamily="49" charset="-128"/>
              </a:rPr>
              <a:t> et de fonctions XML natives</a:t>
            </a:r>
            <a:br>
              <a:rPr lang="fr-FR" dirty="0">
                <a:ea typeface="MS Mincho" pitchFamily="49" charset="-128"/>
              </a:rPr>
            </a:br>
            <a:r>
              <a:rPr lang="fr-FR" dirty="0">
                <a:ea typeface="MS Mincho" pitchFamily="49" charset="-128"/>
              </a:rPr>
              <a:t>quelques options déjà implémentées (ex: </a:t>
            </a:r>
            <a:r>
              <a:rPr lang="fr-FR" dirty="0" err="1">
                <a:ea typeface="MS Mincho" pitchFamily="49" charset="-128"/>
              </a:rPr>
              <a:t>XPath</a:t>
            </a:r>
            <a:r>
              <a:rPr lang="fr-FR" dirty="0">
                <a:ea typeface="MS Mincho" pitchFamily="49" charset="-128"/>
              </a:rPr>
              <a:t> et </a:t>
            </a:r>
            <a:r>
              <a:rPr lang="fr-FR" dirty="0" err="1">
                <a:ea typeface="MS Mincho" pitchFamily="49" charset="-128"/>
              </a:rPr>
              <a:t>XSLT</a:t>
            </a:r>
            <a:r>
              <a:rPr lang="fr-FR" dirty="0">
                <a:ea typeface="MS Mincho" pitchFamily="49" charset="-128"/>
              </a:rPr>
              <a:t> sous </a:t>
            </a:r>
            <a:r>
              <a:rPr lang="fr-FR" dirty="0" err="1">
                <a:ea typeface="MS Mincho" pitchFamily="49" charset="-128"/>
              </a:rPr>
              <a:t>MFF</a:t>
            </a:r>
            <a:r>
              <a:rPr lang="fr-FR" dirty="0">
                <a:ea typeface="MS Mincho" pitchFamily="49" charset="-128"/>
              </a:rPr>
              <a:t>)</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b="1" dirty="0">
                <a:ea typeface="MS Mincho" pitchFamily="49" charset="-128"/>
              </a:rPr>
              <a:t>Concepts fondamentaux</a:t>
            </a:r>
          </a:p>
          <a:p>
            <a:pPr lvl="1" eaLnBrk="1" hangingPunct="1">
              <a:defRPr/>
            </a:pPr>
            <a:r>
              <a:rPr lang="fr-FR" dirty="0">
                <a:ea typeface="MS Mincho" pitchFamily="49" charset="-128"/>
              </a:rPr>
              <a:t>Connaitre le DOM supporté par le navigateur permet de bien implémenter son code</a:t>
            </a:r>
          </a:p>
          <a:p>
            <a:pPr lvl="1" eaLnBrk="1" hangingPunct="1">
              <a:defRPr/>
            </a:pPr>
            <a:r>
              <a:rPr lang="fr-FR" dirty="0">
                <a:ea typeface="MS Mincho" pitchFamily="49" charset="-128"/>
              </a:rPr>
              <a:t>Modèle abrégé : #</a:t>
            </a:r>
            <a:r>
              <a:rPr lang="fr-FR" dirty="0" err="1">
                <a:ea typeface="MS Mincho" pitchFamily="49" charset="-128"/>
              </a:rPr>
              <a:t>text</a:t>
            </a:r>
            <a:r>
              <a:rPr lang="fr-FR" dirty="0">
                <a:ea typeface="MS Mincho" pitchFamily="49" charset="-128"/>
              </a:rPr>
              <a:t>… Noms en majuscules</a:t>
            </a:r>
          </a:p>
          <a:p>
            <a:pPr lvl="1" eaLnBrk="1" hangingPunct="1">
              <a:defRPr/>
            </a:pPr>
            <a:r>
              <a:rPr lang="fr-FR" dirty="0">
                <a:ea typeface="MS Mincho" pitchFamily="49" charset="-128"/>
              </a:rPr>
              <a:t>Nœuds, parents vs ancêtres, enfants vs descendants, frère précédent / suivant, valeur atomique (nœud sans enfant)</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eaLnBrk="1" fontAlgn="auto" hangingPunct="1">
              <a:spcAft>
                <a:spcPts val="0"/>
              </a:spcAft>
              <a:buFont typeface="Arial" pitchFamily="34" charset="0"/>
              <a:buNone/>
              <a:defRPr/>
            </a:pPr>
            <a:r>
              <a:rPr lang="en-JM" dirty="0">
                <a:solidFill>
                  <a:schemeClr val="tx1">
                    <a:lumMod val="95000"/>
                    <a:lumOff val="5000"/>
                  </a:schemeClr>
                </a:solidFill>
                <a:latin typeface="PT Sans Narrow" pitchFamily="34" charset="0"/>
              </a:rPr>
              <a:t>     Remarque : </a:t>
            </a:r>
            <a:r>
              <a:rPr lang="en-JM" dirty="0">
                <a:solidFill>
                  <a:srgbClr val="00B0F0"/>
                </a:solidFill>
                <a:latin typeface="PT Sans Narrow" pitchFamily="34" charset="0"/>
              </a:rPr>
              <a:t>Le DOM </a:t>
            </a:r>
            <a:r>
              <a:rPr lang="en-JM" dirty="0" err="1">
                <a:solidFill>
                  <a:srgbClr val="00B0F0"/>
                </a:solidFill>
                <a:latin typeface="PT Sans Narrow" pitchFamily="34" charset="0"/>
              </a:rPr>
              <a:t>est</a:t>
            </a:r>
            <a:r>
              <a:rPr lang="en-JM" dirty="0">
                <a:solidFill>
                  <a:srgbClr val="00B0F0"/>
                </a:solidFill>
                <a:latin typeface="PT Sans Narrow" pitchFamily="34" charset="0"/>
              </a:rPr>
              <a:t> </a:t>
            </a:r>
            <a:r>
              <a:rPr lang="en-JM" dirty="0" err="1">
                <a:solidFill>
                  <a:srgbClr val="00B0F0"/>
                </a:solidFill>
                <a:latin typeface="PT Sans Narrow" pitchFamily="34" charset="0"/>
              </a:rPr>
              <a:t>une</a:t>
            </a:r>
            <a:r>
              <a:rPr lang="en-JM" dirty="0">
                <a:solidFill>
                  <a:srgbClr val="00B0F0"/>
                </a:solidFill>
                <a:latin typeface="PT Sans Narrow" pitchFamily="34" charset="0"/>
              </a:rPr>
              <a:t> </a:t>
            </a:r>
            <a:r>
              <a:rPr lang="en-JM" dirty="0" err="1">
                <a:solidFill>
                  <a:srgbClr val="00B0F0"/>
                </a:solidFill>
                <a:latin typeface="PT Sans Narrow" pitchFamily="34" charset="0"/>
              </a:rPr>
              <a:t>technologie</a:t>
            </a:r>
            <a:r>
              <a:rPr lang="en-JM" dirty="0">
                <a:solidFill>
                  <a:srgbClr val="00B0F0"/>
                </a:solidFill>
                <a:latin typeface="PT Sans Narrow" pitchFamily="34" charset="0"/>
              </a:rPr>
              <a:t> XML. Un parser DOM </a:t>
            </a:r>
            <a:r>
              <a:rPr lang="en-JM" dirty="0" err="1">
                <a:solidFill>
                  <a:srgbClr val="00B0F0"/>
                </a:solidFill>
                <a:latin typeface="PT Sans Narrow" pitchFamily="34" charset="0"/>
              </a:rPr>
              <a:t>est</a:t>
            </a:r>
            <a:r>
              <a:rPr lang="en-JM" dirty="0">
                <a:solidFill>
                  <a:srgbClr val="00B0F0"/>
                </a:solidFill>
                <a:latin typeface="PT Sans Narrow" pitchFamily="34" charset="0"/>
              </a:rPr>
              <a:t> un </a:t>
            </a:r>
            <a:r>
              <a:rPr lang="en-JM" dirty="0" err="1">
                <a:solidFill>
                  <a:srgbClr val="00B0F0"/>
                </a:solidFill>
                <a:latin typeface="PT Sans Narrow" pitchFamily="34" charset="0"/>
              </a:rPr>
              <a:t>analyseur</a:t>
            </a:r>
            <a:r>
              <a:rPr lang="en-JM" dirty="0">
                <a:solidFill>
                  <a:srgbClr val="00B0F0"/>
                </a:solidFill>
                <a:latin typeface="PT Sans Narrow" pitchFamily="34" charset="0"/>
              </a:rPr>
              <a:t> </a:t>
            </a:r>
            <a:r>
              <a:rPr lang="en-JM" dirty="0" err="1">
                <a:solidFill>
                  <a:srgbClr val="00B0F0"/>
                </a:solidFill>
                <a:latin typeface="PT Sans Narrow" pitchFamily="34" charset="0"/>
              </a:rPr>
              <a:t>syntaxique</a:t>
            </a:r>
            <a:r>
              <a:rPr lang="en-JM" dirty="0">
                <a:solidFill>
                  <a:srgbClr val="00B0F0"/>
                </a:solidFill>
                <a:latin typeface="PT Sans Narrow" pitchFamily="34" charset="0"/>
              </a:rPr>
              <a:t> XML capable de lire et de transformer </a:t>
            </a:r>
            <a:r>
              <a:rPr lang="en-JM" dirty="0" err="1">
                <a:solidFill>
                  <a:srgbClr val="00B0F0"/>
                </a:solidFill>
                <a:latin typeface="PT Sans Narrow" pitchFamily="34" charset="0"/>
              </a:rPr>
              <a:t>l’arbre</a:t>
            </a:r>
            <a:r>
              <a:rPr lang="en-JM" dirty="0">
                <a:solidFill>
                  <a:srgbClr val="00B0F0"/>
                </a:solidFill>
                <a:latin typeface="PT Sans Narrow" pitchFamily="34" charset="0"/>
              </a:rPr>
              <a:t> de </a:t>
            </a:r>
            <a:r>
              <a:rPr lang="en-JM" dirty="0" err="1">
                <a:solidFill>
                  <a:srgbClr val="00B0F0"/>
                </a:solidFill>
                <a:latin typeface="PT Sans Narrow" pitchFamily="34" charset="0"/>
              </a:rPr>
              <a:t>données</a:t>
            </a:r>
            <a:r>
              <a:rPr lang="en-JM" dirty="0">
                <a:solidFill>
                  <a:srgbClr val="00B0F0"/>
                </a:solidFill>
                <a:latin typeface="PT Sans Narrow" pitchFamily="34" charset="0"/>
              </a:rPr>
              <a:t>.</a:t>
            </a:r>
            <a:endParaRPr lang="en-JM" dirty="0">
              <a:solidFill>
                <a:schemeClr val="tx1">
                  <a:lumMod val="75000"/>
                  <a:lumOff val="25000"/>
                </a:schemeClr>
              </a:solidFill>
            </a:endParaRPr>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4EF41E1-2EC7-4CA1-8370-A06B4CC33E74}" type="slidenum">
              <a:rPr lang="en-JM" smtClean="0">
                <a:solidFill>
                  <a:schemeClr val="bg1"/>
                </a:solidFill>
              </a:rPr>
              <a:pPr fontAlgn="base">
                <a:spcBef>
                  <a:spcPct val="0"/>
                </a:spcBef>
                <a:spcAft>
                  <a:spcPct val="0"/>
                </a:spcAft>
                <a:defRPr/>
              </a:pPr>
              <a:t>151</a:t>
            </a:fld>
            <a:endParaRPr lang="en-JM">
              <a:solidFill>
                <a:schemeClr val="bg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A74427E-3648-40B1-89B9-2E5E7C03A72A}" type="slidenum">
              <a:rPr lang="en-JM" smtClean="0">
                <a:solidFill>
                  <a:schemeClr val="bg1"/>
                </a:solidFill>
              </a:rPr>
              <a:pPr fontAlgn="base">
                <a:spcBef>
                  <a:spcPct val="0"/>
                </a:spcBef>
                <a:spcAft>
                  <a:spcPct val="0"/>
                </a:spcAft>
                <a:defRPr/>
              </a:pPr>
              <a:t>152</a:t>
            </a:fld>
            <a:endParaRPr lang="en-JM">
              <a:solidFill>
                <a:schemeClr val="bg1"/>
              </a:solidFill>
            </a:endParaRPr>
          </a:p>
        </p:txBody>
      </p:sp>
      <p:graphicFrame>
        <p:nvGraphicFramePr>
          <p:cNvPr id="9" name="Group 1112"/>
          <p:cNvGraphicFramePr>
            <a:graphicFrameLocks noGrp="1"/>
          </p:cNvGraphicFramePr>
          <p:nvPr/>
        </p:nvGraphicFramePr>
        <p:xfrm>
          <a:off x="609600" y="1676400"/>
          <a:ext cx="8066088" cy="4084640"/>
        </p:xfrm>
        <a:graphic>
          <a:graphicData uri="http://schemas.openxmlformats.org/drawingml/2006/table">
            <a:tbl>
              <a:tblPr/>
              <a:tblGrid>
                <a:gridCol w="1617908">
                  <a:extLst>
                    <a:ext uri="{9D8B030D-6E8A-4147-A177-3AD203B41FA5}">
                      <a16:colId xmlns:a16="http://schemas.microsoft.com/office/drawing/2014/main" val="20000"/>
                    </a:ext>
                  </a:extLst>
                </a:gridCol>
                <a:gridCol w="492406">
                  <a:extLst>
                    <a:ext uri="{9D8B030D-6E8A-4147-A177-3AD203B41FA5}">
                      <a16:colId xmlns:a16="http://schemas.microsoft.com/office/drawing/2014/main" val="20001"/>
                    </a:ext>
                  </a:extLst>
                </a:gridCol>
                <a:gridCol w="5955774">
                  <a:extLst>
                    <a:ext uri="{9D8B030D-6E8A-4147-A177-3AD203B41FA5}">
                      <a16:colId xmlns:a16="http://schemas.microsoft.com/office/drawing/2014/main" val="20002"/>
                    </a:ext>
                  </a:extLst>
                </a:gridCol>
              </a:tblGrid>
              <a:tr h="304824">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1" i="0" u="none" strike="noStrike" cap="none" normalizeH="0" baseline="0" dirty="0">
                          <a:ln>
                            <a:noFill/>
                          </a:ln>
                          <a:solidFill>
                            <a:schemeClr val="bg1"/>
                          </a:solidFill>
                          <a:effectLst/>
                          <a:latin typeface="Arial" charset="0"/>
                        </a:rPr>
                        <a:t>Module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1" i="0" u="none" strike="noStrike" cap="none" normalizeH="0" baseline="0">
                          <a:ln>
                            <a:noFill/>
                          </a:ln>
                          <a:solidFill>
                            <a:schemeClr val="bg1"/>
                          </a:solidFill>
                          <a:effectLst/>
                          <a:latin typeface="Arial" charset="0"/>
                        </a:rPr>
                        <a:t>Niv</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1" i="0" u="none" strike="noStrike" cap="none" normalizeH="0" baseline="0" dirty="0">
                          <a:ln>
                            <a:noFill/>
                          </a:ln>
                          <a:solidFill>
                            <a:schemeClr val="bg1"/>
                          </a:solidFill>
                          <a:effectLst/>
                          <a:latin typeface="Arial" charset="0"/>
                        </a:rPr>
                        <a:t>Description</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Core (noyau)</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1</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Interfaces fondamentales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HTML</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1</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Interface spécifique à (X)HTML dit DOMHtml</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Views</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Manipulation de la présentation (ex: CSS)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Events</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Gestion des événements (écoute, propagation, traitement…)</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Style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Manipulation des feuilles de styles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200">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Traversal &amp; Range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2</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Parcours et filtrage du doc (traversal) et manipulation des fragments (range)</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Load &amp; Save</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Stockage et récupération des documents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Validation</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Validation du document par rapport à sa grammaire (DTD / Schema)</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XPath</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Extraction des nœuds à l’aide de XPath</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18200">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Views &amp; Formatting</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Extension du module de Views</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4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Abstract Schemas</a:t>
                      </a:r>
                    </a:p>
                  </a:txBody>
                  <a:tcPr marL="84412" marR="84412"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a:ln>
                            <a:noFill/>
                          </a:ln>
                          <a:solidFill>
                            <a:schemeClr val="tx1"/>
                          </a:solidFill>
                          <a:effectLst/>
                          <a:latin typeface="Arial" charset="0"/>
                        </a:rPr>
                        <a:t>3</a:t>
                      </a:r>
                    </a:p>
                  </a:txBody>
                  <a:tcPr marL="84412" marR="84412"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5000"/>
                        <a:buFont typeface="Wingdings" pitchFamily="2" charset="2"/>
                        <a:buNone/>
                        <a:tabLst/>
                      </a:pPr>
                      <a:r>
                        <a:rPr kumimoji="0" lang="fr-FR" sz="1400" b="0" i="0" u="none" strike="noStrike" cap="none" normalizeH="0" baseline="0" dirty="0">
                          <a:ln>
                            <a:noFill/>
                          </a:ln>
                          <a:solidFill>
                            <a:schemeClr val="tx1"/>
                          </a:solidFill>
                          <a:effectLst/>
                          <a:latin typeface="Arial" charset="0"/>
                        </a:rPr>
                        <a:t>Manipulation des grammaires (</a:t>
                      </a:r>
                      <a:r>
                        <a:rPr kumimoji="0" lang="fr-FR" sz="1400" b="0" i="0" u="none" strike="noStrike" cap="none" normalizeH="0" baseline="0" dirty="0" err="1">
                          <a:ln>
                            <a:noFill/>
                          </a:ln>
                          <a:solidFill>
                            <a:schemeClr val="tx1"/>
                          </a:solidFill>
                          <a:effectLst/>
                          <a:latin typeface="Arial" charset="0"/>
                        </a:rPr>
                        <a:t>DTD</a:t>
                      </a:r>
                      <a:r>
                        <a:rPr kumimoji="0" lang="fr-FR" sz="1400" b="0" i="0" u="none" strike="noStrike" cap="none" normalizeH="0" baseline="0" dirty="0">
                          <a:ln>
                            <a:noFill/>
                          </a:ln>
                          <a:solidFill>
                            <a:schemeClr val="tx1"/>
                          </a:solidFill>
                          <a:effectLst/>
                          <a:latin typeface="Arial" charset="0"/>
                        </a:rPr>
                        <a:t> / </a:t>
                      </a:r>
                      <a:r>
                        <a:rPr kumimoji="0" lang="fr-FR" sz="1400" b="0" i="0" u="none" strike="noStrike" cap="none" normalizeH="0" baseline="0" dirty="0" err="1">
                          <a:ln>
                            <a:noFill/>
                          </a:ln>
                          <a:solidFill>
                            <a:schemeClr val="tx1"/>
                          </a:solidFill>
                          <a:effectLst/>
                          <a:latin typeface="Arial" charset="0"/>
                        </a:rPr>
                        <a:t>Schemas</a:t>
                      </a:r>
                      <a:r>
                        <a:rPr kumimoji="0" lang="fr-FR" sz="1400" b="0" i="0" u="none" strike="noStrike" cap="none" normalizeH="0" baseline="0" dirty="0">
                          <a:ln>
                            <a:noFill/>
                          </a:ln>
                          <a:solidFill>
                            <a:schemeClr val="tx1"/>
                          </a:solidFill>
                          <a:effectLst/>
                          <a:latin typeface="Arial" charset="0"/>
                        </a:rPr>
                        <a:t>)</a:t>
                      </a:r>
                    </a:p>
                  </a:txBody>
                  <a:tcPr marL="84412" marR="84412"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p:txBody>
          <a:bodyPr rtlCol="0">
            <a:normAutofit fontScale="62500" lnSpcReduction="20000"/>
          </a:bodyPr>
          <a:lstStyle/>
          <a:p>
            <a:pPr marL="0" indent="0" eaLnBrk="1" hangingPunct="1">
              <a:buFont typeface="Arial" charset="0"/>
              <a:buNone/>
              <a:defRPr/>
            </a:pPr>
            <a:r>
              <a:rPr lang="fr-FR" b="1" dirty="0">
                <a:ea typeface="MS Mincho" pitchFamily="49" charset="-128"/>
              </a:rPr>
              <a:t>DOM </a:t>
            </a:r>
            <a:r>
              <a:rPr lang="fr-FR" b="1" dirty="0" err="1">
                <a:ea typeface="MS Mincho" pitchFamily="49" charset="-128"/>
              </a:rPr>
              <a:t>Implementation</a:t>
            </a:r>
            <a:r>
              <a:rPr lang="fr-FR" b="1" dirty="0">
                <a:ea typeface="MS Mincho" pitchFamily="49" charset="-128"/>
              </a:rPr>
              <a:t>, cette interface représente la prise en charge du DOM par le navigateur : </a:t>
            </a:r>
            <a:r>
              <a:rPr lang="fr-FR" b="1" dirty="0" err="1">
                <a:solidFill>
                  <a:srgbClr val="009AD0"/>
                </a:solidFill>
                <a:ea typeface="MS Mincho" pitchFamily="49" charset="-128"/>
              </a:rPr>
              <a:t>document.implementation.hasFeature</a:t>
            </a:r>
            <a:r>
              <a:rPr lang="fr-FR" b="1" dirty="0">
                <a:solidFill>
                  <a:srgbClr val="009AD0"/>
                </a:solidFill>
                <a:ea typeface="MS Mincho" pitchFamily="49" charset="-128"/>
              </a:rPr>
              <a:t>(‘</a:t>
            </a:r>
            <a:r>
              <a:rPr lang="fr-FR" b="1" dirty="0" err="1">
                <a:solidFill>
                  <a:srgbClr val="009AD0"/>
                </a:solidFill>
                <a:ea typeface="MS Mincho" pitchFamily="49" charset="-128"/>
              </a:rPr>
              <a:t>Core</a:t>
            </a:r>
            <a:r>
              <a:rPr lang="fr-FR" b="1" dirty="0">
                <a:solidFill>
                  <a:srgbClr val="009AD0"/>
                </a:solidFill>
                <a:ea typeface="MS Mincho" pitchFamily="49" charset="-128"/>
              </a:rPr>
              <a:t>’, ‘2.0’);</a:t>
            </a:r>
          </a:p>
          <a:p>
            <a:pPr marL="57150"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defRPr/>
            </a:pPr>
            <a:r>
              <a:rPr lang="fr-FR" b="1" dirty="0">
                <a:ea typeface="MS Mincho" pitchFamily="49" charset="-128"/>
              </a:rPr>
              <a:t>L’interface Document représente l’</a:t>
            </a:r>
            <a:r>
              <a:rPr lang="fr-FR" b="1" dirty="0" err="1">
                <a:ea typeface="MS Mincho" pitchFamily="49" charset="-128"/>
              </a:rPr>
              <a:t>intégratlité</a:t>
            </a:r>
            <a:r>
              <a:rPr lang="fr-FR" b="1" dirty="0">
                <a:ea typeface="MS Mincho" pitchFamily="49" charset="-128"/>
              </a:rPr>
              <a:t> du document HTML ou XML. C’est la racine de l’arbre de données et par extension  la base d’accès au information précédant le document.</a:t>
            </a:r>
          </a:p>
          <a:p>
            <a:pPr marL="0" indent="0" eaLnBrk="1" hangingPunct="1">
              <a:buFont typeface="Arial" charset="0"/>
              <a:buNone/>
              <a:defRPr/>
            </a:pPr>
            <a:endParaRPr lang="fr-FR" b="1"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nodeName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nodeType</a:t>
            </a:r>
            <a:r>
              <a:rPr lang="fr-FR" dirty="0">
                <a:solidFill>
                  <a:srgbClr val="009AD0"/>
                </a:solidFill>
                <a:ea typeface="MS Mincho" pitchFamily="49" charset="-128"/>
              </a:rPr>
              <a:t> (</a:t>
            </a:r>
            <a:r>
              <a:rPr lang="fr-FR" dirty="0" err="1">
                <a:solidFill>
                  <a:srgbClr val="009AD0"/>
                </a:solidFill>
                <a:ea typeface="MS Mincho" pitchFamily="49" charset="-128"/>
              </a:rPr>
              <a:t>Node.ELEMENT_NODE</a:t>
            </a:r>
            <a:r>
              <a:rPr lang="fr-FR" dirty="0">
                <a:solidFill>
                  <a:srgbClr val="009AD0"/>
                </a:solidFill>
                <a:ea typeface="MS Mincho" pitchFamily="49" charset="-128"/>
              </a:rPr>
              <a:t> | </a:t>
            </a:r>
            <a:r>
              <a:rPr lang="fr-FR" dirty="0" err="1">
                <a:solidFill>
                  <a:srgbClr val="009AD0"/>
                </a:solidFill>
                <a:ea typeface="MS Mincho" pitchFamily="49" charset="-128"/>
              </a:rPr>
              <a:t>Node.ATTRIBUTE_NODE</a:t>
            </a:r>
            <a:r>
              <a:rPr lang="fr-FR" dirty="0">
                <a:solidFill>
                  <a:srgbClr val="009AD0"/>
                </a:solidFill>
                <a:ea typeface="MS Mincho" pitchFamily="49" charset="-128"/>
              </a:rPr>
              <a:t> | </a:t>
            </a:r>
            <a:r>
              <a:rPr lang="fr-FR" dirty="0" err="1">
                <a:solidFill>
                  <a:srgbClr val="009AD0"/>
                </a:solidFill>
                <a:ea typeface="MS Mincho" pitchFamily="49" charset="-128"/>
              </a:rPr>
              <a:t>Node.TEXT_NODE</a:t>
            </a:r>
            <a:r>
              <a:rPr lang="fr-FR" dirty="0">
                <a:solidFill>
                  <a:srgbClr val="009AD0"/>
                </a:solidFill>
                <a:ea typeface="MS Mincho" pitchFamily="49" charset="-128"/>
              </a:rPr>
              <a:t>)</a:t>
            </a:r>
          </a:p>
          <a:p>
            <a:pPr marL="800100" lvl="1" eaLnBrk="1" hangingPunct="1">
              <a:tabLst>
                <a:tab pos="8439150" algn="r"/>
              </a:tabLst>
              <a:defRPr/>
            </a:pPr>
            <a:r>
              <a:rPr lang="fr-FR" dirty="0" err="1">
                <a:solidFill>
                  <a:srgbClr val="009AD0"/>
                </a:solidFill>
                <a:ea typeface="MS Mincho" pitchFamily="49" charset="-128"/>
              </a:rPr>
              <a:t>nodeValue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attributes</a:t>
            </a:r>
            <a:endParaRPr lang="fr-FR" dirty="0">
              <a:solidFill>
                <a:srgbClr val="009AD0"/>
              </a:solidFill>
              <a:ea typeface="MS Mincho" pitchFamily="49" charset="-128"/>
            </a:endParaRPr>
          </a:p>
          <a:p>
            <a:pPr marL="514350" lvl="1" indent="0" eaLnBrk="1" hangingPunct="1">
              <a:buFont typeface="Arial" charset="0"/>
              <a:buNone/>
              <a:tabLst>
                <a:tab pos="8439150" algn="r"/>
              </a:tabLst>
              <a:defRPr/>
            </a:pPr>
            <a:endParaRPr lang="fr-FR" dirty="0">
              <a:ea typeface="MS Mincho" pitchFamily="49" charset="-128"/>
            </a:endParaRPr>
          </a:p>
          <a:p>
            <a:pPr marL="57150" indent="0" eaLnBrk="1" hangingPunct="1">
              <a:buFont typeface="Arial" charset="0"/>
              <a:buNone/>
              <a:tabLst>
                <a:tab pos="8439150" algn="r"/>
              </a:tabLst>
              <a:defRPr/>
            </a:pPr>
            <a:r>
              <a:rPr lang="fr-FR" b="1" dirty="0">
                <a:ea typeface="MS Mincho" pitchFamily="49" charset="-128"/>
              </a:rPr>
              <a:t>Les méthodes de parcours du DOM :</a:t>
            </a:r>
          </a:p>
          <a:p>
            <a:pPr marL="800100" lvl="1" eaLnBrk="1" hangingPunct="1">
              <a:tabLst>
                <a:tab pos="8439150" algn="r"/>
              </a:tabLst>
              <a:defRPr/>
            </a:pPr>
            <a:r>
              <a:rPr lang="fr-FR" dirty="0" err="1">
                <a:solidFill>
                  <a:srgbClr val="009AD0"/>
                </a:solidFill>
                <a:ea typeface="MS Mincho" pitchFamily="49" charset="-128"/>
              </a:rPr>
              <a:t>parentNode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childNodes</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firstChild</a:t>
            </a:r>
            <a:r>
              <a:rPr lang="fr-FR" dirty="0">
                <a:solidFill>
                  <a:srgbClr val="009AD0"/>
                </a:solidFill>
                <a:ea typeface="MS Mincho" pitchFamily="49" charset="-128"/>
              </a:rPr>
              <a:t>, </a:t>
            </a:r>
            <a:r>
              <a:rPr lang="fr-FR" dirty="0" err="1">
                <a:solidFill>
                  <a:srgbClr val="009AD0"/>
                </a:solidFill>
                <a:ea typeface="MS Mincho" pitchFamily="49" charset="-128"/>
              </a:rPr>
              <a:t>lastChild</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previous</a:t>
            </a:r>
            <a:r>
              <a:rPr lang="fr-FR" dirty="0">
                <a:solidFill>
                  <a:srgbClr val="009AD0"/>
                </a:solidFill>
                <a:ea typeface="MS Mincho" pitchFamily="49" charset="-128"/>
              </a:rPr>
              <a:t>/</a:t>
            </a:r>
            <a:r>
              <a:rPr lang="fr-FR" dirty="0" err="1">
                <a:solidFill>
                  <a:srgbClr val="009AD0"/>
                </a:solidFill>
                <a:ea typeface="MS Mincho" pitchFamily="49" charset="-128"/>
              </a:rPr>
              <a:t>nextSibling</a:t>
            </a:r>
            <a:r>
              <a:rPr lang="fr-FR" dirty="0">
                <a:solidFill>
                  <a:srgbClr val="009AD0"/>
                </a:solidFill>
                <a:ea typeface="MS Mincho" pitchFamily="49" charset="-128"/>
              </a:rPr>
              <a:t> </a:t>
            </a:r>
            <a:r>
              <a:rPr lang="fr-FR" dirty="0">
                <a:ea typeface="MS Mincho" pitchFamily="49" charset="-128"/>
              </a:rPr>
              <a:t>(n’oubliez pas les </a:t>
            </a:r>
            <a:r>
              <a:rPr lang="fr-FR" dirty="0" err="1">
                <a:ea typeface="MS Mincho" pitchFamily="49" charset="-128"/>
              </a:rPr>
              <a:t>Nodes</a:t>
            </a:r>
            <a:r>
              <a:rPr lang="fr-FR" dirty="0">
                <a:ea typeface="MS Mincho" pitchFamily="49" charset="-128"/>
              </a:rPr>
              <a:t> de </a:t>
            </a:r>
            <a:r>
              <a:rPr lang="fr-FR" dirty="0" err="1">
                <a:ea typeface="MS Mincho" pitchFamily="49" charset="-128"/>
              </a:rPr>
              <a:t>whitespaces</a:t>
            </a:r>
            <a:r>
              <a:rPr lang="fr-FR" dirty="0">
                <a:ea typeface="MS Mincho" pitchFamily="49" charset="-128"/>
              </a:rPr>
              <a:t> sous </a:t>
            </a:r>
            <a:r>
              <a:rPr lang="fr-FR" dirty="0" err="1">
                <a:ea typeface="MS Mincho" pitchFamily="49" charset="-128"/>
              </a:rPr>
              <a:t>MFF</a:t>
            </a:r>
            <a:r>
              <a:rPr lang="fr-FR" dirty="0">
                <a:ea typeface="MS Mincho" pitchFamily="49" charset="-128"/>
              </a:rPr>
              <a:t> !)</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DEF833A-6894-4D8B-AB18-6D14976EA009}" type="slidenum">
              <a:rPr lang="en-JM" smtClean="0">
                <a:solidFill>
                  <a:schemeClr val="bg1"/>
                </a:solidFill>
              </a:rPr>
              <a:pPr fontAlgn="base">
                <a:spcBef>
                  <a:spcPct val="0"/>
                </a:spcBef>
                <a:spcAft>
                  <a:spcPct val="0"/>
                </a:spcAft>
                <a:defRPr/>
              </a:pPr>
              <a:t>153</a:t>
            </a:fld>
            <a:endParaRPr lang="en-JM">
              <a:solidFill>
                <a:schemeClr val="bg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p:txBody>
          <a:bodyPr rtlCol="0">
            <a:normAutofit fontScale="70000" lnSpcReduction="20000"/>
          </a:bodyPr>
          <a:lstStyle/>
          <a:p>
            <a:pPr marL="57150" indent="0" eaLnBrk="1" hangingPunct="1">
              <a:buFont typeface="Arial" charset="0"/>
              <a:buNone/>
              <a:tabLst>
                <a:tab pos="8439150" algn="r"/>
              </a:tabLst>
              <a:defRPr/>
            </a:pPr>
            <a:r>
              <a:rPr lang="fr-FR" b="1" dirty="0">
                <a:ea typeface="MS Mincho" pitchFamily="49" charset="-128"/>
              </a:rPr>
              <a:t>4 propriétés fondamentales :</a:t>
            </a:r>
          </a:p>
          <a:p>
            <a:pPr marL="57150" indent="0" eaLnBrk="1" hangingPunct="1">
              <a:buFont typeface="Arial" charset="0"/>
              <a:buNone/>
              <a:tabLst>
                <a:tab pos="8439150" algn="r"/>
              </a:tabLst>
              <a:defRPr/>
            </a:pPr>
            <a:endParaRPr lang="fr-FR" b="1" dirty="0">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doctype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documentElement</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Implementation</a:t>
            </a:r>
            <a:endParaRPr lang="fr-FR" dirty="0">
              <a:solidFill>
                <a:srgbClr val="009AD0"/>
              </a:solidFill>
              <a:ea typeface="MS Mincho" pitchFamily="49" charset="-128"/>
            </a:endParaRPr>
          </a:p>
          <a:p>
            <a:pPr marL="57150" indent="0" eaLnBrk="1" hangingPunct="1">
              <a:buFont typeface="Arial" charset="0"/>
              <a:buNone/>
              <a:tabLst>
                <a:tab pos="8439150" algn="r"/>
              </a:tabLst>
              <a:defRPr/>
            </a:pPr>
            <a:endParaRPr lang="fr-FR" b="1"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nodeName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nodeType</a:t>
            </a:r>
            <a:r>
              <a:rPr lang="fr-FR" dirty="0">
                <a:solidFill>
                  <a:srgbClr val="009AD0"/>
                </a:solidFill>
                <a:ea typeface="MS Mincho" pitchFamily="49" charset="-128"/>
              </a:rPr>
              <a:t> (</a:t>
            </a:r>
            <a:r>
              <a:rPr lang="fr-FR" dirty="0" err="1">
                <a:solidFill>
                  <a:srgbClr val="009AD0"/>
                </a:solidFill>
                <a:ea typeface="MS Mincho" pitchFamily="49" charset="-128"/>
              </a:rPr>
              <a:t>Node.ELEMENT_NODE</a:t>
            </a:r>
            <a:r>
              <a:rPr lang="fr-FR" dirty="0">
                <a:solidFill>
                  <a:srgbClr val="009AD0"/>
                </a:solidFill>
                <a:ea typeface="MS Mincho" pitchFamily="49" charset="-128"/>
              </a:rPr>
              <a:t> | </a:t>
            </a:r>
            <a:r>
              <a:rPr lang="fr-FR" dirty="0" err="1">
                <a:solidFill>
                  <a:srgbClr val="009AD0"/>
                </a:solidFill>
                <a:ea typeface="MS Mincho" pitchFamily="49" charset="-128"/>
              </a:rPr>
              <a:t>Node.ATTRIBUTE_NODE</a:t>
            </a:r>
            <a:r>
              <a:rPr lang="fr-FR" dirty="0">
                <a:solidFill>
                  <a:srgbClr val="009AD0"/>
                </a:solidFill>
                <a:ea typeface="MS Mincho" pitchFamily="49" charset="-128"/>
              </a:rPr>
              <a:t> | </a:t>
            </a:r>
            <a:r>
              <a:rPr lang="fr-FR" dirty="0" err="1">
                <a:solidFill>
                  <a:srgbClr val="009AD0"/>
                </a:solidFill>
                <a:ea typeface="MS Mincho" pitchFamily="49" charset="-128"/>
              </a:rPr>
              <a:t>Node.TEXT_NODE</a:t>
            </a:r>
            <a:r>
              <a:rPr lang="fr-FR" dirty="0">
                <a:solidFill>
                  <a:srgbClr val="009AD0"/>
                </a:solidFill>
                <a:ea typeface="MS Mincho" pitchFamily="49" charset="-128"/>
              </a:rPr>
              <a:t>)</a:t>
            </a:r>
          </a:p>
          <a:p>
            <a:pPr marL="800100" lvl="1" eaLnBrk="1" hangingPunct="1">
              <a:tabLst>
                <a:tab pos="8439150" algn="r"/>
              </a:tabLst>
              <a:defRPr/>
            </a:pPr>
            <a:r>
              <a:rPr lang="fr-FR" dirty="0" err="1">
                <a:solidFill>
                  <a:srgbClr val="009AD0"/>
                </a:solidFill>
                <a:ea typeface="MS Mincho" pitchFamily="49" charset="-128"/>
              </a:rPr>
              <a:t>nodeValue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attributes</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parentNode</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childNodes</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firstChild</a:t>
            </a:r>
            <a:r>
              <a:rPr lang="fr-FR" dirty="0">
                <a:solidFill>
                  <a:srgbClr val="009AD0"/>
                </a:solidFill>
                <a:ea typeface="MS Mincho" pitchFamily="49" charset="-128"/>
              </a:rPr>
              <a:t>, </a:t>
            </a:r>
            <a:r>
              <a:rPr lang="fr-FR" dirty="0" err="1">
                <a:solidFill>
                  <a:srgbClr val="009AD0"/>
                </a:solidFill>
                <a:ea typeface="MS Mincho" pitchFamily="49" charset="-128"/>
              </a:rPr>
              <a:t>lastChild</a:t>
            </a:r>
            <a:endParaRPr lang="fr-FR" dirty="0">
              <a:solidFill>
                <a:srgbClr val="009AD0"/>
              </a:solidFill>
              <a:ea typeface="MS Mincho" pitchFamily="49" charset="-128"/>
            </a:endParaRPr>
          </a:p>
          <a:p>
            <a:pPr marL="800100" lvl="1" eaLnBrk="1" hangingPunct="1">
              <a:tabLst>
                <a:tab pos="8439150" algn="r"/>
              </a:tabLst>
              <a:defRPr/>
            </a:pPr>
            <a:r>
              <a:rPr lang="fr-FR" dirty="0" err="1">
                <a:solidFill>
                  <a:srgbClr val="009AD0"/>
                </a:solidFill>
                <a:ea typeface="MS Mincho" pitchFamily="49" charset="-128"/>
              </a:rPr>
              <a:t>previous</a:t>
            </a:r>
            <a:r>
              <a:rPr lang="fr-FR" dirty="0">
                <a:solidFill>
                  <a:srgbClr val="009AD0"/>
                </a:solidFill>
                <a:ea typeface="MS Mincho" pitchFamily="49" charset="-128"/>
              </a:rPr>
              <a:t>/</a:t>
            </a:r>
            <a:r>
              <a:rPr lang="fr-FR" dirty="0" err="1">
                <a:solidFill>
                  <a:srgbClr val="009AD0"/>
                </a:solidFill>
                <a:ea typeface="MS Mincho" pitchFamily="49" charset="-128"/>
              </a:rPr>
              <a:t>nextSibling</a:t>
            </a:r>
            <a:r>
              <a:rPr lang="fr-FR" dirty="0">
                <a:solidFill>
                  <a:srgbClr val="009AD0"/>
                </a:solidFill>
                <a:ea typeface="MS Mincho" pitchFamily="49" charset="-128"/>
              </a:rPr>
              <a:t> </a:t>
            </a:r>
            <a:r>
              <a:rPr lang="fr-FR" dirty="0">
                <a:ea typeface="MS Mincho" pitchFamily="49" charset="-128"/>
              </a:rPr>
              <a:t>(n’oubliez pas les </a:t>
            </a:r>
            <a:r>
              <a:rPr lang="fr-FR" dirty="0" err="1">
                <a:ea typeface="MS Mincho" pitchFamily="49" charset="-128"/>
              </a:rPr>
              <a:t>Nodes</a:t>
            </a:r>
            <a:r>
              <a:rPr lang="fr-FR" dirty="0">
                <a:ea typeface="MS Mincho" pitchFamily="49" charset="-128"/>
              </a:rPr>
              <a:t> de </a:t>
            </a:r>
            <a:r>
              <a:rPr lang="fr-FR" dirty="0" err="1">
                <a:ea typeface="MS Mincho" pitchFamily="49" charset="-128"/>
              </a:rPr>
              <a:t>whitespaces</a:t>
            </a:r>
            <a:r>
              <a:rPr lang="fr-FR" dirty="0">
                <a:ea typeface="MS Mincho" pitchFamily="49" charset="-128"/>
              </a:rPr>
              <a:t> sous </a:t>
            </a:r>
            <a:r>
              <a:rPr lang="fr-FR" dirty="0" err="1">
                <a:ea typeface="MS Mincho" pitchFamily="49" charset="-128"/>
              </a:rPr>
              <a:t>MFF</a:t>
            </a:r>
            <a:r>
              <a:rPr lang="fr-FR" dirty="0">
                <a:ea typeface="MS Mincho" pitchFamily="49" charset="-128"/>
              </a:rPr>
              <a:t> !)</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426D44D-B76C-4119-B13B-2E3D96707238}" type="slidenum">
              <a:rPr lang="en-JM" smtClean="0">
                <a:solidFill>
                  <a:schemeClr val="bg1"/>
                </a:solidFill>
              </a:rPr>
              <a:pPr fontAlgn="base">
                <a:spcBef>
                  <a:spcPct val="0"/>
                </a:spcBef>
                <a:spcAft>
                  <a:spcPct val="0"/>
                </a:spcAft>
                <a:defRPr/>
              </a:pPr>
              <a:t>154</a:t>
            </a:fld>
            <a:endParaRPr lang="en-JM">
              <a:solidFill>
                <a:schemeClr val="bg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a:xfrm>
            <a:off x="457200" y="1493838"/>
            <a:ext cx="8229600" cy="4525962"/>
          </a:xfrm>
        </p:spPr>
        <p:txBody>
          <a:bodyPr rtlCol="0">
            <a:normAutofit fontScale="70000" lnSpcReduction="20000"/>
          </a:bodyPr>
          <a:lstStyle/>
          <a:p>
            <a:pPr marL="0" lvl="1" indent="0" eaLnBrk="1" hangingPunct="1">
              <a:buFont typeface="Arial" charset="0"/>
              <a:buNone/>
              <a:tabLst>
                <a:tab pos="8439150" algn="r"/>
              </a:tabLst>
              <a:defRPr/>
            </a:pPr>
            <a:r>
              <a:rPr lang="fr-FR" b="1" dirty="0">
                <a:ea typeface="MS Mincho" pitchFamily="49" charset="-128"/>
              </a:rPr>
              <a:t>Les méthodes de lecture / modification :</a:t>
            </a:r>
          </a:p>
          <a:p>
            <a:pPr marL="0" lvl="1" indent="0" eaLnBrk="1" hangingPunct="1">
              <a:buFont typeface="Arial" charset="0"/>
              <a:buNone/>
              <a:tabLst>
                <a:tab pos="8439150" algn="r"/>
              </a:tabLst>
              <a:defRPr/>
            </a:pPr>
            <a:endParaRPr lang="fr-FR" b="1" dirty="0">
              <a:ea typeface="MS Mincho" pitchFamily="49" charset="-128"/>
            </a:endParaRPr>
          </a:p>
          <a:p>
            <a:pPr lvl="1" eaLnBrk="1" hangingPunct="1">
              <a:tabLst>
                <a:tab pos="8439150" algn="r"/>
              </a:tabLst>
              <a:defRPr/>
            </a:pPr>
            <a:r>
              <a:rPr lang="fr-FR" dirty="0" err="1">
                <a:solidFill>
                  <a:srgbClr val="009AD0"/>
                </a:solidFill>
                <a:ea typeface="MS Mincho" pitchFamily="49" charset="-128"/>
              </a:rPr>
              <a:t>hasAttributes</a:t>
            </a:r>
            <a:r>
              <a:rPr lang="fr-FR"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hasChildNodes</a:t>
            </a:r>
            <a:r>
              <a:rPr lang="fr-FR"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createElement</a:t>
            </a:r>
            <a:r>
              <a:rPr lang="fr-FR" b="1" dirty="0">
                <a:solidFill>
                  <a:srgbClr val="009AD0"/>
                </a:solidFill>
                <a:ea typeface="MS Mincho" pitchFamily="49" charset="-128"/>
              </a:rPr>
              <a:t>(</a:t>
            </a:r>
            <a:r>
              <a:rPr lang="fr-FR" b="1" dirty="0" err="1">
                <a:solidFill>
                  <a:srgbClr val="009AD0"/>
                </a:solidFill>
                <a:ea typeface="MS Mincho" pitchFamily="49" charset="-128"/>
              </a:rPr>
              <a:t>tagName</a:t>
            </a:r>
            <a:r>
              <a:rPr lang="fr-FR" b="1"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getElementById</a:t>
            </a:r>
            <a:r>
              <a:rPr lang="fr-FR" dirty="0">
                <a:solidFill>
                  <a:srgbClr val="009AD0"/>
                </a:solidFill>
                <a:ea typeface="MS Mincho" pitchFamily="49" charset="-128"/>
              </a:rPr>
              <a:t>( </a:t>
            </a:r>
            <a:r>
              <a:rPr lang="fr-FR" dirty="0" err="1">
                <a:solidFill>
                  <a:srgbClr val="009AD0"/>
                </a:solidFill>
                <a:ea typeface="MS Mincho" pitchFamily="49" charset="-128"/>
              </a:rPr>
              <a:t>idOfElement</a:t>
            </a:r>
            <a:r>
              <a:rPr lang="fr-FR"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appendChild</a:t>
            </a:r>
            <a:r>
              <a:rPr lang="fr-FR" b="1" dirty="0">
                <a:solidFill>
                  <a:srgbClr val="009AD0"/>
                </a:solidFill>
                <a:ea typeface="MS Mincho" pitchFamily="49" charset="-128"/>
              </a:rPr>
              <a:t>( </a:t>
            </a:r>
            <a:r>
              <a:rPr lang="fr-FR" b="1" dirty="0" err="1">
                <a:solidFill>
                  <a:srgbClr val="009AD0"/>
                </a:solidFill>
                <a:ea typeface="MS Mincho" pitchFamily="49" charset="-128"/>
              </a:rPr>
              <a:t>newChild</a:t>
            </a:r>
            <a:r>
              <a:rPr lang="fr-FR" b="1"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cloneNode</a:t>
            </a:r>
            <a:r>
              <a:rPr lang="fr-FR" dirty="0">
                <a:solidFill>
                  <a:srgbClr val="009AD0"/>
                </a:solidFill>
                <a:ea typeface="MS Mincho" pitchFamily="49" charset="-128"/>
              </a:rPr>
              <a:t>(</a:t>
            </a:r>
            <a:r>
              <a:rPr lang="fr-FR" dirty="0" err="1">
                <a:solidFill>
                  <a:srgbClr val="009AD0"/>
                </a:solidFill>
                <a:ea typeface="MS Mincho" pitchFamily="49" charset="-128"/>
              </a:rPr>
              <a:t>true</a:t>
            </a:r>
            <a:r>
              <a:rPr lang="fr-FR" dirty="0">
                <a:solidFill>
                  <a:srgbClr val="009AD0"/>
                </a:solidFill>
                <a:ea typeface="MS Mincho" pitchFamily="49" charset="-128"/>
              </a:rPr>
              <a:t>/false)</a:t>
            </a:r>
          </a:p>
          <a:p>
            <a:pPr lvl="1" eaLnBrk="1" hangingPunct="1">
              <a:tabLst>
                <a:tab pos="8439150" algn="r"/>
              </a:tabLst>
              <a:defRPr/>
            </a:pPr>
            <a:r>
              <a:rPr lang="fr-FR" dirty="0" err="1">
                <a:solidFill>
                  <a:srgbClr val="009AD0"/>
                </a:solidFill>
                <a:ea typeface="MS Mincho" pitchFamily="49" charset="-128"/>
              </a:rPr>
              <a:t>insertBefore</a:t>
            </a:r>
            <a:r>
              <a:rPr lang="fr-FR" dirty="0">
                <a:solidFill>
                  <a:srgbClr val="009AD0"/>
                </a:solidFill>
                <a:ea typeface="MS Mincho" pitchFamily="49" charset="-128"/>
              </a:rPr>
              <a:t>( </a:t>
            </a:r>
            <a:r>
              <a:rPr lang="fr-FR" dirty="0" err="1">
                <a:solidFill>
                  <a:srgbClr val="009AD0"/>
                </a:solidFill>
                <a:ea typeface="MS Mincho" pitchFamily="49" charset="-128"/>
              </a:rPr>
              <a:t>newNode</a:t>
            </a:r>
            <a:r>
              <a:rPr lang="fr-FR" dirty="0">
                <a:solidFill>
                  <a:srgbClr val="009AD0"/>
                </a:solidFill>
                <a:ea typeface="MS Mincho" pitchFamily="49" charset="-128"/>
              </a:rPr>
              <a:t>, </a:t>
            </a:r>
            <a:r>
              <a:rPr lang="fr-FR" dirty="0" err="1">
                <a:solidFill>
                  <a:srgbClr val="009AD0"/>
                </a:solidFill>
                <a:ea typeface="MS Mincho" pitchFamily="49" charset="-128"/>
              </a:rPr>
              <a:t>refNode</a:t>
            </a:r>
            <a:r>
              <a:rPr lang="fr-FR"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removeChild</a:t>
            </a:r>
            <a:r>
              <a:rPr lang="fr-FR" b="1" dirty="0">
                <a:solidFill>
                  <a:srgbClr val="009AD0"/>
                </a:solidFill>
                <a:ea typeface="MS Mincho" pitchFamily="49" charset="-128"/>
              </a:rPr>
              <a:t>(</a:t>
            </a:r>
            <a:r>
              <a:rPr lang="fr-FR" b="1" dirty="0" err="1">
                <a:solidFill>
                  <a:srgbClr val="009AD0"/>
                </a:solidFill>
                <a:ea typeface="MS Mincho" pitchFamily="49" charset="-128"/>
              </a:rPr>
              <a:t>refNode</a:t>
            </a:r>
            <a:r>
              <a:rPr lang="fr-FR" b="1" dirty="0">
                <a:solidFill>
                  <a:srgbClr val="009AD0"/>
                </a:solidFill>
                <a:ea typeface="MS Mincho" pitchFamily="49" charset="-128"/>
              </a:rPr>
              <a:t>)</a:t>
            </a:r>
          </a:p>
          <a:p>
            <a:pPr lvl="1" eaLnBrk="1" hangingPunct="1">
              <a:tabLst>
                <a:tab pos="8439150" algn="r"/>
              </a:tabLst>
              <a:defRPr/>
            </a:pPr>
            <a:r>
              <a:rPr lang="fr-FR" dirty="0" err="1">
                <a:solidFill>
                  <a:srgbClr val="009AD0"/>
                </a:solidFill>
                <a:ea typeface="MS Mincho" pitchFamily="49" charset="-128"/>
              </a:rPr>
              <a:t>replaceChild</a:t>
            </a:r>
            <a:r>
              <a:rPr lang="fr-FR" dirty="0">
                <a:solidFill>
                  <a:srgbClr val="009AD0"/>
                </a:solidFill>
                <a:ea typeface="MS Mincho" pitchFamily="49" charset="-128"/>
              </a:rPr>
              <a:t>( </a:t>
            </a:r>
            <a:r>
              <a:rPr lang="fr-FR" dirty="0" err="1">
                <a:solidFill>
                  <a:srgbClr val="009AD0"/>
                </a:solidFill>
                <a:ea typeface="MS Mincho" pitchFamily="49" charset="-128"/>
              </a:rPr>
              <a:t>newNode</a:t>
            </a:r>
            <a:r>
              <a:rPr lang="fr-FR" dirty="0">
                <a:solidFill>
                  <a:srgbClr val="009AD0"/>
                </a:solidFill>
                <a:ea typeface="MS Mincho" pitchFamily="49" charset="-128"/>
              </a:rPr>
              <a:t>, </a:t>
            </a:r>
            <a:r>
              <a:rPr lang="fr-FR" dirty="0" err="1">
                <a:solidFill>
                  <a:srgbClr val="009AD0"/>
                </a:solidFill>
                <a:ea typeface="MS Mincho" pitchFamily="49" charset="-128"/>
              </a:rPr>
              <a:t>refNode</a:t>
            </a:r>
            <a:r>
              <a:rPr lang="fr-FR" dirty="0">
                <a:solidFill>
                  <a:srgbClr val="009AD0"/>
                </a:solidFill>
                <a:ea typeface="MS Mincho" pitchFamily="49" charset="-128"/>
              </a:rPr>
              <a:t>)… </a:t>
            </a:r>
            <a:r>
              <a:rPr lang="fr-FR" dirty="0">
                <a:ea typeface="MS Mincho" pitchFamily="49" charset="-128"/>
              </a:rPr>
              <a:t>(sous MSIE on a aussi </a:t>
            </a:r>
            <a:r>
              <a:rPr lang="fr-FR" dirty="0" err="1">
                <a:ea typeface="MS Mincho" pitchFamily="49" charset="-128"/>
              </a:rPr>
              <a:t>replaceNode</a:t>
            </a:r>
            <a:r>
              <a:rPr lang="fr-FR" dirty="0">
                <a:ea typeface="MS Mincho" pitchFamily="49" charset="-128"/>
              </a:rPr>
              <a:t>)</a:t>
            </a:r>
          </a:p>
          <a:p>
            <a:pPr marL="457200" lvl="1" indent="0" eaLnBrk="1" hangingPunct="1">
              <a:buFont typeface="Arial" charset="0"/>
              <a:buNone/>
              <a:tabLst>
                <a:tab pos="8439150" algn="r"/>
              </a:tabLst>
              <a:defRPr/>
            </a:pPr>
            <a:endParaRPr lang="fr-FR" dirty="0">
              <a:ea typeface="MS Mincho" pitchFamily="49" charset="-128"/>
            </a:endParaRPr>
          </a:p>
          <a:p>
            <a:pPr marL="0" lvl="1" indent="0" eaLnBrk="1" hangingPunct="1">
              <a:buFont typeface="Arial" charset="0"/>
              <a:buNone/>
              <a:tabLst>
                <a:tab pos="8439150" algn="r"/>
              </a:tabLst>
              <a:defRPr/>
            </a:pPr>
            <a:r>
              <a:rPr lang="fr-FR" b="1" dirty="0">
                <a:ea typeface="MS Mincho" pitchFamily="49" charset="-128"/>
              </a:rPr>
              <a:t>L’interface </a:t>
            </a:r>
            <a:r>
              <a:rPr lang="fr-FR" b="1" dirty="0" err="1">
                <a:ea typeface="MS Mincho" pitchFamily="49" charset="-128"/>
              </a:rPr>
              <a:t>Text</a:t>
            </a:r>
            <a:r>
              <a:rPr lang="fr-FR" b="1" dirty="0">
                <a:ea typeface="MS Mincho" pitchFamily="49" charset="-128"/>
              </a:rPr>
              <a:t> étend la capacité des nœuds pour les </a:t>
            </a:r>
            <a:r>
              <a:rPr lang="fr-FR" b="1" dirty="0" err="1">
                <a:ea typeface="MS Mincho" pitchFamily="49" charset="-128"/>
              </a:rPr>
              <a:t>TEXT_NODE</a:t>
            </a:r>
            <a:endParaRPr lang="en-JM" b="1"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3BA048D-B85A-4254-A726-18DD0CCF84A1}" type="slidenum">
              <a:rPr lang="en-JM" smtClean="0">
                <a:solidFill>
                  <a:schemeClr val="bg1"/>
                </a:solidFill>
              </a:rPr>
              <a:pPr fontAlgn="base">
                <a:spcBef>
                  <a:spcPct val="0"/>
                </a:spcBef>
                <a:spcAft>
                  <a:spcPct val="0"/>
                </a:spcAft>
                <a:defRPr/>
              </a:pPr>
              <a:t>155</a:t>
            </a:fld>
            <a:endParaRPr lang="en-JM">
              <a:solidFill>
                <a:schemeClr val="bg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DOM (Document Object Model)</a:t>
            </a:r>
            <a:endParaRPr lang="en-JM" dirty="0"/>
          </a:p>
        </p:txBody>
      </p:sp>
      <p:sp>
        <p:nvSpPr>
          <p:cNvPr id="3" name="Content Placeholder 2"/>
          <p:cNvSpPr>
            <a:spLocks noGrp="1"/>
          </p:cNvSpPr>
          <p:nvPr>
            <p:ph idx="1"/>
          </p:nvPr>
        </p:nvSpPr>
        <p:spPr>
          <a:xfrm>
            <a:off x="457200" y="1493838"/>
            <a:ext cx="8229600" cy="4525962"/>
          </a:xfrm>
        </p:spPr>
        <p:txBody>
          <a:bodyPr rtlCol="0">
            <a:normAutofit fontScale="70000" lnSpcReduction="20000"/>
          </a:bodyPr>
          <a:lstStyle/>
          <a:p>
            <a:pPr marL="0" lvl="1" indent="0" eaLnBrk="1" hangingPunct="1">
              <a:buFont typeface="Arial" charset="0"/>
              <a:buNone/>
              <a:tabLst>
                <a:tab pos="8439150" algn="r"/>
              </a:tabLst>
              <a:defRPr/>
            </a:pPr>
            <a:r>
              <a:rPr lang="fr-FR" b="1" dirty="0">
                <a:ea typeface="MS Mincho" pitchFamily="49" charset="-128"/>
              </a:rPr>
              <a:t>L’interface </a:t>
            </a:r>
            <a:r>
              <a:rPr lang="fr-FR" b="1" dirty="0" err="1">
                <a:ea typeface="MS Mincho" pitchFamily="49" charset="-128"/>
              </a:rPr>
              <a:t>Element</a:t>
            </a:r>
            <a:r>
              <a:rPr lang="fr-FR" b="1" dirty="0">
                <a:ea typeface="MS Mincho" pitchFamily="49" charset="-128"/>
              </a:rPr>
              <a:t> étend la capacité des nœuds pour les </a:t>
            </a:r>
            <a:r>
              <a:rPr lang="fr-FR" b="1" dirty="0" err="1">
                <a:ea typeface="MS Mincho" pitchFamily="49" charset="-128"/>
              </a:rPr>
              <a:t>ELEMENT_NODE</a:t>
            </a:r>
            <a:r>
              <a:rPr lang="fr-FR" b="1" dirty="0">
                <a:ea typeface="MS Mincho" pitchFamily="49" charset="-128"/>
              </a:rPr>
              <a:t>,</a:t>
            </a:r>
          </a:p>
          <a:p>
            <a:pPr marL="0" lvl="1" indent="0" eaLnBrk="1" hangingPunct="1">
              <a:buFont typeface="Arial" charset="0"/>
              <a:buNone/>
              <a:tabLst>
                <a:tab pos="8439150" algn="r"/>
              </a:tabLst>
              <a:defRPr/>
            </a:pPr>
            <a:r>
              <a:rPr lang="fr-FR" b="1" dirty="0">
                <a:ea typeface="MS Mincho" pitchFamily="49" charset="-128"/>
              </a:rPr>
              <a:t>propriétés et méthodes : </a:t>
            </a:r>
          </a:p>
          <a:p>
            <a:pPr marL="0" lvl="1" indent="0" eaLnBrk="1" hangingPunct="1">
              <a:buFont typeface="Arial" charset="0"/>
              <a:buNone/>
              <a:tabLst>
                <a:tab pos="8439150" algn="r"/>
              </a:tabLst>
              <a:defRPr/>
            </a:pPr>
            <a:endParaRPr lang="fr-FR" dirty="0">
              <a:ea typeface="MS Mincho" pitchFamily="49" charset="-128"/>
            </a:endParaRPr>
          </a:p>
          <a:p>
            <a:pPr lvl="1" eaLnBrk="1" hangingPunct="1">
              <a:tabLst>
                <a:tab pos="8439150" algn="r"/>
              </a:tabLst>
              <a:defRPr/>
            </a:pPr>
            <a:r>
              <a:rPr lang="fr-FR" b="1" dirty="0" err="1">
                <a:solidFill>
                  <a:srgbClr val="009AD0"/>
                </a:solidFill>
                <a:ea typeface="MS Mincho" pitchFamily="49" charset="-128"/>
              </a:rPr>
              <a:t>tagName</a:t>
            </a:r>
            <a:endParaRPr lang="fr-FR" b="1" dirty="0">
              <a:solidFill>
                <a:srgbClr val="009AD0"/>
              </a:solidFill>
              <a:ea typeface="MS Mincho" pitchFamily="49" charset="-128"/>
            </a:endParaRPr>
          </a:p>
          <a:p>
            <a:pPr lvl="1" eaLnBrk="1" hangingPunct="1">
              <a:tabLst>
                <a:tab pos="8439150" algn="r"/>
              </a:tabLst>
              <a:defRPr/>
            </a:pPr>
            <a:r>
              <a:rPr lang="fr-FR" b="1" dirty="0" err="1">
                <a:solidFill>
                  <a:srgbClr val="009AD0"/>
                </a:solidFill>
                <a:ea typeface="MS Mincho" pitchFamily="49" charset="-128"/>
              </a:rPr>
              <a:t>hasAttribute</a:t>
            </a:r>
            <a:r>
              <a:rPr lang="fr-FR" b="1" dirty="0">
                <a:solidFill>
                  <a:srgbClr val="009AD0"/>
                </a:solidFill>
                <a:ea typeface="MS Mincho" pitchFamily="49" charset="-128"/>
              </a:rPr>
              <a:t>( </a:t>
            </a:r>
            <a:r>
              <a:rPr lang="fr-FR" dirty="0" err="1">
                <a:solidFill>
                  <a:srgbClr val="009AD0"/>
                </a:solidFill>
                <a:ea typeface="MS Mincho" pitchFamily="49" charset="-128"/>
              </a:rPr>
              <a:t>atrName</a:t>
            </a:r>
            <a:r>
              <a:rPr lang="fr-FR" b="1"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getAttribute</a:t>
            </a:r>
            <a:r>
              <a:rPr lang="fr-FR" b="1" dirty="0">
                <a:solidFill>
                  <a:srgbClr val="009AD0"/>
                </a:solidFill>
                <a:ea typeface="MS Mincho" pitchFamily="49" charset="-128"/>
              </a:rPr>
              <a:t>( </a:t>
            </a:r>
            <a:r>
              <a:rPr lang="fr-FR" dirty="0" err="1">
                <a:solidFill>
                  <a:srgbClr val="009AD0"/>
                </a:solidFill>
                <a:ea typeface="MS Mincho" pitchFamily="49" charset="-128"/>
              </a:rPr>
              <a:t>atrName</a:t>
            </a:r>
            <a:r>
              <a:rPr lang="fr-FR" b="1"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getElementsByTagName</a:t>
            </a:r>
            <a:r>
              <a:rPr lang="fr-FR" b="1" dirty="0">
                <a:solidFill>
                  <a:srgbClr val="009AD0"/>
                </a:solidFill>
                <a:ea typeface="MS Mincho" pitchFamily="49" charset="-128"/>
              </a:rPr>
              <a:t>( </a:t>
            </a:r>
            <a:r>
              <a:rPr lang="fr-FR" dirty="0" err="1">
                <a:solidFill>
                  <a:srgbClr val="009AD0"/>
                </a:solidFill>
                <a:ea typeface="MS Mincho" pitchFamily="49" charset="-128"/>
              </a:rPr>
              <a:t>tagName</a:t>
            </a:r>
            <a:r>
              <a:rPr lang="fr-FR" b="1" dirty="0">
                <a:solidFill>
                  <a:srgbClr val="009AD0"/>
                </a:solidFill>
                <a:ea typeface="MS Mincho" pitchFamily="49" charset="-128"/>
              </a:rPr>
              <a:t>)</a:t>
            </a:r>
          </a:p>
          <a:p>
            <a:pPr lvl="1" eaLnBrk="1" hangingPunct="1">
              <a:tabLst>
                <a:tab pos="8439150" algn="r"/>
              </a:tabLst>
              <a:defRPr/>
            </a:pPr>
            <a:r>
              <a:rPr lang="fr-FR" b="1" dirty="0" err="1">
                <a:solidFill>
                  <a:srgbClr val="009AD0"/>
                </a:solidFill>
                <a:ea typeface="MS Mincho" pitchFamily="49" charset="-128"/>
              </a:rPr>
              <a:t>removeAttribute</a:t>
            </a:r>
            <a:r>
              <a:rPr lang="fr-FR" b="1" dirty="0">
                <a:solidFill>
                  <a:srgbClr val="009AD0"/>
                </a:solidFill>
                <a:ea typeface="MS Mincho" pitchFamily="49" charset="-128"/>
              </a:rPr>
              <a:t>( </a:t>
            </a:r>
            <a:r>
              <a:rPr lang="fr-FR" dirty="0" err="1">
                <a:solidFill>
                  <a:srgbClr val="009AD0"/>
                </a:solidFill>
                <a:ea typeface="MS Mincho" pitchFamily="49" charset="-128"/>
              </a:rPr>
              <a:t>atrName</a:t>
            </a:r>
            <a:r>
              <a:rPr lang="fr-FR" b="1" dirty="0">
                <a:solidFill>
                  <a:srgbClr val="009AD0"/>
                </a:solidFill>
                <a:ea typeface="MS Mincho" pitchFamily="49" charset="-128"/>
              </a:rPr>
              <a:t>)</a:t>
            </a:r>
          </a:p>
          <a:p>
            <a:pPr marL="914400" lvl="2" indent="0" eaLnBrk="1" hangingPunct="1">
              <a:buFont typeface="Arial" charset="0"/>
              <a:buNone/>
              <a:tabLst>
                <a:tab pos="8439150" algn="r"/>
              </a:tabLst>
              <a:defRPr/>
            </a:pPr>
            <a:endParaRPr lang="fr-FR" dirty="0">
              <a:ea typeface="MS Mincho" pitchFamily="49" charset="-128"/>
            </a:endParaRPr>
          </a:p>
          <a:p>
            <a:pPr marL="0" lvl="1" indent="0" eaLnBrk="1" hangingPunct="1">
              <a:buFont typeface="Arial" charset="0"/>
              <a:buNone/>
              <a:tabLst>
                <a:tab pos="8439150" algn="r"/>
              </a:tabLst>
              <a:defRPr/>
            </a:pPr>
            <a:r>
              <a:rPr lang="fr-FR" b="1" dirty="0">
                <a:ea typeface="MS Mincho" pitchFamily="49" charset="-128"/>
              </a:rPr>
              <a:t>Certaines fonctions renvoient des collections de nœuds :</a:t>
            </a:r>
          </a:p>
          <a:p>
            <a:pPr marL="0" lvl="1" indent="0" eaLnBrk="1" hangingPunct="1">
              <a:buFont typeface="Arial" charset="0"/>
              <a:buNone/>
              <a:tabLst>
                <a:tab pos="8439150" algn="r"/>
              </a:tabLst>
              <a:defRPr/>
            </a:pPr>
            <a:endParaRPr lang="fr-FR" b="1" dirty="0">
              <a:ea typeface="MS Mincho" pitchFamily="49" charset="-128"/>
            </a:endParaRPr>
          </a:p>
          <a:p>
            <a:pPr lvl="1" eaLnBrk="1" hangingPunct="1">
              <a:tabLst>
                <a:tab pos="8439150" algn="r"/>
              </a:tabLst>
              <a:defRPr/>
            </a:pPr>
            <a:r>
              <a:rPr lang="fr-FR" dirty="0" err="1">
                <a:ea typeface="MS Mincho" pitchFamily="49" charset="-128"/>
              </a:rPr>
              <a:t>NodeList</a:t>
            </a:r>
            <a:r>
              <a:rPr lang="fr-FR" dirty="0">
                <a:ea typeface="MS Mincho" pitchFamily="49" charset="-128"/>
              </a:rPr>
              <a:t> : item( index), </a:t>
            </a:r>
            <a:r>
              <a:rPr lang="fr-FR" dirty="0" err="1">
                <a:ea typeface="MS Mincho" pitchFamily="49" charset="-128"/>
              </a:rPr>
              <a:t>length</a:t>
            </a:r>
            <a:endParaRPr lang="fr-FR" dirty="0">
              <a:ea typeface="MS Mincho" pitchFamily="49" charset="-128"/>
            </a:endParaRPr>
          </a:p>
          <a:p>
            <a:pPr lvl="1" eaLnBrk="1" hangingPunct="1">
              <a:tabLst>
                <a:tab pos="8439150" algn="r"/>
              </a:tabLst>
              <a:defRPr/>
            </a:pPr>
            <a:r>
              <a:rPr lang="fr-FR" dirty="0" err="1">
                <a:ea typeface="MS Mincho" pitchFamily="49" charset="-128"/>
              </a:rPr>
              <a:t>NamedNodeMap</a:t>
            </a:r>
            <a:r>
              <a:rPr lang="fr-FR" dirty="0">
                <a:ea typeface="MS Mincho" pitchFamily="49" charset="-128"/>
              </a:rPr>
              <a:t>: idem + </a:t>
            </a:r>
            <a:r>
              <a:rPr lang="fr-FR" dirty="0" err="1">
                <a:ea typeface="MS Mincho" pitchFamily="49" charset="-128"/>
              </a:rPr>
              <a:t>get</a:t>
            </a:r>
            <a:r>
              <a:rPr lang="fr-FR" dirty="0">
                <a:ea typeface="MS Mincho" pitchFamily="49" charset="-128"/>
              </a:rPr>
              <a:t>/</a:t>
            </a:r>
            <a:r>
              <a:rPr lang="fr-FR" dirty="0" err="1">
                <a:ea typeface="MS Mincho" pitchFamily="49" charset="-128"/>
              </a:rPr>
              <a:t>removeNamedItem</a:t>
            </a:r>
            <a:r>
              <a:rPr lang="fr-FR" dirty="0">
                <a:ea typeface="MS Mincho" pitchFamily="49" charset="-128"/>
              </a:rPr>
              <a:t>( </a:t>
            </a:r>
            <a:r>
              <a:rPr lang="fr-FR" dirty="0" err="1">
                <a:ea typeface="MS Mincho" pitchFamily="49" charset="-128"/>
              </a:rPr>
              <a:t>str</a:t>
            </a:r>
            <a:r>
              <a:rPr lang="fr-FR" dirty="0">
                <a:ea typeface="MS Mincho" pitchFamily="49" charset="-128"/>
              </a:rPr>
              <a:t>), </a:t>
            </a:r>
            <a:r>
              <a:rPr lang="fr-FR" dirty="0" err="1">
                <a:ea typeface="MS Mincho" pitchFamily="49" charset="-128"/>
              </a:rPr>
              <a:t>setNamedItem</a:t>
            </a:r>
            <a:r>
              <a:rPr lang="fr-FR" dirty="0">
                <a:ea typeface="MS Mincho" pitchFamily="49" charset="-128"/>
              </a:rPr>
              <a:t>( </a:t>
            </a:r>
            <a:r>
              <a:rPr lang="fr-FR" dirty="0" err="1">
                <a:ea typeface="MS Mincho" pitchFamily="49" charset="-128"/>
              </a:rPr>
              <a:t>node</a:t>
            </a:r>
            <a:r>
              <a:rPr lang="fr-FR" dirty="0">
                <a:ea typeface="MS Mincho" pitchFamily="49" charset="-128"/>
              </a:rPr>
              <a:t>)</a:t>
            </a: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AB6E2A-3CC0-4D63-B806-35984EF33D3A}" type="slidenum">
              <a:rPr lang="en-JM" smtClean="0">
                <a:solidFill>
                  <a:schemeClr val="bg1"/>
                </a:solidFill>
              </a:rPr>
              <a:pPr fontAlgn="base">
                <a:spcBef>
                  <a:spcPct val="0"/>
                </a:spcBef>
                <a:spcAft>
                  <a:spcPct val="0"/>
                </a:spcAft>
                <a:defRPr/>
              </a:pPr>
              <a:t>156</a:t>
            </a:fld>
            <a:endParaRPr lang="en-JM">
              <a:solidFill>
                <a:schemeClr val="bg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ajax</a:t>
            </a:r>
            <a:endParaRPr lang="fr-FR" dirty="0"/>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pPr eaLnBrk="1" hangingPunct="1"/>
            <a:r>
              <a:rPr lang="fr-FR" sz="3200"/>
              <a:t>AJAX : </a:t>
            </a:r>
            <a:r>
              <a:rPr lang="en-US" sz="3200"/>
              <a:t>Asynchronous</a:t>
            </a:r>
            <a:r>
              <a:rPr lang="fr-FR" sz="3200"/>
              <a:t> JavaScript And Xml</a:t>
            </a:r>
            <a:endParaRPr lang="en-JM" sz="3200"/>
          </a:p>
        </p:txBody>
      </p:sp>
      <p:sp>
        <p:nvSpPr>
          <p:cNvPr id="3" name="Content Placeholder 2"/>
          <p:cNvSpPr>
            <a:spLocks noGrp="1"/>
          </p:cNvSpPr>
          <p:nvPr>
            <p:ph idx="1"/>
          </p:nvPr>
        </p:nvSpPr>
        <p:spPr/>
        <p:txBody>
          <a:bodyPr rtlCol="0">
            <a:normAutofit fontScale="77500" lnSpcReduction="20000"/>
          </a:bodyPr>
          <a:lstStyle/>
          <a:p>
            <a:pPr marL="0" lvl="1" indent="0" eaLnBrk="1" hangingPunct="1">
              <a:buFont typeface="Arial" charset="0"/>
              <a:buNone/>
              <a:tabLst>
                <a:tab pos="8439150" algn="r"/>
              </a:tabLst>
              <a:defRPr/>
            </a:pPr>
            <a:r>
              <a:rPr lang="fr-FR" dirty="0">
                <a:ea typeface="MS Mincho" pitchFamily="49" charset="-128"/>
              </a:rPr>
              <a:t>AJAX est une architecture informatique permettant de réaliser des sites Web dynamique.</a:t>
            </a:r>
          </a:p>
          <a:p>
            <a:pPr marL="0" lvl="1" indent="0" eaLnBrk="1" hangingPunct="1">
              <a:buFont typeface="Arial" charset="0"/>
              <a:buNone/>
              <a:tabLst>
                <a:tab pos="8439150" algn="r"/>
              </a:tabLst>
              <a:defRPr/>
            </a:pPr>
            <a:r>
              <a:rPr lang="fr-FR" b="1" dirty="0">
                <a:ea typeface="MS Mincho" pitchFamily="49" charset="-128"/>
              </a:rPr>
              <a:t>Le terme AJAX désigne l’emploi d’un ensemble de technologies :</a:t>
            </a:r>
          </a:p>
          <a:p>
            <a:pPr marL="0" lvl="1" indent="0" eaLnBrk="1" hangingPunct="1">
              <a:buFont typeface="Arial" charset="0"/>
              <a:buNone/>
              <a:tabLst>
                <a:tab pos="8439150" algn="r"/>
              </a:tabLst>
              <a:defRPr/>
            </a:pPr>
            <a:endParaRPr lang="fr-FR" dirty="0">
              <a:ea typeface="MS Mincho" pitchFamily="49" charset="-128"/>
            </a:endParaRPr>
          </a:p>
          <a:p>
            <a:pPr lvl="1" eaLnBrk="1" hangingPunct="1">
              <a:tabLst>
                <a:tab pos="8439150" algn="r"/>
              </a:tabLst>
              <a:defRPr/>
            </a:pPr>
            <a:r>
              <a:rPr lang="fr-FR" b="1" dirty="0">
                <a:ea typeface="MS Mincho" pitchFamily="49" charset="-128"/>
              </a:rPr>
              <a:t>JavaScript : </a:t>
            </a:r>
            <a:r>
              <a:rPr lang="fr-FR" dirty="0">
                <a:sym typeface="Wingdings" pitchFamily="2" charset="2"/>
              </a:rPr>
              <a:t>manipulation du document.</a:t>
            </a:r>
            <a:endParaRPr lang="fr-FR" b="1" dirty="0">
              <a:ea typeface="MS Mincho" pitchFamily="49" charset="-128"/>
            </a:endParaRPr>
          </a:p>
          <a:p>
            <a:pPr lvl="1" eaLnBrk="1" hangingPunct="1">
              <a:tabLst>
                <a:tab pos="8439150" algn="r"/>
              </a:tabLst>
              <a:defRPr/>
            </a:pPr>
            <a:r>
              <a:rPr lang="fr-FR" b="1" dirty="0" err="1">
                <a:ea typeface="MS Mincho" pitchFamily="49" charset="-128"/>
              </a:rPr>
              <a:t>CSS</a:t>
            </a:r>
            <a:r>
              <a:rPr lang="fr-FR" b="1" dirty="0">
                <a:ea typeface="MS Mincho" pitchFamily="49" charset="-128"/>
              </a:rPr>
              <a:t> : </a:t>
            </a:r>
            <a:r>
              <a:rPr lang="fr-FR" dirty="0">
                <a:sym typeface="Wingdings" pitchFamily="2" charset="2"/>
              </a:rPr>
              <a:t>mise en forme et gestion des effets visuels.</a:t>
            </a:r>
            <a:endParaRPr lang="fr-FR" b="1" dirty="0">
              <a:ea typeface="MS Mincho" pitchFamily="49" charset="-128"/>
            </a:endParaRPr>
          </a:p>
          <a:p>
            <a:pPr lvl="1" eaLnBrk="1" hangingPunct="1">
              <a:tabLst>
                <a:tab pos="8439150" algn="r"/>
              </a:tabLst>
              <a:defRPr/>
            </a:pPr>
            <a:r>
              <a:rPr lang="fr-FR" b="1" dirty="0">
                <a:ea typeface="MS Mincho" pitchFamily="49" charset="-128"/>
              </a:rPr>
              <a:t>(X)HTML </a:t>
            </a:r>
            <a:r>
              <a:rPr lang="fr-FR" dirty="0">
                <a:sym typeface="Wingdings" pitchFamily="2" charset="2"/>
              </a:rPr>
              <a:t>: Balisage sémantique et cohérent du document.</a:t>
            </a:r>
            <a:endParaRPr lang="fr-FR" b="1" dirty="0">
              <a:ea typeface="MS Mincho" pitchFamily="49" charset="-128"/>
            </a:endParaRPr>
          </a:p>
          <a:p>
            <a:pPr lvl="1" eaLnBrk="1" hangingPunct="1">
              <a:tabLst>
                <a:tab pos="8439150" algn="r"/>
              </a:tabLst>
              <a:defRPr/>
            </a:pPr>
            <a:r>
              <a:rPr lang="fr-FR" b="1" dirty="0">
                <a:ea typeface="MS Mincho" pitchFamily="49" charset="-128"/>
              </a:rPr>
              <a:t>XML (et aussi </a:t>
            </a:r>
            <a:r>
              <a:rPr lang="fr-FR" b="1" dirty="0" err="1">
                <a:ea typeface="MS Mincho" pitchFamily="49" charset="-128"/>
              </a:rPr>
              <a:t>JSON</a:t>
            </a:r>
            <a:r>
              <a:rPr lang="fr-FR" b="1" dirty="0">
                <a:ea typeface="MS Mincho" pitchFamily="49" charset="-128"/>
              </a:rPr>
              <a:t>) : </a:t>
            </a:r>
            <a:r>
              <a:rPr lang="fr-FR" dirty="0">
                <a:ea typeface="MS Mincho" pitchFamily="49" charset="-128"/>
              </a:rPr>
              <a:t>Structuration des données.</a:t>
            </a:r>
          </a:p>
          <a:p>
            <a:pPr lvl="1" eaLnBrk="1" hangingPunct="1">
              <a:tabLst>
                <a:tab pos="8439150" algn="r"/>
              </a:tabLst>
              <a:defRPr/>
            </a:pPr>
            <a:r>
              <a:rPr lang="fr-FR" b="1" dirty="0">
                <a:ea typeface="MS Mincho" pitchFamily="49" charset="-128"/>
              </a:rPr>
              <a:t>DOM </a:t>
            </a:r>
            <a:r>
              <a:rPr lang="fr-FR" dirty="0">
                <a:sym typeface="Wingdings" pitchFamily="2" charset="2"/>
              </a:rPr>
              <a:t>représentation mémoire du document.</a:t>
            </a:r>
          </a:p>
          <a:p>
            <a:pPr lvl="1" eaLnBrk="1" hangingPunct="1">
              <a:tabLst>
                <a:tab pos="8439150" algn="r"/>
              </a:tabLst>
              <a:defRPr/>
            </a:pPr>
            <a:r>
              <a:rPr lang="fr-FR" b="1" dirty="0" err="1">
                <a:sym typeface="Wingdings" pitchFamily="2" charset="2"/>
              </a:rPr>
              <a:t>XSL</a:t>
            </a:r>
            <a:r>
              <a:rPr lang="fr-FR" b="1" dirty="0">
                <a:sym typeface="Wingdings" pitchFamily="2" charset="2"/>
              </a:rPr>
              <a:t>/T : </a:t>
            </a:r>
            <a:r>
              <a:rPr lang="fr-FR" dirty="0">
                <a:sym typeface="Wingdings" pitchFamily="2" charset="2"/>
              </a:rPr>
              <a:t>Transformer les données XML pour l’affichage ou changer le format</a:t>
            </a:r>
          </a:p>
          <a:p>
            <a:pPr lvl="1" eaLnBrk="1" hangingPunct="1">
              <a:tabLst>
                <a:tab pos="8439150" algn="r"/>
              </a:tabLst>
              <a:defRPr/>
            </a:pPr>
            <a:endParaRPr lang="fr-FR" b="1" dirty="0">
              <a:ea typeface="MS Mincho" pitchFamily="49" charset="-128"/>
            </a:endParaRPr>
          </a:p>
          <a:p>
            <a:pPr lvl="1" eaLnBrk="1" hangingPunct="1">
              <a:tabLst>
                <a:tab pos="8439150" algn="r"/>
              </a:tabLst>
              <a:defRPr/>
            </a:pPr>
            <a:r>
              <a:rPr lang="fr-FR" b="1" dirty="0" err="1">
                <a:ea typeface="MS Mincho" pitchFamily="49" charset="-128"/>
              </a:rPr>
              <a:t>XMLHttpRequest</a:t>
            </a:r>
            <a:r>
              <a:rPr lang="fr-FR" b="1" dirty="0">
                <a:ea typeface="MS Mincho" pitchFamily="49" charset="-128"/>
              </a:rPr>
              <a:t> : gestion de la communication avec le serveur.</a:t>
            </a:r>
          </a:p>
          <a:p>
            <a:pPr marL="914400" lvl="2" indent="0" eaLnBrk="1" hangingPunct="1">
              <a:buFont typeface="Arial" charset="0"/>
              <a:buNone/>
              <a:tabLst>
                <a:tab pos="8439150" algn="r"/>
              </a:tabLst>
              <a:defRPr/>
            </a:pPr>
            <a:endParaRPr lang="fr-FR" dirty="0">
              <a:ea typeface="MS Mincho" pitchFamily="49" charset="-128"/>
            </a:endParaRPr>
          </a:p>
          <a:p>
            <a:pPr marL="0" lvl="1" indent="0" eaLnBrk="1" hangingPunct="1">
              <a:buFont typeface="Arial" charset="0"/>
              <a:buNone/>
              <a:tabLst>
                <a:tab pos="8439150" algn="r"/>
              </a:tabLst>
              <a:defRPr/>
            </a:pPr>
            <a:r>
              <a:rPr lang="fr-FR" dirty="0">
                <a:ea typeface="MS Mincho" pitchFamily="49" charset="-128"/>
              </a:rPr>
              <a:t>La particularité d’AJAX est de permettre à l’utilisateur d’effectuer des requête </a:t>
            </a:r>
            <a:r>
              <a:rPr lang="fr-FR" b="1" dirty="0">
                <a:ea typeface="MS Mincho" pitchFamily="49" charset="-128"/>
              </a:rPr>
              <a:t>asynchrone, </a:t>
            </a:r>
            <a:r>
              <a:rPr lang="fr-FR" dirty="0">
                <a:ea typeface="MS Mincho" pitchFamily="49" charset="-128"/>
              </a:rPr>
              <a:t>non bloquante pour l’utilisation en cours.</a:t>
            </a:r>
          </a:p>
          <a:p>
            <a:pPr marL="0" lvl="1" indent="0" eaLnBrk="1" hangingPunct="1">
              <a:buFont typeface="Arial" charset="0"/>
              <a:buNone/>
              <a:tabLst>
                <a:tab pos="8439150" algn="r"/>
              </a:tabLst>
              <a:defRPr/>
            </a:pP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3CE07BE-6FCD-4C0F-9AFD-1E41702827E5}" type="slidenum">
              <a:rPr lang="en-JM" smtClean="0">
                <a:solidFill>
                  <a:schemeClr val="bg1"/>
                </a:solidFill>
              </a:rPr>
              <a:pPr fontAlgn="base">
                <a:spcBef>
                  <a:spcPct val="0"/>
                </a:spcBef>
                <a:spcAft>
                  <a:spcPct val="0"/>
                </a:spcAft>
                <a:defRPr/>
              </a:pPr>
              <a:t>158</a:t>
            </a:fld>
            <a:endParaRPr lang="en-JM">
              <a:solidFill>
                <a:schemeClr val="bg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AutoShape 2"/>
          <p:cNvSpPr>
            <a:spLocks noGrp="1" noChangeArrowheads="1"/>
          </p:cNvSpPr>
          <p:nvPr>
            <p:ph type="title"/>
          </p:nvPr>
        </p:nvSpPr>
        <p:spPr/>
        <p:txBody>
          <a:bodyPr/>
          <a:lstStyle/>
          <a:p>
            <a:pPr eaLnBrk="1" hangingPunct="1"/>
            <a:r>
              <a:rPr lang="fr-FR" dirty="0"/>
              <a:t>Fonctionnement</a:t>
            </a:r>
          </a:p>
        </p:txBody>
      </p:sp>
      <p:sp>
        <p:nvSpPr>
          <p:cNvPr id="953347" name="Rectangle 3"/>
          <p:cNvSpPr>
            <a:spLocks noGrp="1" noChangeArrowheads="1"/>
          </p:cNvSpPr>
          <p:nvPr>
            <p:ph idx="1"/>
          </p:nvPr>
        </p:nvSpPr>
        <p:spPr/>
        <p:txBody>
          <a:bodyPr/>
          <a:lstStyle/>
          <a:p>
            <a:pPr eaLnBrk="1" hangingPunct="1"/>
            <a:r>
              <a:rPr lang="fr-FR" dirty="0"/>
              <a:t>Application Web Ajax</a:t>
            </a:r>
          </a:p>
        </p:txBody>
      </p:sp>
      <p:grpSp>
        <p:nvGrpSpPr>
          <p:cNvPr id="2" name="Groupe 24"/>
          <p:cNvGrpSpPr/>
          <p:nvPr/>
        </p:nvGrpSpPr>
        <p:grpSpPr>
          <a:xfrm>
            <a:off x="484704" y="2357430"/>
            <a:ext cx="8159262" cy="3186113"/>
            <a:chOff x="938213" y="3124200"/>
            <a:chExt cx="8839200" cy="3186113"/>
          </a:xfrm>
        </p:grpSpPr>
        <p:sp>
          <p:nvSpPr>
            <p:cNvPr id="953348" name="AutoShape 4"/>
            <p:cNvSpPr>
              <a:spLocks noChangeArrowheads="1"/>
            </p:cNvSpPr>
            <p:nvPr/>
          </p:nvSpPr>
          <p:spPr bwMode="auto">
            <a:xfrm>
              <a:off x="938213" y="3124200"/>
              <a:ext cx="3505200" cy="3124200"/>
            </a:xfrm>
            <a:prstGeom prst="roundRect">
              <a:avLst>
                <a:gd name="adj" fmla="val 16667"/>
              </a:avLst>
            </a:prstGeom>
            <a:solidFill>
              <a:schemeClr val="accent2"/>
            </a:solidFill>
            <a:ln w="9525">
              <a:solidFill>
                <a:schemeClr val="tx1"/>
              </a:solidFill>
              <a:miter lim="800000"/>
              <a:headEnd/>
              <a:tailEnd/>
            </a:ln>
            <a:effectLst/>
          </p:spPr>
          <p:txBody>
            <a:bodyPr wrap="none" anchor="ctr"/>
            <a:lstStyle/>
            <a:p>
              <a:endParaRPr lang="fr-FR"/>
            </a:p>
          </p:txBody>
        </p:sp>
        <p:sp>
          <p:nvSpPr>
            <p:cNvPr id="953366" name="Text Box 22"/>
            <p:cNvSpPr txBox="1">
              <a:spLocks noChangeArrowheads="1"/>
            </p:cNvSpPr>
            <p:nvPr/>
          </p:nvSpPr>
          <p:spPr bwMode="auto">
            <a:xfrm>
              <a:off x="1066800" y="4495800"/>
              <a:ext cx="990600" cy="274638"/>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Appel JS</a:t>
              </a:r>
            </a:p>
          </p:txBody>
        </p:sp>
        <p:sp>
          <p:nvSpPr>
            <p:cNvPr id="953349" name="AutoShape 5"/>
            <p:cNvSpPr>
              <a:spLocks noChangeArrowheads="1"/>
            </p:cNvSpPr>
            <p:nvPr/>
          </p:nvSpPr>
          <p:spPr bwMode="auto">
            <a:xfrm>
              <a:off x="6272213" y="3124200"/>
              <a:ext cx="3505200" cy="3124200"/>
            </a:xfrm>
            <a:prstGeom prst="roundRect">
              <a:avLst>
                <a:gd name="adj" fmla="val 16667"/>
              </a:avLst>
            </a:prstGeom>
            <a:solidFill>
              <a:schemeClr val="accent2"/>
            </a:solidFill>
            <a:ln w="9525">
              <a:solidFill>
                <a:schemeClr val="tx1"/>
              </a:solidFill>
              <a:miter lim="800000"/>
              <a:headEnd/>
              <a:tailEnd/>
            </a:ln>
            <a:effectLst/>
          </p:spPr>
          <p:txBody>
            <a:bodyPr wrap="none" anchor="ctr"/>
            <a:lstStyle/>
            <a:p>
              <a:endParaRPr lang="fr-FR"/>
            </a:p>
          </p:txBody>
        </p:sp>
        <p:sp>
          <p:nvSpPr>
            <p:cNvPr id="953350" name="Rectangle 6"/>
            <p:cNvSpPr>
              <a:spLocks noChangeArrowheads="1"/>
            </p:cNvSpPr>
            <p:nvPr/>
          </p:nvSpPr>
          <p:spPr bwMode="auto">
            <a:xfrm>
              <a:off x="1190625" y="3338513"/>
              <a:ext cx="29718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Interface utilisateur</a:t>
              </a:r>
            </a:p>
          </p:txBody>
        </p:sp>
        <p:sp>
          <p:nvSpPr>
            <p:cNvPr id="953351" name="Rectangle 7"/>
            <p:cNvSpPr>
              <a:spLocks noChangeArrowheads="1"/>
            </p:cNvSpPr>
            <p:nvPr/>
          </p:nvSpPr>
          <p:spPr bwMode="auto">
            <a:xfrm>
              <a:off x="1219200" y="4948238"/>
              <a:ext cx="29718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Ajax (fonctions JS)</a:t>
              </a:r>
            </a:p>
          </p:txBody>
        </p:sp>
        <p:sp>
          <p:nvSpPr>
            <p:cNvPr id="953352" name="Rectangle 8"/>
            <p:cNvSpPr>
              <a:spLocks noChangeArrowheads="1"/>
            </p:cNvSpPr>
            <p:nvPr/>
          </p:nvSpPr>
          <p:spPr bwMode="auto">
            <a:xfrm>
              <a:off x="6553200" y="4953000"/>
              <a:ext cx="2971800" cy="1009650"/>
            </a:xfrm>
            <a:prstGeom prst="rect">
              <a:avLst/>
            </a:prstGeom>
            <a:solidFill>
              <a:schemeClr val="bg1"/>
            </a:solidFill>
            <a:ln w="9525">
              <a:solidFill>
                <a:schemeClr val="tx1"/>
              </a:solidFill>
              <a:miter lim="800000"/>
              <a:headEnd/>
              <a:tailEnd/>
            </a:ln>
            <a:effectLst/>
          </p:spPr>
          <p:txBody>
            <a:bodyPr wrap="none" anchor="ctr"/>
            <a:lstStyle/>
            <a:p>
              <a:r>
                <a:rPr lang="fr-FR" dirty="0"/>
                <a:t>     Application Web =</a:t>
              </a:r>
              <a:br>
                <a:rPr lang="fr-FR" dirty="0"/>
              </a:br>
              <a:r>
                <a:rPr lang="fr-FR" dirty="0"/>
                <a:t>         Serveur HTTP </a:t>
              </a:r>
              <a:br>
                <a:rPr lang="fr-FR" dirty="0"/>
              </a:br>
              <a:r>
                <a:rPr lang="fr-FR" dirty="0"/>
                <a:t>      + Service spécifique</a:t>
              </a:r>
            </a:p>
          </p:txBody>
        </p:sp>
        <p:sp>
          <p:nvSpPr>
            <p:cNvPr id="953353" name="Rectangle 9"/>
            <p:cNvSpPr>
              <a:spLocks noChangeArrowheads="1"/>
            </p:cNvSpPr>
            <p:nvPr/>
          </p:nvSpPr>
          <p:spPr bwMode="auto">
            <a:xfrm>
              <a:off x="6553200" y="3324225"/>
              <a:ext cx="29718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SGBD, Système…</a:t>
              </a:r>
            </a:p>
          </p:txBody>
        </p:sp>
        <p:sp>
          <p:nvSpPr>
            <p:cNvPr id="953354" name="Rectangle 10"/>
            <p:cNvSpPr>
              <a:spLocks noChangeArrowheads="1"/>
            </p:cNvSpPr>
            <p:nvPr/>
          </p:nvSpPr>
          <p:spPr bwMode="auto">
            <a:xfrm>
              <a:off x="2133600" y="4114800"/>
              <a:ext cx="1066800" cy="1009650"/>
            </a:xfrm>
            <a:prstGeom prst="rect">
              <a:avLst/>
            </a:prstGeom>
            <a:solidFill>
              <a:srgbClr val="FFFF99"/>
            </a:solidFill>
            <a:ln w="9525">
              <a:solidFill>
                <a:schemeClr val="tx1"/>
              </a:solidFill>
              <a:miter lim="800000"/>
              <a:headEnd/>
              <a:tailEnd/>
            </a:ln>
            <a:effectLst/>
          </p:spPr>
          <p:txBody>
            <a:bodyPr wrap="none" anchor="ctr"/>
            <a:lstStyle/>
            <a:p>
              <a:pPr algn="ctr"/>
              <a:r>
                <a:rPr lang="fr-FR"/>
                <a:t>DOM</a:t>
              </a:r>
            </a:p>
          </p:txBody>
        </p:sp>
        <p:sp>
          <p:nvSpPr>
            <p:cNvPr id="953357" name="Line 13"/>
            <p:cNvSpPr>
              <a:spLocks noChangeShapeType="1"/>
            </p:cNvSpPr>
            <p:nvPr/>
          </p:nvSpPr>
          <p:spPr bwMode="auto">
            <a:xfrm>
              <a:off x="15240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58" name="Line 14"/>
            <p:cNvSpPr>
              <a:spLocks noChangeShapeType="1"/>
            </p:cNvSpPr>
            <p:nvPr/>
          </p:nvSpPr>
          <p:spPr bwMode="auto">
            <a:xfrm flipV="1">
              <a:off x="37338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59" name="Line 15"/>
            <p:cNvSpPr>
              <a:spLocks noChangeShapeType="1"/>
            </p:cNvSpPr>
            <p:nvPr/>
          </p:nvSpPr>
          <p:spPr bwMode="auto">
            <a:xfrm>
              <a:off x="4191000" y="5257800"/>
              <a:ext cx="2362200"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0" name="Line 16"/>
            <p:cNvSpPr>
              <a:spLocks noChangeShapeType="1"/>
            </p:cNvSpPr>
            <p:nvPr/>
          </p:nvSpPr>
          <p:spPr bwMode="auto">
            <a:xfrm flipH="1">
              <a:off x="4191000" y="5715000"/>
              <a:ext cx="2362200"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1" name="Line 17"/>
            <p:cNvSpPr>
              <a:spLocks noChangeShapeType="1"/>
            </p:cNvSpPr>
            <p:nvPr/>
          </p:nvSpPr>
          <p:spPr bwMode="auto">
            <a:xfrm flipV="1">
              <a:off x="73152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2" name="Line 18"/>
            <p:cNvSpPr>
              <a:spLocks noChangeShapeType="1"/>
            </p:cNvSpPr>
            <p:nvPr/>
          </p:nvSpPr>
          <p:spPr bwMode="auto">
            <a:xfrm>
              <a:off x="89154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953363" name="Text Box 19"/>
            <p:cNvSpPr txBox="1">
              <a:spLocks noChangeArrowheads="1"/>
            </p:cNvSpPr>
            <p:nvPr/>
          </p:nvSpPr>
          <p:spPr bwMode="auto">
            <a:xfrm>
              <a:off x="1981200" y="5929313"/>
              <a:ext cx="1295400" cy="366712"/>
            </a:xfrm>
            <a:prstGeom prst="rect">
              <a:avLst/>
            </a:prstGeom>
            <a:noFill/>
            <a:ln w="9525">
              <a:noFill/>
              <a:miter lim="800000"/>
              <a:headEnd/>
              <a:tailEnd/>
            </a:ln>
            <a:effectLst/>
          </p:spPr>
          <p:txBody>
            <a:bodyPr>
              <a:spAutoFit/>
            </a:bodyPr>
            <a:lstStyle/>
            <a:p>
              <a:pPr algn="ctr">
                <a:spcBef>
                  <a:spcPct val="50000"/>
                </a:spcBef>
              </a:pPr>
              <a:r>
                <a:rPr lang="fr-FR"/>
                <a:t>Navigateur</a:t>
              </a:r>
            </a:p>
          </p:txBody>
        </p:sp>
        <p:sp>
          <p:nvSpPr>
            <p:cNvPr id="953364" name="Text Box 20"/>
            <p:cNvSpPr txBox="1">
              <a:spLocks noChangeArrowheads="1"/>
            </p:cNvSpPr>
            <p:nvPr/>
          </p:nvSpPr>
          <p:spPr bwMode="auto">
            <a:xfrm>
              <a:off x="7467600" y="5943600"/>
              <a:ext cx="1295400" cy="366713"/>
            </a:xfrm>
            <a:prstGeom prst="rect">
              <a:avLst/>
            </a:prstGeom>
            <a:noFill/>
            <a:ln w="9525">
              <a:noFill/>
              <a:miter lim="800000"/>
              <a:headEnd/>
              <a:tailEnd/>
            </a:ln>
            <a:effectLst/>
          </p:spPr>
          <p:txBody>
            <a:bodyPr>
              <a:spAutoFit/>
            </a:bodyPr>
            <a:lstStyle/>
            <a:p>
              <a:pPr algn="ctr">
                <a:spcBef>
                  <a:spcPct val="50000"/>
                </a:spcBef>
              </a:pPr>
              <a:r>
                <a:rPr lang="fr-FR"/>
                <a:t>Serveur</a:t>
              </a:r>
            </a:p>
          </p:txBody>
        </p:sp>
        <p:sp>
          <p:nvSpPr>
            <p:cNvPr id="953365" name="Text Box 21"/>
            <p:cNvSpPr txBox="1">
              <a:spLocks noChangeArrowheads="1"/>
            </p:cNvSpPr>
            <p:nvPr/>
          </p:nvSpPr>
          <p:spPr bwMode="auto">
            <a:xfrm>
              <a:off x="7391400" y="4343400"/>
              <a:ext cx="1524000" cy="646331"/>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échange / récupération des données  </a:t>
              </a:r>
            </a:p>
          </p:txBody>
        </p:sp>
        <p:sp>
          <p:nvSpPr>
            <p:cNvPr id="953368" name="Text Box 24"/>
            <p:cNvSpPr txBox="1">
              <a:spLocks noChangeArrowheads="1"/>
            </p:cNvSpPr>
            <p:nvPr/>
          </p:nvSpPr>
          <p:spPr bwMode="auto">
            <a:xfrm>
              <a:off x="4495800" y="4983163"/>
              <a:ext cx="1752600" cy="274637"/>
            </a:xfrm>
            <a:prstGeom prst="rect">
              <a:avLst/>
            </a:prstGeom>
            <a:noFill/>
            <a:ln w="9525">
              <a:noFill/>
              <a:miter lim="800000"/>
              <a:headEnd/>
              <a:tailEnd/>
            </a:ln>
            <a:effectLst/>
          </p:spPr>
          <p:txBody>
            <a:bodyPr>
              <a:spAutoFit/>
            </a:bodyPr>
            <a:lstStyle/>
            <a:p>
              <a:pPr algn="ctr">
                <a:spcBef>
                  <a:spcPct val="50000"/>
                </a:spcBef>
              </a:pPr>
              <a:r>
                <a:rPr lang="fr-FR" sz="1200"/>
                <a:t>Requête HTTP</a:t>
              </a:r>
            </a:p>
          </p:txBody>
        </p:sp>
        <p:sp>
          <p:nvSpPr>
            <p:cNvPr id="953369" name="Text Box 25"/>
            <p:cNvSpPr txBox="1">
              <a:spLocks noChangeArrowheads="1"/>
            </p:cNvSpPr>
            <p:nvPr/>
          </p:nvSpPr>
          <p:spPr bwMode="auto">
            <a:xfrm>
              <a:off x="4419600" y="5438775"/>
              <a:ext cx="1752600" cy="549275"/>
            </a:xfrm>
            <a:prstGeom prst="rect">
              <a:avLst/>
            </a:prstGeom>
            <a:noFill/>
            <a:ln w="9525">
              <a:noFill/>
              <a:miter lim="800000"/>
              <a:headEnd/>
              <a:tailEnd/>
            </a:ln>
            <a:effectLst/>
          </p:spPr>
          <p:txBody>
            <a:bodyPr>
              <a:spAutoFit/>
            </a:bodyPr>
            <a:lstStyle/>
            <a:p>
              <a:pPr algn="ctr">
                <a:spcBef>
                  <a:spcPct val="50000"/>
                </a:spcBef>
              </a:pPr>
              <a:r>
                <a:rPr lang="fr-FR" sz="1200"/>
                <a:t>XML/HTML</a:t>
              </a:r>
            </a:p>
            <a:p>
              <a:pPr algn="ctr">
                <a:spcBef>
                  <a:spcPct val="50000"/>
                </a:spcBef>
              </a:pPr>
              <a:r>
                <a:rPr lang="fr-FR" sz="1200"/>
                <a:t>+ CSS/XSLT/JSON/JS</a:t>
              </a:r>
            </a:p>
          </p:txBody>
        </p:sp>
        <p:sp>
          <p:nvSpPr>
            <p:cNvPr id="953367" name="Text Box 23"/>
            <p:cNvSpPr txBox="1">
              <a:spLocks noChangeArrowheads="1"/>
            </p:cNvSpPr>
            <p:nvPr/>
          </p:nvSpPr>
          <p:spPr bwMode="auto">
            <a:xfrm>
              <a:off x="3200400" y="4403725"/>
              <a:ext cx="1295400" cy="549275"/>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(X)HTML + CSS</a:t>
              </a:r>
            </a:p>
            <a:p>
              <a:pPr algn="ctr">
                <a:spcBef>
                  <a:spcPct val="50000"/>
                </a:spcBef>
              </a:pPr>
              <a:r>
                <a:rPr lang="fr-FR" sz="1200">
                  <a:solidFill>
                    <a:schemeClr val="bg1"/>
                  </a:solidFill>
                </a:rPr>
                <a:t>XML + XSLT</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ea typeface="MS Mincho" pitchFamily="49" charset="-128"/>
              </a:rPr>
              <a:t>TCP/IP, HTTP, FTP</a:t>
            </a:r>
            <a:endParaRPr lang="en-JM" dirty="0"/>
          </a:p>
        </p:txBody>
      </p:sp>
      <p:sp>
        <p:nvSpPr>
          <p:cNvPr id="23567" name="Slide Number Placeholder 23"/>
          <p:cNvSpPr>
            <a:spLocks noGrp="1"/>
          </p:cNvSpPr>
          <p:nvPr>
            <p:ph type="sldNum" sz="quarter" idx="11"/>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5F50BED-D181-405E-83DF-3A873CBB8604}" type="slidenum">
              <a:rPr lang="en-JM" smtClean="0">
                <a:solidFill>
                  <a:schemeClr val="bg1"/>
                </a:solidFill>
              </a:rPr>
              <a:pPr fontAlgn="base">
                <a:spcBef>
                  <a:spcPct val="0"/>
                </a:spcBef>
                <a:spcAft>
                  <a:spcPct val="0"/>
                </a:spcAft>
                <a:defRPr/>
              </a:pPr>
              <a:t>16</a:t>
            </a:fld>
            <a:endParaRPr lang="en-JM">
              <a:solidFill>
                <a:schemeClr val="bg1"/>
              </a:solidFill>
            </a:endParaRPr>
          </a:p>
        </p:txBody>
      </p:sp>
      <p:sp>
        <p:nvSpPr>
          <p:cNvPr id="6" name="TextBox 5"/>
          <p:cNvSpPr txBox="1"/>
          <p:nvPr/>
        </p:nvSpPr>
        <p:spPr>
          <a:xfrm>
            <a:off x="457200" y="1728788"/>
            <a:ext cx="1981200" cy="338137"/>
          </a:xfrm>
          <a:prstGeom prst="rect">
            <a:avLst/>
          </a:prstGeom>
          <a:noFill/>
        </p:spPr>
        <p:txBody>
          <a:bodyPr>
            <a:spAutoFit/>
          </a:bodyPr>
          <a:lstStyle/>
          <a:p>
            <a:pPr fontAlgn="auto">
              <a:spcBef>
                <a:spcPts val="0"/>
              </a:spcBef>
              <a:spcAft>
                <a:spcPts val="0"/>
              </a:spcAft>
              <a:defRPr/>
            </a:pPr>
            <a:r>
              <a:rPr lang="en-JM" sz="1600" b="1" dirty="0">
                <a:solidFill>
                  <a:schemeClr val="tx1">
                    <a:lumMod val="75000"/>
                    <a:lumOff val="25000"/>
                  </a:schemeClr>
                </a:solidFill>
                <a:latin typeface="PT Sans Narrow" pitchFamily="34" charset="0"/>
                <a:cs typeface="+mn-cs"/>
              </a:rPr>
              <a:t>Transport / </a:t>
            </a:r>
            <a:r>
              <a:rPr lang="en-JM" sz="1600" b="1" dirty="0" err="1">
                <a:solidFill>
                  <a:schemeClr val="tx1">
                    <a:lumMod val="75000"/>
                    <a:lumOff val="25000"/>
                  </a:schemeClr>
                </a:solidFill>
                <a:latin typeface="PT Sans Narrow" pitchFamily="34" charset="0"/>
                <a:cs typeface="+mn-cs"/>
              </a:rPr>
              <a:t>Réseau</a:t>
            </a:r>
            <a:endParaRPr lang="en-JM" sz="1600" b="1" dirty="0">
              <a:solidFill>
                <a:schemeClr val="tx1">
                  <a:lumMod val="75000"/>
                  <a:lumOff val="25000"/>
                </a:schemeClr>
              </a:solidFill>
              <a:latin typeface="PT Sans Narrow" pitchFamily="34" charset="0"/>
              <a:cs typeface="+mn-cs"/>
            </a:endParaRPr>
          </a:p>
        </p:txBody>
      </p:sp>
      <p:grpSp>
        <p:nvGrpSpPr>
          <p:cNvPr id="3" name="Group 27"/>
          <p:cNvGrpSpPr>
            <a:grpSpLocks/>
          </p:cNvGrpSpPr>
          <p:nvPr/>
        </p:nvGrpSpPr>
        <p:grpSpPr bwMode="auto">
          <a:xfrm>
            <a:off x="533400" y="2033588"/>
            <a:ext cx="2393330" cy="685800"/>
            <a:chOff x="533400" y="1752599"/>
            <a:chExt cx="1764792" cy="685801"/>
          </a:xfrm>
        </p:grpSpPr>
        <p:sp>
          <p:nvSpPr>
            <p:cNvPr id="5" name="Rectangle 4"/>
            <p:cNvSpPr/>
            <p:nvPr/>
          </p:nvSpPr>
          <p:spPr>
            <a:xfrm>
              <a:off x="533400" y="1752599"/>
              <a:ext cx="1764792" cy="96837"/>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7" name="Rectangle 6"/>
            <p:cNvSpPr/>
            <p:nvPr/>
          </p:nvSpPr>
          <p:spPr>
            <a:xfrm>
              <a:off x="533400" y="1828799"/>
              <a:ext cx="1752096" cy="609601"/>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fontAlgn="auto">
                <a:spcBef>
                  <a:spcPts val="0"/>
                </a:spcBef>
                <a:spcAft>
                  <a:spcPts val="0"/>
                </a:spcAft>
                <a:defRPr/>
              </a:pPr>
              <a:r>
                <a:rPr lang="en-JM" sz="1600" b="1" dirty="0">
                  <a:solidFill>
                    <a:schemeClr val="bg1"/>
                  </a:solidFill>
                  <a:latin typeface="PT Sans Narrow" pitchFamily="34" charset="0"/>
                </a:rPr>
                <a:t>TCP/IP</a:t>
              </a:r>
            </a:p>
          </p:txBody>
        </p:sp>
      </p:grpSp>
      <p:sp>
        <p:nvSpPr>
          <p:cNvPr id="12" name="TextBox 11"/>
          <p:cNvSpPr txBox="1"/>
          <p:nvPr/>
        </p:nvSpPr>
        <p:spPr>
          <a:xfrm>
            <a:off x="3857620" y="1728788"/>
            <a:ext cx="1460500" cy="338137"/>
          </a:xfrm>
          <a:prstGeom prst="rect">
            <a:avLst/>
          </a:prstGeom>
          <a:noFill/>
        </p:spPr>
        <p:txBody>
          <a:bodyPr>
            <a:spAutoFit/>
          </a:bodyPr>
          <a:lstStyle/>
          <a:p>
            <a:pPr fontAlgn="auto">
              <a:spcBef>
                <a:spcPts val="0"/>
              </a:spcBef>
              <a:spcAft>
                <a:spcPts val="0"/>
              </a:spcAft>
              <a:defRPr/>
            </a:pPr>
            <a:r>
              <a:rPr lang="en-JM" sz="1600" b="1" dirty="0">
                <a:solidFill>
                  <a:schemeClr val="tx1">
                    <a:lumMod val="95000"/>
                    <a:lumOff val="5000"/>
                  </a:schemeClr>
                </a:solidFill>
                <a:latin typeface="PT Sans Narrow" pitchFamily="34" charset="0"/>
                <a:cs typeface="+mn-cs"/>
              </a:rPr>
              <a:t>Application</a:t>
            </a:r>
          </a:p>
        </p:txBody>
      </p:sp>
      <p:grpSp>
        <p:nvGrpSpPr>
          <p:cNvPr id="21" name="Group 29"/>
          <p:cNvGrpSpPr>
            <a:grpSpLocks/>
          </p:cNvGrpSpPr>
          <p:nvPr/>
        </p:nvGrpSpPr>
        <p:grpSpPr bwMode="auto">
          <a:xfrm>
            <a:off x="3379305" y="2033588"/>
            <a:ext cx="2410317" cy="685800"/>
            <a:chOff x="4800600" y="1752599"/>
            <a:chExt cx="1764792" cy="685801"/>
          </a:xfrm>
        </p:grpSpPr>
        <p:sp>
          <p:nvSpPr>
            <p:cNvPr id="11" name="Rectangle 10"/>
            <p:cNvSpPr/>
            <p:nvPr/>
          </p:nvSpPr>
          <p:spPr>
            <a:xfrm>
              <a:off x="4800600" y="1752599"/>
              <a:ext cx="1764792" cy="96837"/>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JM" sz="1600" b="1">
                <a:solidFill>
                  <a:schemeClr val="bg1"/>
                </a:solidFill>
                <a:latin typeface="PT Sans Narrow" pitchFamily="34" charset="0"/>
              </a:endParaRPr>
            </a:p>
          </p:txBody>
        </p:sp>
        <p:sp>
          <p:nvSpPr>
            <p:cNvPr id="13" name="Rectangle 12"/>
            <p:cNvSpPr/>
            <p:nvPr/>
          </p:nvSpPr>
          <p:spPr>
            <a:xfrm>
              <a:off x="4800600" y="1828799"/>
              <a:ext cx="1752096" cy="609601"/>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JM" sz="1600" b="1" dirty="0">
                  <a:solidFill>
                    <a:schemeClr val="bg1"/>
                  </a:solidFill>
                  <a:latin typeface="PT Sans Narrow" pitchFamily="34" charset="0"/>
                </a:rPr>
                <a:t>HTTP</a:t>
              </a:r>
            </a:p>
          </p:txBody>
        </p:sp>
      </p:grpSp>
      <p:sp>
        <p:nvSpPr>
          <p:cNvPr id="15" name="TextBox 14"/>
          <p:cNvSpPr txBox="1"/>
          <p:nvPr/>
        </p:nvSpPr>
        <p:spPr>
          <a:xfrm>
            <a:off x="6781800" y="1728788"/>
            <a:ext cx="1460500" cy="338137"/>
          </a:xfrm>
          <a:prstGeom prst="rect">
            <a:avLst/>
          </a:prstGeom>
          <a:noFill/>
        </p:spPr>
        <p:txBody>
          <a:bodyPr>
            <a:spAutoFit/>
          </a:bodyPr>
          <a:lstStyle/>
          <a:p>
            <a:pPr fontAlgn="auto">
              <a:spcBef>
                <a:spcPts val="0"/>
              </a:spcBef>
              <a:spcAft>
                <a:spcPts val="0"/>
              </a:spcAft>
              <a:defRPr/>
            </a:pPr>
            <a:r>
              <a:rPr lang="en-JM" sz="1600" b="1" dirty="0">
                <a:solidFill>
                  <a:schemeClr val="tx1">
                    <a:lumMod val="95000"/>
                    <a:lumOff val="5000"/>
                  </a:schemeClr>
                </a:solidFill>
                <a:latin typeface="PT Sans Narrow" pitchFamily="34" charset="0"/>
              </a:rPr>
              <a:t>Application</a:t>
            </a:r>
          </a:p>
        </p:txBody>
      </p:sp>
      <p:grpSp>
        <p:nvGrpSpPr>
          <p:cNvPr id="22" name="Group 30"/>
          <p:cNvGrpSpPr>
            <a:grpSpLocks/>
          </p:cNvGrpSpPr>
          <p:nvPr/>
        </p:nvGrpSpPr>
        <p:grpSpPr bwMode="auto">
          <a:xfrm>
            <a:off x="6212983" y="2033588"/>
            <a:ext cx="2410317" cy="685800"/>
            <a:chOff x="6858000" y="1752599"/>
            <a:chExt cx="1764792" cy="685801"/>
          </a:xfrm>
        </p:grpSpPr>
        <p:sp>
          <p:nvSpPr>
            <p:cNvPr id="14" name="Rectangle 13"/>
            <p:cNvSpPr/>
            <p:nvPr/>
          </p:nvSpPr>
          <p:spPr>
            <a:xfrm>
              <a:off x="6858000" y="1752599"/>
              <a:ext cx="1764792" cy="96837"/>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JM" sz="1600" b="1">
                <a:solidFill>
                  <a:schemeClr val="bg1"/>
                </a:solidFill>
                <a:latin typeface="PT Sans Narrow" pitchFamily="34" charset="0"/>
              </a:endParaRPr>
            </a:p>
          </p:txBody>
        </p:sp>
        <p:sp>
          <p:nvSpPr>
            <p:cNvPr id="16" name="Rectangle 15"/>
            <p:cNvSpPr/>
            <p:nvPr/>
          </p:nvSpPr>
          <p:spPr>
            <a:xfrm>
              <a:off x="6858000" y="1828799"/>
              <a:ext cx="1752096" cy="609601"/>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JM" sz="1600" b="1" dirty="0">
                  <a:solidFill>
                    <a:schemeClr val="bg1"/>
                  </a:solidFill>
                  <a:latin typeface="PT Sans Narrow" pitchFamily="34" charset="0"/>
                </a:rPr>
                <a:t>FTP</a:t>
              </a:r>
            </a:p>
          </p:txBody>
        </p:sp>
      </p:grpSp>
      <p:sp>
        <p:nvSpPr>
          <p:cNvPr id="18" name="TextBox 17"/>
          <p:cNvSpPr txBox="1"/>
          <p:nvPr/>
        </p:nvSpPr>
        <p:spPr>
          <a:xfrm>
            <a:off x="3224218" y="2871788"/>
            <a:ext cx="2705104" cy="2031325"/>
          </a:xfrm>
          <a:prstGeom prst="rect">
            <a:avLst/>
          </a:prstGeom>
          <a:noFill/>
        </p:spPr>
        <p:txBody>
          <a:bodyPr wrap="square">
            <a:spAutoFit/>
          </a:bodyPr>
          <a:lstStyle/>
          <a:p>
            <a:pPr fontAlgn="auto">
              <a:spcBef>
                <a:spcPts val="0"/>
              </a:spcBef>
              <a:spcAft>
                <a:spcPts val="0"/>
              </a:spcAft>
              <a:defRPr/>
            </a:pPr>
            <a:r>
              <a:rPr lang="fr-FR" sz="1400" b="1" dirty="0">
                <a:solidFill>
                  <a:schemeClr val="tx1">
                    <a:lumMod val="75000"/>
                    <a:lumOff val="25000"/>
                  </a:schemeClr>
                </a:solidFill>
                <a:latin typeface="+mn-lt"/>
                <a:cs typeface="+mn-cs"/>
              </a:rPr>
              <a:t>L'HyperText Transfer Protocol </a:t>
            </a:r>
            <a:r>
              <a:rPr lang="fr-FR" sz="1400" dirty="0">
                <a:solidFill>
                  <a:schemeClr val="tx1">
                    <a:lumMod val="75000"/>
                    <a:lumOff val="25000"/>
                  </a:schemeClr>
                </a:solidFill>
                <a:latin typeface="+mn-lt"/>
                <a:cs typeface="+mn-cs"/>
              </a:rPr>
              <a:t>est un protocole de communication client-serveur développé pour le World Wide Web. </a:t>
            </a:r>
          </a:p>
          <a:p>
            <a:pPr fontAlgn="auto">
              <a:spcBef>
                <a:spcPts val="0"/>
              </a:spcBef>
              <a:spcAft>
                <a:spcPts val="0"/>
              </a:spcAft>
              <a:defRPr/>
            </a:pPr>
            <a:endParaRPr lang="fr-FR" sz="1400" dirty="0">
              <a:solidFill>
                <a:schemeClr val="tx1">
                  <a:lumMod val="75000"/>
                  <a:lumOff val="25000"/>
                </a:schemeClr>
              </a:solidFill>
              <a:latin typeface="+mn-lt"/>
              <a:cs typeface="+mn-cs"/>
            </a:endParaRPr>
          </a:p>
          <a:p>
            <a:pPr fontAlgn="auto">
              <a:spcBef>
                <a:spcPts val="0"/>
              </a:spcBef>
              <a:spcAft>
                <a:spcPts val="0"/>
              </a:spcAft>
              <a:defRPr/>
            </a:pPr>
            <a:r>
              <a:rPr lang="fr-FR" sz="1400" dirty="0" err="1">
                <a:solidFill>
                  <a:schemeClr val="tx1">
                    <a:lumMod val="75000"/>
                    <a:lumOff val="25000"/>
                  </a:schemeClr>
                </a:solidFill>
                <a:latin typeface="+mn-lt"/>
                <a:cs typeface="+mn-cs"/>
              </a:rPr>
              <a:t>HTTP</a:t>
            </a:r>
            <a:r>
              <a:rPr lang="fr-FR" sz="1400" b="1" dirty="0" err="1">
                <a:solidFill>
                  <a:schemeClr val="tx1">
                    <a:lumMod val="75000"/>
                    <a:lumOff val="25000"/>
                  </a:schemeClr>
                </a:solidFill>
                <a:latin typeface="+mn-lt"/>
                <a:cs typeface="+mn-cs"/>
              </a:rPr>
              <a:t>S</a:t>
            </a:r>
            <a:r>
              <a:rPr lang="fr-FR" sz="1400" dirty="0">
                <a:solidFill>
                  <a:schemeClr val="tx1">
                    <a:lumMod val="75000"/>
                    <a:lumOff val="25000"/>
                  </a:schemeClr>
                </a:solidFill>
                <a:latin typeface="+mn-lt"/>
                <a:cs typeface="+mn-cs"/>
              </a:rPr>
              <a:t> (avec S pour </a:t>
            </a:r>
            <a:br>
              <a:rPr lang="fr-FR" sz="1400" dirty="0">
                <a:solidFill>
                  <a:schemeClr val="tx1">
                    <a:lumMod val="75000"/>
                    <a:lumOff val="25000"/>
                  </a:schemeClr>
                </a:solidFill>
                <a:latin typeface="+mn-lt"/>
                <a:cs typeface="+mn-cs"/>
              </a:rPr>
            </a:br>
            <a:r>
              <a:rPr lang="fr-FR" sz="1400" b="1" dirty="0">
                <a:solidFill>
                  <a:schemeClr val="tx1">
                    <a:lumMod val="75000"/>
                    <a:lumOff val="25000"/>
                  </a:schemeClr>
                </a:solidFill>
                <a:latin typeface="+mn-lt"/>
                <a:cs typeface="+mn-cs"/>
              </a:rPr>
              <a:t>« sécurisé »</a:t>
            </a:r>
            <a:r>
              <a:rPr lang="fr-FR" sz="1400" dirty="0">
                <a:solidFill>
                  <a:schemeClr val="tx1">
                    <a:lumMod val="75000"/>
                    <a:lumOff val="25000"/>
                  </a:schemeClr>
                </a:solidFill>
                <a:latin typeface="+mn-lt"/>
                <a:cs typeface="+mn-cs"/>
              </a:rPr>
              <a:t>) est la variante du HTTP sécurisée par l'usage des protocoles </a:t>
            </a:r>
            <a:r>
              <a:rPr lang="fr-FR" sz="1400" dirty="0" err="1">
                <a:solidFill>
                  <a:schemeClr val="tx1">
                    <a:lumMod val="75000"/>
                    <a:lumOff val="25000"/>
                  </a:schemeClr>
                </a:solidFill>
                <a:latin typeface="+mn-lt"/>
                <a:cs typeface="+mn-cs"/>
              </a:rPr>
              <a:t>SSL</a:t>
            </a:r>
            <a:r>
              <a:rPr lang="fr-FR" sz="1400" dirty="0">
                <a:solidFill>
                  <a:schemeClr val="tx1">
                    <a:lumMod val="75000"/>
                    <a:lumOff val="25000"/>
                  </a:schemeClr>
                </a:solidFill>
                <a:latin typeface="+mn-lt"/>
                <a:cs typeface="+mn-cs"/>
              </a:rPr>
              <a:t> ou </a:t>
            </a:r>
            <a:r>
              <a:rPr lang="fr-FR" sz="1400" dirty="0" err="1">
                <a:solidFill>
                  <a:schemeClr val="tx1">
                    <a:lumMod val="75000"/>
                    <a:lumOff val="25000"/>
                  </a:schemeClr>
                </a:solidFill>
                <a:latin typeface="+mn-lt"/>
                <a:cs typeface="+mn-cs"/>
              </a:rPr>
              <a:t>TLS</a:t>
            </a:r>
            <a:r>
              <a:rPr lang="fr-FR" sz="1400" dirty="0">
                <a:solidFill>
                  <a:schemeClr val="tx1">
                    <a:lumMod val="75000"/>
                    <a:lumOff val="25000"/>
                  </a:schemeClr>
                </a:solidFill>
                <a:latin typeface="+mn-lt"/>
                <a:cs typeface="+mn-cs"/>
              </a:rPr>
              <a:t>.</a:t>
            </a:r>
            <a:endParaRPr lang="en-JM" sz="1400" dirty="0">
              <a:solidFill>
                <a:schemeClr val="tx1">
                  <a:lumMod val="75000"/>
                  <a:lumOff val="25000"/>
                </a:schemeClr>
              </a:solidFill>
              <a:latin typeface="+mn-lt"/>
              <a:cs typeface="+mn-cs"/>
            </a:endParaRPr>
          </a:p>
        </p:txBody>
      </p:sp>
      <p:sp>
        <p:nvSpPr>
          <p:cNvPr id="19" name="TextBox 18"/>
          <p:cNvSpPr txBox="1"/>
          <p:nvPr/>
        </p:nvSpPr>
        <p:spPr>
          <a:xfrm>
            <a:off x="6057896" y="2871788"/>
            <a:ext cx="2705104" cy="2031325"/>
          </a:xfrm>
          <a:prstGeom prst="rect">
            <a:avLst/>
          </a:prstGeom>
          <a:noFill/>
        </p:spPr>
        <p:txBody>
          <a:bodyPr wrap="square">
            <a:spAutoFit/>
          </a:bodyPr>
          <a:lstStyle/>
          <a:p>
            <a:pPr fontAlgn="auto">
              <a:spcBef>
                <a:spcPts val="0"/>
              </a:spcBef>
              <a:spcAft>
                <a:spcPts val="0"/>
              </a:spcAft>
              <a:defRPr/>
            </a:pPr>
            <a:r>
              <a:rPr lang="fr-FR" sz="1400" b="1" dirty="0">
                <a:solidFill>
                  <a:schemeClr val="tx1">
                    <a:lumMod val="75000"/>
                    <a:lumOff val="25000"/>
                  </a:schemeClr>
                </a:solidFill>
                <a:latin typeface="+mn-lt"/>
                <a:cs typeface="+mn-cs"/>
              </a:rPr>
              <a:t>File Transfer Protocol </a:t>
            </a:r>
            <a:r>
              <a:rPr lang="fr-FR" sz="1400" dirty="0">
                <a:solidFill>
                  <a:schemeClr val="tx1">
                    <a:lumMod val="75000"/>
                    <a:lumOff val="25000"/>
                  </a:schemeClr>
                </a:solidFill>
                <a:latin typeface="+mn-lt"/>
                <a:cs typeface="+mn-cs"/>
              </a:rPr>
              <a:t>ou FTP, est un protocole de communication destiné à l'échange informatique de fichiers sur un réseau </a:t>
            </a:r>
            <a:r>
              <a:rPr lang="fr-FR" sz="1400" dirty="0" err="1">
                <a:solidFill>
                  <a:schemeClr val="tx1">
                    <a:lumMod val="75000"/>
                    <a:lumOff val="25000"/>
                  </a:schemeClr>
                </a:solidFill>
                <a:latin typeface="+mn-lt"/>
                <a:cs typeface="+mn-cs"/>
              </a:rPr>
              <a:t>TCP</a:t>
            </a:r>
            <a:r>
              <a:rPr lang="fr-FR" sz="1400" dirty="0">
                <a:solidFill>
                  <a:schemeClr val="tx1">
                    <a:lumMod val="75000"/>
                    <a:lumOff val="25000"/>
                  </a:schemeClr>
                </a:solidFill>
                <a:latin typeface="+mn-lt"/>
                <a:cs typeface="+mn-cs"/>
              </a:rPr>
              <a:t>/IP. </a:t>
            </a:r>
          </a:p>
          <a:p>
            <a:pPr fontAlgn="auto">
              <a:spcBef>
                <a:spcPts val="0"/>
              </a:spcBef>
              <a:spcAft>
                <a:spcPts val="0"/>
              </a:spcAft>
              <a:defRPr/>
            </a:pPr>
            <a:endParaRPr lang="fr-FR" sz="1400" dirty="0">
              <a:solidFill>
                <a:schemeClr val="tx1">
                  <a:lumMod val="75000"/>
                  <a:lumOff val="25000"/>
                </a:schemeClr>
              </a:solidFill>
              <a:latin typeface="+mn-lt"/>
              <a:cs typeface="+mn-cs"/>
            </a:endParaRPr>
          </a:p>
          <a:p>
            <a:pPr fontAlgn="auto">
              <a:spcBef>
                <a:spcPts val="0"/>
              </a:spcBef>
              <a:spcAft>
                <a:spcPts val="0"/>
              </a:spcAft>
              <a:defRPr/>
            </a:pPr>
            <a:r>
              <a:rPr lang="fr-FR" sz="1400" dirty="0">
                <a:solidFill>
                  <a:schemeClr val="tx1">
                    <a:lumMod val="75000"/>
                    <a:lumOff val="25000"/>
                  </a:schemeClr>
                </a:solidFill>
                <a:latin typeface="+mn-lt"/>
                <a:cs typeface="+mn-cs"/>
              </a:rPr>
              <a:t>Il permet, depuis un ordinateur, de copier, de supprimer ou de modifier des fichiers sur un </a:t>
            </a:r>
            <a:r>
              <a:rPr lang="fr-FR" sz="1400" dirty="0">
                <a:solidFill>
                  <a:schemeClr val="tx1">
                    <a:lumMod val="75000"/>
                    <a:lumOff val="25000"/>
                  </a:schemeClr>
                </a:solidFill>
              </a:rPr>
              <a:t>autre ordinateur du réseau,.</a:t>
            </a:r>
            <a:endParaRPr lang="en-JM" sz="1400" dirty="0">
              <a:solidFill>
                <a:schemeClr val="tx1">
                  <a:lumMod val="75000"/>
                  <a:lumOff val="25000"/>
                </a:schemeClr>
              </a:solidFill>
              <a:latin typeface="+mn-lt"/>
              <a:cs typeface="+mn-cs"/>
            </a:endParaRPr>
          </a:p>
        </p:txBody>
      </p:sp>
      <p:sp>
        <p:nvSpPr>
          <p:cNvPr id="20" name="TextBox 19"/>
          <p:cNvSpPr txBox="1"/>
          <p:nvPr/>
        </p:nvSpPr>
        <p:spPr>
          <a:xfrm>
            <a:off x="457200" y="2871788"/>
            <a:ext cx="2686040" cy="2031325"/>
          </a:xfrm>
          <a:prstGeom prst="rect">
            <a:avLst/>
          </a:prstGeom>
          <a:noFill/>
        </p:spPr>
        <p:txBody>
          <a:bodyPr wrap="square">
            <a:spAutoFit/>
          </a:bodyPr>
          <a:lstStyle/>
          <a:p>
            <a:pPr fontAlgn="auto">
              <a:spcBef>
                <a:spcPts val="0"/>
              </a:spcBef>
              <a:spcAft>
                <a:spcPts val="0"/>
              </a:spcAft>
              <a:defRPr/>
            </a:pPr>
            <a:r>
              <a:rPr lang="fr-FR" sz="1400" dirty="0" err="1">
                <a:solidFill>
                  <a:schemeClr val="tx1">
                    <a:lumMod val="75000"/>
                    <a:lumOff val="25000"/>
                  </a:schemeClr>
                </a:solidFill>
                <a:latin typeface="+mn-lt"/>
                <a:cs typeface="+mn-cs"/>
              </a:rPr>
              <a:t>TCP</a:t>
            </a:r>
            <a:r>
              <a:rPr lang="fr-FR" sz="1400" dirty="0">
                <a:solidFill>
                  <a:schemeClr val="tx1">
                    <a:lumMod val="75000"/>
                    <a:lumOff val="25000"/>
                  </a:schemeClr>
                </a:solidFill>
                <a:latin typeface="+mn-lt"/>
                <a:cs typeface="+mn-cs"/>
              </a:rPr>
              <a:t> (</a:t>
            </a:r>
            <a:r>
              <a:rPr lang="fr-FR" sz="1400" b="1" dirty="0">
                <a:solidFill>
                  <a:schemeClr val="tx1">
                    <a:lumMod val="75000"/>
                    <a:lumOff val="25000"/>
                  </a:schemeClr>
                </a:solidFill>
                <a:latin typeface="+mn-lt"/>
                <a:cs typeface="+mn-cs"/>
              </a:rPr>
              <a:t>Transmission Control Protocol</a:t>
            </a:r>
            <a:r>
              <a:rPr lang="fr-FR" sz="1400" dirty="0">
                <a:solidFill>
                  <a:schemeClr val="tx1">
                    <a:lumMod val="75000"/>
                    <a:lumOff val="25000"/>
                  </a:schemeClr>
                </a:solidFill>
                <a:latin typeface="+mn-lt"/>
                <a:cs typeface="+mn-cs"/>
              </a:rPr>
              <a:t>) , gère le découpage  des flux de données transmis sur une connexion réseau.</a:t>
            </a:r>
          </a:p>
          <a:p>
            <a:pPr fontAlgn="auto">
              <a:spcBef>
                <a:spcPts val="0"/>
              </a:spcBef>
              <a:spcAft>
                <a:spcPts val="0"/>
              </a:spcAft>
              <a:defRPr/>
            </a:pPr>
            <a:endParaRPr lang="fr-FR" sz="1400" dirty="0">
              <a:solidFill>
                <a:schemeClr val="tx1">
                  <a:lumMod val="75000"/>
                  <a:lumOff val="25000"/>
                </a:schemeClr>
              </a:solidFill>
              <a:latin typeface="+mn-lt"/>
              <a:cs typeface="+mn-cs"/>
            </a:endParaRPr>
          </a:p>
          <a:p>
            <a:pPr fontAlgn="auto">
              <a:spcBef>
                <a:spcPts val="0"/>
              </a:spcBef>
              <a:spcAft>
                <a:spcPts val="0"/>
              </a:spcAft>
              <a:defRPr/>
            </a:pPr>
            <a:r>
              <a:rPr lang="fr-FR" sz="1400" dirty="0">
                <a:solidFill>
                  <a:schemeClr val="tx1">
                    <a:lumMod val="75000"/>
                    <a:lumOff val="25000"/>
                  </a:schemeClr>
                </a:solidFill>
                <a:latin typeface="+mn-lt"/>
                <a:cs typeface="+mn-cs"/>
              </a:rPr>
              <a:t>IP (</a:t>
            </a:r>
            <a:r>
              <a:rPr lang="fr-FR" sz="1400" b="1" dirty="0">
                <a:solidFill>
                  <a:schemeClr val="tx1">
                    <a:lumMod val="75000"/>
                    <a:lumOff val="25000"/>
                  </a:schemeClr>
                </a:solidFill>
                <a:latin typeface="+mn-lt"/>
                <a:cs typeface="+mn-cs"/>
              </a:rPr>
              <a:t>Internet Protocol</a:t>
            </a:r>
            <a:r>
              <a:rPr lang="fr-FR" sz="1400" dirty="0">
                <a:solidFill>
                  <a:schemeClr val="tx1">
                    <a:lumMod val="75000"/>
                    <a:lumOff val="25000"/>
                  </a:schemeClr>
                </a:solidFill>
                <a:latin typeface="+mn-lt"/>
                <a:cs typeface="+mn-cs"/>
              </a:rPr>
              <a:t>), permet un service d'adressage unique pour l'ensemble des terminaux connectés</a:t>
            </a:r>
            <a:endParaRPr lang="en-JM" sz="1400" dirty="0">
              <a:solidFill>
                <a:schemeClr val="tx1">
                  <a:lumMod val="75000"/>
                  <a:lumOff val="25000"/>
                </a:schemeClr>
              </a:solidFill>
              <a:latin typeface="+mn-lt"/>
              <a:cs typeface="+mn-c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AutoShape 2"/>
          <p:cNvSpPr>
            <a:spLocks noGrp="1" noChangeArrowheads="1"/>
          </p:cNvSpPr>
          <p:nvPr>
            <p:ph type="title"/>
          </p:nvPr>
        </p:nvSpPr>
        <p:spPr/>
        <p:txBody>
          <a:bodyPr/>
          <a:lstStyle/>
          <a:p>
            <a:pPr eaLnBrk="1" hangingPunct="1"/>
            <a:r>
              <a:rPr lang="fr-FR" dirty="0"/>
              <a:t>Ajax, </a:t>
            </a:r>
            <a:r>
              <a:rPr lang="fr-FR" dirty="0" err="1"/>
              <a:t>usabilité</a:t>
            </a:r>
            <a:r>
              <a:rPr lang="fr-FR" dirty="0"/>
              <a:t> et accessibilité</a:t>
            </a:r>
          </a:p>
        </p:txBody>
      </p:sp>
      <p:sp>
        <p:nvSpPr>
          <p:cNvPr id="959491" name="Rectangle 3"/>
          <p:cNvSpPr>
            <a:spLocks noGrp="1" noChangeArrowheads="1"/>
          </p:cNvSpPr>
          <p:nvPr>
            <p:ph idx="1"/>
          </p:nvPr>
        </p:nvSpPr>
        <p:spPr/>
        <p:txBody>
          <a:bodyPr/>
          <a:lstStyle/>
          <a:p>
            <a:pPr eaLnBrk="1" hangingPunct="1"/>
            <a:r>
              <a:rPr lang="fr-FR">
                <a:ea typeface="MS Mincho" pitchFamily="49" charset="-128"/>
              </a:rPr>
              <a:t>Bonnes pratiques Ajax : usabilité et accessibilité</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Considérations techniques :</a:t>
            </a:r>
            <a:r>
              <a:rPr lang="fr-FR" sz="1800">
                <a:ea typeface="MS Mincho" pitchFamily="49" charset="-128"/>
              </a:rPr>
              <a:t> DOM niveau 2 pas uniformément supporté, protections firewall, proxy et ports bloqués, antivirus et désactivation de l’ActiveX XMLHttpRequest sous MSIE, lecteurs d’écrans supportent mal Ajax, l’ajout aux favoris et le retour à la page précédente posent problème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Considérations humaines :</a:t>
            </a:r>
            <a:r>
              <a:rPr lang="fr-FR" sz="1800">
                <a:ea typeface="MS Mincho" pitchFamily="49" charset="-128"/>
              </a:rPr>
              <a:t> manque d’habitude de manipuler des RIA (cliqué-glissé, enregistrement auto, modification ponctuelle sans rechargement de la page… autant d’actions non-intuitives pour les utilisateurs sur Internet)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Considérations ergonomiques :</a:t>
            </a:r>
            <a:r>
              <a:rPr lang="fr-FR" sz="1800">
                <a:ea typeface="MS Mincho" pitchFamily="49" charset="-128"/>
              </a:rPr>
              <a:t> l’enregistrement auto d’un formulaire est-il gênant ? L’utilisation d’effets visuels est-elle contre-productive ? Gênante ?</a:t>
            </a:r>
          </a:p>
        </p:txBody>
      </p:sp>
      <p:sp>
        <p:nvSpPr>
          <p:cNvPr id="4" name="Rectangle 13"/>
          <p:cNvSpPr>
            <a:spLocks noGrp="1" noChangeArrowheads="1"/>
          </p:cNvSpPr>
          <p:nvPr>
            <p:ph type="sldNum" sz="quarter" idx="12"/>
          </p:nvPr>
        </p:nvSpPr>
        <p:spPr>
          <a:ln/>
        </p:spPr>
        <p:txBody>
          <a:bodyPr/>
          <a:lstStyle/>
          <a:p>
            <a:pPr>
              <a:defRPr/>
            </a:pPr>
            <a:fld id="{2FD00FC6-414E-45DE-BB5F-786A7250A1E6}" type="slidenum">
              <a:rPr lang="fr-FR"/>
              <a:pPr>
                <a:defRPr/>
              </a:pPr>
              <a:t>160</a:t>
            </a:fld>
            <a:endParaRPr lang="fr-F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AutoShape 2"/>
          <p:cNvSpPr>
            <a:spLocks noGrp="1" noChangeArrowheads="1"/>
          </p:cNvSpPr>
          <p:nvPr>
            <p:ph type="title"/>
          </p:nvPr>
        </p:nvSpPr>
        <p:spPr/>
        <p:txBody>
          <a:bodyPr/>
          <a:lstStyle/>
          <a:p>
            <a:pPr eaLnBrk="1" hangingPunct="1"/>
            <a:r>
              <a:rPr lang="fr-FR" dirty="0"/>
              <a:t>Ajax, </a:t>
            </a:r>
            <a:r>
              <a:rPr lang="fr-FR" dirty="0" err="1"/>
              <a:t>usabilité</a:t>
            </a:r>
            <a:r>
              <a:rPr lang="fr-FR" dirty="0"/>
              <a:t> et accessibilité</a:t>
            </a:r>
          </a:p>
        </p:txBody>
      </p:sp>
      <p:sp>
        <p:nvSpPr>
          <p:cNvPr id="969731" name="Rectangle 3"/>
          <p:cNvSpPr>
            <a:spLocks noGrp="1" noChangeArrowheads="1"/>
          </p:cNvSpPr>
          <p:nvPr>
            <p:ph idx="1"/>
          </p:nvPr>
        </p:nvSpPr>
        <p:spPr/>
        <p:txBody>
          <a:bodyPr/>
          <a:lstStyle/>
          <a:p>
            <a:pPr eaLnBrk="1" hangingPunct="1"/>
            <a:r>
              <a:rPr lang="fr-FR">
                <a:ea typeface="MS Mincho" pitchFamily="49" charset="-128"/>
              </a:rPr>
              <a:t>Bonnes pratiques Ajax… suite…</a:t>
            </a:r>
          </a:p>
          <a:p>
            <a:pPr eaLnBrk="1" hangingPunct="1">
              <a:buFont typeface="Wingdings" pitchFamily="2" charset="2"/>
              <a:buNone/>
            </a:pPr>
            <a:r>
              <a:rPr lang="fr-FR" sz="1800">
                <a:sym typeface="Wingdings" pitchFamily="2" charset="2"/>
              </a:rPr>
              <a:t>   - </a:t>
            </a:r>
            <a:r>
              <a:rPr lang="fr-FR" sz="1800">
                <a:ea typeface="MS Mincho" pitchFamily="49" charset="-128"/>
              </a:rPr>
              <a:t>Le contenu du site est le plus important (accordez-lui temps et soin)</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Faire preuve de bon sens et se mettre à la place de l’utilisateur.</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a:t>
            </a:r>
            <a:r>
              <a:rPr lang="fr-FR" sz="1800">
                <a:ea typeface="MS Mincho" pitchFamily="49" charset="-128"/>
              </a:rPr>
              <a:t>Concevoir ses pages d’abord comme des pages sans Ajax (avec Unobtrusive JS et validation classique).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Puis intégrer la technologie selon la pratique du « progressive enhancement » surnommée Hijax par Jeremy Keith</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Précisez dès l’entrée du site l’utilisation d’Ajax et de fonctionnalités avancées</a:t>
            </a:r>
          </a:p>
        </p:txBody>
      </p:sp>
      <p:sp>
        <p:nvSpPr>
          <p:cNvPr id="4" name="Rectangle 13"/>
          <p:cNvSpPr>
            <a:spLocks noGrp="1" noChangeArrowheads="1"/>
          </p:cNvSpPr>
          <p:nvPr>
            <p:ph type="sldNum" sz="quarter" idx="12"/>
          </p:nvPr>
        </p:nvSpPr>
        <p:spPr>
          <a:ln/>
        </p:spPr>
        <p:txBody>
          <a:bodyPr/>
          <a:lstStyle/>
          <a:p>
            <a:pPr>
              <a:defRPr/>
            </a:pPr>
            <a:fld id="{8DE3D73E-10AE-4998-A655-C7E4D4673A22}" type="slidenum">
              <a:rPr lang="fr-FR"/>
              <a:pPr>
                <a:defRPr/>
              </a:pPr>
              <a:t>161</a:t>
            </a:fld>
            <a:endParaRPr lang="fr-F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AutoShape 2"/>
          <p:cNvSpPr>
            <a:spLocks noGrp="1" noChangeArrowheads="1"/>
          </p:cNvSpPr>
          <p:nvPr>
            <p:ph type="title"/>
          </p:nvPr>
        </p:nvSpPr>
        <p:spPr/>
        <p:txBody>
          <a:bodyPr/>
          <a:lstStyle/>
          <a:p>
            <a:pPr eaLnBrk="1" hangingPunct="1"/>
            <a:r>
              <a:rPr lang="fr-FR" dirty="0"/>
              <a:t>Ajax, </a:t>
            </a:r>
            <a:r>
              <a:rPr lang="fr-FR" dirty="0" err="1"/>
              <a:t>usabilité</a:t>
            </a:r>
            <a:r>
              <a:rPr lang="fr-FR" dirty="0"/>
              <a:t> et accessibilité</a:t>
            </a:r>
          </a:p>
        </p:txBody>
      </p:sp>
      <p:sp>
        <p:nvSpPr>
          <p:cNvPr id="971779" name="Rectangle 3"/>
          <p:cNvSpPr>
            <a:spLocks noGrp="1" noChangeArrowheads="1"/>
          </p:cNvSpPr>
          <p:nvPr>
            <p:ph idx="1"/>
          </p:nvPr>
        </p:nvSpPr>
        <p:spPr/>
        <p:txBody>
          <a:bodyPr/>
          <a:lstStyle/>
          <a:p>
            <a:pPr eaLnBrk="1" hangingPunct="1"/>
            <a:r>
              <a:rPr lang="fr-FR">
                <a:ea typeface="MS Mincho" pitchFamily="49" charset="-128"/>
              </a:rPr>
              <a:t>Bonnes pratiques Ajax… suite…</a:t>
            </a:r>
          </a:p>
          <a:p>
            <a:pPr eaLnBrk="1" hangingPunct="1">
              <a:buFont typeface="Wingdings" pitchFamily="2" charset="2"/>
              <a:buNone/>
            </a:pPr>
            <a:r>
              <a:rPr lang="fr-FR" sz="1800">
                <a:ea typeface="MS Mincho" pitchFamily="49" charset="-128"/>
              </a:rPr>
              <a:t>    - Signaler visuellement les traitements asynchrones en cours (ex: progressbar), attirez l’attention sur tout élément modifié (ex: clignotement / fondu+son / alert)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Utilisez l’enregistrement automatique à bon escient (déplacement de fenêtre ou résistance à la panne d’un QCM)… ou doublez avec la fonctionnalité classique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Gérer les boutons de navigation précédent, suivant</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Mettre à disposition de l’utilisateur un moyen de désactiver Ajax (ex: checkbox)</a:t>
            </a:r>
          </a:p>
          <a:p>
            <a:pPr eaLnBrk="1" hangingPunct="1">
              <a:buFont typeface="Wingdings" pitchFamily="2" charset="2"/>
              <a:buNone/>
            </a:pPr>
            <a:endParaRPr lang="fr-FR" sz="1800">
              <a:sym typeface="Wingdings" pitchFamily="2" charset="2"/>
            </a:endParaRPr>
          </a:p>
          <a:p>
            <a:pPr eaLnBrk="1" hangingPunct="1">
              <a:buFont typeface="Wingdings" pitchFamily="2" charset="2"/>
              <a:buNone/>
            </a:pPr>
            <a:r>
              <a:rPr lang="fr-FR" sz="1800">
                <a:sym typeface="Wingdings" pitchFamily="2" charset="2"/>
              </a:rPr>
              <a:t>   - Pour les systèmes interférant avec la frappe clavier, laissez un délai avant mise en route de la fonctionnalité (ex: complétion auto, correction orthographique…)</a:t>
            </a:r>
          </a:p>
        </p:txBody>
      </p:sp>
      <p:sp>
        <p:nvSpPr>
          <p:cNvPr id="4" name="Rectangle 13"/>
          <p:cNvSpPr>
            <a:spLocks noGrp="1" noChangeArrowheads="1"/>
          </p:cNvSpPr>
          <p:nvPr>
            <p:ph type="sldNum" sz="quarter" idx="12"/>
          </p:nvPr>
        </p:nvSpPr>
        <p:spPr>
          <a:ln/>
        </p:spPr>
        <p:txBody>
          <a:bodyPr/>
          <a:lstStyle/>
          <a:p>
            <a:pPr>
              <a:defRPr/>
            </a:pPr>
            <a:fld id="{84DEA242-EFEC-4738-9276-97B55DE96D06}" type="slidenum">
              <a:rPr lang="fr-FR"/>
              <a:pPr>
                <a:defRPr/>
              </a:pPr>
              <a:t>162</a:t>
            </a:fld>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AutoShape 2"/>
          <p:cNvSpPr>
            <a:spLocks noGrp="1" noChangeArrowheads="1"/>
          </p:cNvSpPr>
          <p:nvPr>
            <p:ph type="title"/>
          </p:nvPr>
        </p:nvSpPr>
        <p:spPr/>
        <p:txBody>
          <a:bodyPr/>
          <a:lstStyle/>
          <a:p>
            <a:pPr eaLnBrk="1" hangingPunct="1"/>
            <a:r>
              <a:rPr lang="fr-FR"/>
              <a:t>Savoir choisir (1/6)</a:t>
            </a:r>
          </a:p>
        </p:txBody>
      </p:sp>
      <p:sp>
        <p:nvSpPr>
          <p:cNvPr id="5" name="Espace réservé du contenu 4"/>
          <p:cNvSpPr>
            <a:spLocks noGrp="1"/>
          </p:cNvSpPr>
          <p:nvPr>
            <p:ph idx="1"/>
          </p:nvPr>
        </p:nvSpPr>
        <p:spPr/>
        <p:txBody>
          <a:bodyPr>
            <a:normAutofit fontScale="70000" lnSpcReduction="20000"/>
          </a:bodyPr>
          <a:lstStyle/>
          <a:p>
            <a:pPr>
              <a:buClr>
                <a:schemeClr val="tx1"/>
              </a:buClr>
              <a:buSzPct val="75000"/>
              <a:buFont typeface="Wingdings" pitchFamily="2" charset="2"/>
              <a:buChar char="l"/>
            </a:pPr>
            <a:r>
              <a:rPr lang="fr-FR" sz="4400" dirty="0">
                <a:ea typeface="MS Mincho" pitchFamily="49" charset="-128"/>
              </a:rPr>
              <a:t>Ajax vs (X)HTML classique</a:t>
            </a:r>
          </a:p>
          <a:p>
            <a:pPr>
              <a:buClr>
                <a:schemeClr val="tx1"/>
              </a:buClr>
              <a:buSzPct val="75000"/>
              <a:buNone/>
            </a:pPr>
            <a:endParaRPr lang="fr-FR" dirty="0">
              <a:cs typeface="Courier New" pitchFamily="49" charset="0"/>
            </a:endParaRPr>
          </a:p>
          <a:p>
            <a:pPr>
              <a:buClr>
                <a:schemeClr val="tx1"/>
              </a:buClr>
              <a:buSzPct val="75000"/>
              <a:buNone/>
            </a:pPr>
            <a:r>
              <a:rPr lang="fr-FR" dirty="0">
                <a:cs typeface="Courier New" pitchFamily="49" charset="0"/>
              </a:rPr>
              <a:t>   - Pages (X)HTML classiques sont plus appropriées qu’Ajax :</a:t>
            </a:r>
            <a:br>
              <a:rPr lang="fr-FR" dirty="0">
                <a:cs typeface="Courier New" pitchFamily="49" charset="0"/>
              </a:rPr>
            </a:br>
            <a:r>
              <a:rPr lang="fr-FR" dirty="0">
                <a:sym typeface="Wingdings" pitchFamily="2" charset="2"/>
              </a:rPr>
              <a:t></a:t>
            </a:r>
            <a:r>
              <a:rPr lang="fr-FR" dirty="0">
                <a:cs typeface="Courier New" pitchFamily="49" charset="0"/>
              </a:rPr>
              <a:t> pour du contenu statique, ne changeant pas trop souvent et ne nécessitent pas de transformations (ex: version pour mobiles, mise à dispo en autre format)  </a:t>
            </a:r>
            <a:br>
              <a:rPr lang="fr-FR" dirty="0">
                <a:cs typeface="Courier New" pitchFamily="49" charset="0"/>
              </a:rPr>
            </a:br>
            <a:r>
              <a:rPr lang="fr-FR" dirty="0">
                <a:sym typeface="Wingdings" pitchFamily="2" charset="2"/>
              </a:rPr>
              <a:t></a:t>
            </a:r>
            <a:r>
              <a:rPr lang="fr-FR" dirty="0">
                <a:cs typeface="Courier New" pitchFamily="49" charset="0"/>
              </a:rPr>
              <a:t> pour des pages nécessitant une forte accessibilité / portabilité (classique)</a:t>
            </a:r>
            <a:br>
              <a:rPr lang="fr-FR" dirty="0">
                <a:cs typeface="Courier New" pitchFamily="49" charset="0"/>
              </a:rPr>
            </a:br>
            <a:r>
              <a:rPr lang="fr-FR" dirty="0">
                <a:sym typeface="Wingdings" pitchFamily="2" charset="2"/>
              </a:rPr>
              <a:t> pour la mise à disposition d’une ergonomie Web classique (ex: formulaires avec bouton, éléments de navigation positionnés…) </a:t>
            </a:r>
            <a:br>
              <a:rPr lang="fr-FR" dirty="0">
                <a:sym typeface="Wingdings" pitchFamily="2" charset="2"/>
              </a:rPr>
            </a:br>
            <a:r>
              <a:rPr lang="fr-FR" dirty="0">
                <a:sym typeface="Wingdings" pitchFamily="2" charset="2"/>
              </a:rPr>
              <a:t> pour l’accès à peu de fonctionnalités</a:t>
            </a:r>
            <a:r>
              <a:rPr lang="fr-FR" dirty="0">
                <a:cs typeface="Courier New" pitchFamily="49" charset="0"/>
              </a:rPr>
              <a:t> </a:t>
            </a:r>
            <a:br>
              <a:rPr lang="fr-FR" dirty="0">
                <a:cs typeface="Courier New" pitchFamily="49" charset="0"/>
              </a:rPr>
            </a:br>
            <a:r>
              <a:rPr lang="fr-FR" dirty="0">
                <a:sym typeface="Wingdings" pitchFamily="2" charset="2"/>
              </a:rPr>
              <a:t></a:t>
            </a:r>
            <a:r>
              <a:rPr lang="fr-FR" dirty="0">
                <a:cs typeface="Courier New" pitchFamily="49" charset="0"/>
              </a:rPr>
              <a:t> quand les concepteurs ont des connaissances limitées (maîtrise </a:t>
            </a:r>
            <a:r>
              <a:rPr lang="fr-FR" dirty="0" err="1">
                <a:cs typeface="Courier New" pitchFamily="49" charset="0"/>
              </a:rPr>
              <a:t>prog</a:t>
            </a:r>
            <a:r>
              <a:rPr lang="fr-FR" dirty="0">
                <a:cs typeface="Courier New" pitchFamily="49" charset="0"/>
              </a:rPr>
              <a:t> faible)</a:t>
            </a:r>
            <a:br>
              <a:rPr lang="fr-FR" dirty="0">
                <a:cs typeface="Courier New" pitchFamily="49" charset="0"/>
              </a:rPr>
            </a:br>
            <a:r>
              <a:rPr lang="fr-FR" dirty="0">
                <a:sym typeface="Wingdings" pitchFamily="2" charset="2"/>
              </a:rPr>
              <a:t> quand la BP est ample (côté serveur) et gratuite (rare pour sites importants)</a:t>
            </a:r>
          </a:p>
          <a:p>
            <a:pPr>
              <a:buClr>
                <a:schemeClr val="tx1"/>
              </a:buClr>
              <a:buSzPct val="75000"/>
              <a:buNone/>
            </a:pPr>
            <a:endParaRPr lang="fr-FR" dirty="0">
              <a:cs typeface="Courier New" pitchFamily="49" charset="0"/>
            </a:endParaRPr>
          </a:p>
          <a:p>
            <a:pPr algn="ctr">
              <a:buClr>
                <a:schemeClr val="tx1"/>
              </a:buClr>
              <a:buSzPct val="75000"/>
              <a:buNone/>
            </a:pPr>
            <a:r>
              <a:rPr lang="fr-FR" b="1" dirty="0">
                <a:cs typeface="Courier New" pitchFamily="49" charset="0"/>
              </a:rPr>
              <a:t>INTERDIT LA CREATION DE RIA !</a:t>
            </a:r>
          </a:p>
          <a:p>
            <a:endParaRPr lang="fr-FR" dirty="0"/>
          </a:p>
        </p:txBody>
      </p:sp>
      <p:sp>
        <p:nvSpPr>
          <p:cNvPr id="4" name="Rectangle 13"/>
          <p:cNvSpPr>
            <a:spLocks noGrp="1" noChangeArrowheads="1"/>
          </p:cNvSpPr>
          <p:nvPr>
            <p:ph type="sldNum" sz="quarter" idx="12"/>
          </p:nvPr>
        </p:nvSpPr>
        <p:spPr>
          <a:ln/>
        </p:spPr>
        <p:txBody>
          <a:bodyPr/>
          <a:lstStyle/>
          <a:p>
            <a:pPr>
              <a:defRPr/>
            </a:pPr>
            <a:fld id="{18C3ED8F-BEB6-4DE9-B175-5B160F1C915E}" type="slidenum">
              <a:rPr lang="fr-FR"/>
              <a:pPr>
                <a:defRPr/>
              </a:pPr>
              <a:t>163</a:t>
            </a:fld>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AutoShape 2"/>
          <p:cNvSpPr>
            <a:spLocks noGrp="1" noChangeArrowheads="1"/>
          </p:cNvSpPr>
          <p:nvPr>
            <p:ph type="title"/>
          </p:nvPr>
        </p:nvSpPr>
        <p:spPr/>
        <p:txBody>
          <a:bodyPr/>
          <a:lstStyle/>
          <a:p>
            <a:pPr eaLnBrk="1" hangingPunct="1"/>
            <a:r>
              <a:rPr lang="fr-FR"/>
              <a:t>Savoir choisir (2/6)</a:t>
            </a:r>
          </a:p>
        </p:txBody>
      </p:sp>
      <p:sp>
        <p:nvSpPr>
          <p:cNvPr id="5" name="Espace réservé du contenu 4"/>
          <p:cNvSpPr>
            <a:spLocks noGrp="1"/>
          </p:cNvSpPr>
          <p:nvPr>
            <p:ph idx="1"/>
          </p:nvPr>
        </p:nvSpPr>
        <p:spPr/>
        <p:txBody>
          <a:bodyPr>
            <a:normAutofit fontScale="70000" lnSpcReduction="20000"/>
          </a:bodyPr>
          <a:lstStyle/>
          <a:p>
            <a:pPr>
              <a:buClr>
                <a:schemeClr val="tx1"/>
              </a:buClr>
              <a:buSzPct val="75000"/>
              <a:buFont typeface="Wingdings" pitchFamily="2" charset="2"/>
              <a:buChar char="l"/>
            </a:pPr>
            <a:r>
              <a:rPr lang="fr-FR" sz="4400" dirty="0">
                <a:ea typeface="MS Mincho" pitchFamily="49" charset="-128"/>
              </a:rPr>
              <a:t>Ajax vs Adobe Flash (ex-</a:t>
            </a:r>
            <a:r>
              <a:rPr lang="fr-FR" sz="4400" dirty="0" err="1">
                <a:ea typeface="MS Mincho" pitchFamily="49" charset="-128"/>
              </a:rPr>
              <a:t>Macromedia</a:t>
            </a:r>
            <a:r>
              <a:rPr lang="fr-FR" sz="4400" dirty="0">
                <a:ea typeface="MS Mincho" pitchFamily="49" charset="-128"/>
              </a:rPr>
              <a:t>)</a:t>
            </a:r>
          </a:p>
          <a:p>
            <a:pPr>
              <a:buClr>
                <a:schemeClr val="tx1"/>
              </a:buClr>
              <a:buSzPct val="75000"/>
              <a:buNone/>
            </a:pPr>
            <a:endParaRPr lang="fr-FR" dirty="0">
              <a:cs typeface="Courier New" pitchFamily="49" charset="0"/>
            </a:endParaRPr>
          </a:p>
          <a:p>
            <a:pPr>
              <a:buClr>
                <a:schemeClr val="tx1"/>
              </a:buClr>
              <a:buSzPct val="75000"/>
              <a:buNone/>
            </a:pPr>
            <a:r>
              <a:rPr lang="fr-FR" dirty="0">
                <a:cs typeface="Courier New" pitchFamily="49" charset="0"/>
              </a:rPr>
              <a:t>   - L’utilisation de Flash est plus appropriée qu’Ajax :</a:t>
            </a:r>
            <a:br>
              <a:rPr lang="fr-FR" dirty="0">
                <a:cs typeface="Courier New" pitchFamily="49" charset="0"/>
              </a:rPr>
            </a:br>
            <a:r>
              <a:rPr lang="fr-FR" dirty="0">
                <a:sym typeface="Wingdings" pitchFamily="2" charset="2"/>
              </a:rPr>
              <a:t></a:t>
            </a:r>
            <a:r>
              <a:rPr lang="fr-FR" dirty="0">
                <a:cs typeface="Courier New" pitchFamily="49" charset="0"/>
              </a:rPr>
              <a:t> pour du contenu multimédia (vidéo, son…)</a:t>
            </a:r>
            <a:br>
              <a:rPr lang="fr-FR" dirty="0">
                <a:cs typeface="Courier New" pitchFamily="49" charset="0"/>
              </a:rPr>
            </a:br>
            <a:r>
              <a:rPr lang="fr-FR" dirty="0">
                <a:sym typeface="Wingdings" pitchFamily="2" charset="2"/>
              </a:rPr>
              <a:t> avec </a:t>
            </a:r>
            <a:r>
              <a:rPr lang="fr-FR" dirty="0" err="1">
                <a:sym typeface="Wingdings" pitchFamily="2" charset="2"/>
              </a:rPr>
              <a:t>Flex</a:t>
            </a:r>
            <a:r>
              <a:rPr lang="fr-FR" dirty="0">
                <a:sym typeface="Wingdings" pitchFamily="2" charset="2"/>
              </a:rPr>
              <a:t> Data Server pour des applications complexes (contrôles fenêtrés avec réactivité forte, accès avancé aux données…)</a:t>
            </a:r>
            <a:br>
              <a:rPr lang="fr-FR" dirty="0">
                <a:cs typeface="Courier New" pitchFamily="49" charset="0"/>
              </a:rPr>
            </a:br>
            <a:r>
              <a:rPr lang="fr-FR" dirty="0">
                <a:sym typeface="Wingdings" pitchFamily="2" charset="2"/>
              </a:rPr>
              <a:t> quand la BP est large (côté client et serveur) et permet des </a:t>
            </a:r>
            <a:r>
              <a:rPr lang="fr-FR" dirty="0" err="1">
                <a:sym typeface="Wingdings" pitchFamily="2" charset="2"/>
              </a:rPr>
              <a:t>bursts</a:t>
            </a:r>
            <a:br>
              <a:rPr lang="fr-FR" dirty="0">
                <a:sym typeface="Wingdings" pitchFamily="2" charset="2"/>
              </a:rPr>
            </a:br>
            <a:r>
              <a:rPr lang="fr-FR" dirty="0">
                <a:sym typeface="Wingdings" pitchFamily="2" charset="2"/>
              </a:rPr>
              <a:t> quand les utilisateurs sont peu nombreux à se connecter simultanément (support de la charge et temps de chargement)</a:t>
            </a:r>
            <a:br>
              <a:rPr lang="fr-FR" dirty="0">
                <a:sym typeface="Wingdings" pitchFamily="2" charset="2"/>
              </a:rPr>
            </a:br>
            <a:r>
              <a:rPr lang="fr-FR" dirty="0">
                <a:sym typeface="Wingdings" pitchFamily="2" charset="2"/>
              </a:rPr>
              <a:t> quand la communication avec d’autres applications est limitée côté client</a:t>
            </a:r>
            <a:br>
              <a:rPr lang="fr-FR" dirty="0">
                <a:sym typeface="Wingdings" pitchFamily="2" charset="2"/>
              </a:rPr>
            </a:br>
            <a:r>
              <a:rPr lang="fr-FR" dirty="0">
                <a:sym typeface="Wingdings" pitchFamily="2" charset="2"/>
              </a:rPr>
              <a:t> pour maintenir une confidentialité partielle du code source</a:t>
            </a:r>
            <a:br>
              <a:rPr lang="fr-FR" dirty="0">
                <a:sym typeface="Wingdings" pitchFamily="2" charset="2"/>
              </a:rPr>
            </a:br>
            <a:r>
              <a:rPr lang="fr-FR" dirty="0">
                <a:sym typeface="Wingdings" pitchFamily="2" charset="2"/>
              </a:rPr>
              <a:t> quand on en a les moyens (</a:t>
            </a:r>
            <a:r>
              <a:rPr lang="fr-FR" dirty="0" err="1">
                <a:sym typeface="Wingdings" pitchFamily="2" charset="2"/>
              </a:rPr>
              <a:t>Flex</a:t>
            </a:r>
            <a:r>
              <a:rPr lang="fr-FR" dirty="0">
                <a:sym typeface="Wingdings" pitchFamily="2" charset="2"/>
              </a:rPr>
              <a:t> DC Server, Flash </a:t>
            </a:r>
            <a:r>
              <a:rPr lang="fr-FR" dirty="0" err="1">
                <a:sym typeface="Wingdings" pitchFamily="2" charset="2"/>
              </a:rPr>
              <a:t>producers</a:t>
            </a:r>
            <a:r>
              <a:rPr lang="fr-FR" dirty="0">
                <a:sym typeface="Wingdings" pitchFamily="2" charset="2"/>
              </a:rPr>
              <a:t>…)</a:t>
            </a:r>
          </a:p>
          <a:p>
            <a:pPr>
              <a:buClr>
                <a:schemeClr val="tx1"/>
              </a:buClr>
              <a:buSzPct val="75000"/>
              <a:buNone/>
            </a:pPr>
            <a:endParaRPr lang="fr-FR" dirty="0">
              <a:cs typeface="Courier New" pitchFamily="49" charset="0"/>
            </a:endParaRPr>
          </a:p>
          <a:p>
            <a:pPr algn="ctr">
              <a:buClr>
                <a:schemeClr val="tx1"/>
              </a:buClr>
              <a:buSzPct val="75000"/>
              <a:buNone/>
            </a:pPr>
            <a:r>
              <a:rPr lang="fr-FR" b="1" dirty="0">
                <a:cs typeface="Courier New" pitchFamily="49" charset="0"/>
              </a:rPr>
              <a:t>RESERVE AUX NAVIGATEURS / OS SUPPORTANT LE PLUG-IN FLASH !</a:t>
            </a:r>
          </a:p>
          <a:p>
            <a:endParaRPr lang="fr-FR" dirty="0"/>
          </a:p>
        </p:txBody>
      </p:sp>
      <p:sp>
        <p:nvSpPr>
          <p:cNvPr id="4" name="Rectangle 13"/>
          <p:cNvSpPr>
            <a:spLocks noGrp="1" noChangeArrowheads="1"/>
          </p:cNvSpPr>
          <p:nvPr>
            <p:ph type="sldNum" sz="quarter" idx="12"/>
          </p:nvPr>
        </p:nvSpPr>
        <p:spPr>
          <a:ln/>
        </p:spPr>
        <p:txBody>
          <a:bodyPr/>
          <a:lstStyle/>
          <a:p>
            <a:pPr>
              <a:defRPr/>
            </a:pPr>
            <a:fld id="{83C10C45-8DBB-4713-BC41-1C343F625521}" type="slidenum">
              <a:rPr lang="fr-FR"/>
              <a:pPr>
                <a:defRPr/>
              </a:pPr>
              <a:t>164</a:t>
            </a:fld>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AutoShape 2"/>
          <p:cNvSpPr>
            <a:spLocks noGrp="1" noChangeArrowheads="1"/>
          </p:cNvSpPr>
          <p:nvPr>
            <p:ph type="title"/>
          </p:nvPr>
        </p:nvSpPr>
        <p:spPr/>
        <p:txBody>
          <a:bodyPr/>
          <a:lstStyle/>
          <a:p>
            <a:pPr eaLnBrk="1" hangingPunct="1"/>
            <a:r>
              <a:rPr lang="fr-FR"/>
              <a:t>Savoir choisir (3/6)</a:t>
            </a:r>
          </a:p>
        </p:txBody>
      </p:sp>
      <p:sp>
        <p:nvSpPr>
          <p:cNvPr id="984067" name="Rectangle 3"/>
          <p:cNvSpPr>
            <a:spLocks noGrp="1" noChangeArrowheads="1"/>
          </p:cNvSpPr>
          <p:nvPr>
            <p:ph idx="1"/>
          </p:nvPr>
        </p:nvSpPr>
        <p:spPr/>
        <p:txBody>
          <a:bodyPr/>
          <a:lstStyle/>
          <a:p>
            <a:pPr eaLnBrk="1" hangingPunct="1"/>
            <a:r>
              <a:rPr lang="fr-FR">
                <a:ea typeface="MS Mincho" pitchFamily="49" charset="-128"/>
              </a:rPr>
              <a:t>Ajax vs Applet Java</a:t>
            </a:r>
          </a:p>
          <a:p>
            <a:pPr eaLnBrk="1" hangingPunct="1">
              <a:buFont typeface="Wingdings" pitchFamily="2" charset="2"/>
              <a:buNone/>
            </a:pPr>
            <a:r>
              <a:rPr lang="fr-FR" sz="1800">
                <a:cs typeface="Courier New" pitchFamily="49" charset="0"/>
              </a:rPr>
              <a:t>   - L’utilisation d’un Applet est plus appropriée qu’Ajax :</a:t>
            </a:r>
            <a:br>
              <a:rPr lang="fr-FR" sz="1800">
                <a:cs typeface="Courier New" pitchFamily="49" charset="0"/>
              </a:rPr>
            </a:br>
            <a:r>
              <a:rPr lang="fr-FR" sz="1800">
                <a:sym typeface="Wingdings" pitchFamily="2" charset="2"/>
              </a:rPr>
              <a:t></a:t>
            </a:r>
            <a:r>
              <a:rPr lang="fr-FR" sz="1800">
                <a:cs typeface="Courier New" pitchFamily="49" charset="0"/>
              </a:rPr>
              <a:t> pour des applications fortement sécurisées : processus de fonctionnement et code source </a:t>
            </a:r>
            <a:r>
              <a:rPr lang="fr-FR" sz="1800">
                <a:sym typeface="Wingdings" pitchFamily="2" charset="2"/>
              </a:rPr>
              <a:t>confidentiels </a:t>
            </a:r>
            <a:r>
              <a:rPr lang="fr-FR" sz="1800">
                <a:cs typeface="Courier New" pitchFamily="49" charset="0"/>
              </a:rPr>
              <a:t>(ex: Intranets d’entreprises)</a:t>
            </a:r>
            <a:br>
              <a:rPr lang="fr-FR" sz="1800">
                <a:cs typeface="Courier New" pitchFamily="49" charset="0"/>
              </a:rPr>
            </a:br>
            <a:r>
              <a:rPr lang="fr-FR" sz="1800">
                <a:sym typeface="Wingdings" pitchFamily="2" charset="2"/>
              </a:rPr>
              <a:t> pour des applications complexes (contrôles fenêtrés…)</a:t>
            </a:r>
            <a:br>
              <a:rPr lang="fr-FR" sz="1800">
                <a:sym typeface="Wingdings" pitchFamily="2" charset="2"/>
              </a:rPr>
            </a:br>
            <a:r>
              <a:rPr lang="fr-FR" sz="1800">
                <a:sym typeface="Wingdings" pitchFamily="2" charset="2"/>
              </a:rPr>
              <a:t> quand la BP client est importante (téléchargement initial) et les utilisateurs peu nombreux simultanément ou en Intranet (charge et temps de chargement) </a:t>
            </a:r>
            <a:br>
              <a:rPr lang="fr-FR" sz="1800">
                <a:sym typeface="Wingdings" pitchFamily="2" charset="2"/>
              </a:rPr>
            </a:br>
            <a:r>
              <a:rPr lang="fr-FR" sz="1800">
                <a:sym typeface="Wingdings" pitchFamily="2" charset="2"/>
              </a:rPr>
              <a:t> pour une évolutivité par pallier (mises à jour rares, par étape) </a:t>
            </a:r>
            <a:br>
              <a:rPr lang="fr-FR" sz="1800">
                <a:sym typeface="Wingdings" pitchFamily="2" charset="2"/>
              </a:rPr>
            </a:br>
            <a:r>
              <a:rPr lang="fr-FR" sz="1800">
                <a:sym typeface="Wingdings" pitchFamily="2" charset="2"/>
              </a:rPr>
              <a:t> pour une application déployée par les concepteurs du site (versioning JVM) </a:t>
            </a:r>
            <a:br>
              <a:rPr lang="fr-FR" sz="1800">
                <a:sym typeface="Wingdings" pitchFamily="2" charset="2"/>
              </a:rPr>
            </a:br>
            <a:r>
              <a:rPr lang="fr-FR" sz="1800">
                <a:sym typeface="Wingdings" pitchFamily="2" charset="2"/>
              </a:rPr>
              <a:t> quand on en a les ressources financières (producers, serveurs, coût de dév &gt; …) et humaines (programmeurs bien formés…)</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TRES LIMITE SUR LES NAVIGATEURS, AV &amp; FIREWALL CAR PROBLEMES DE SECURITE COTE CLIENT (RESERVE AUX SITES DE CONFIANCE) !</a:t>
            </a:r>
          </a:p>
        </p:txBody>
      </p:sp>
      <p:sp>
        <p:nvSpPr>
          <p:cNvPr id="4" name="Rectangle 13"/>
          <p:cNvSpPr>
            <a:spLocks noGrp="1" noChangeArrowheads="1"/>
          </p:cNvSpPr>
          <p:nvPr>
            <p:ph type="sldNum" sz="quarter" idx="12"/>
          </p:nvPr>
        </p:nvSpPr>
        <p:spPr>
          <a:ln/>
        </p:spPr>
        <p:txBody>
          <a:bodyPr/>
          <a:lstStyle/>
          <a:p>
            <a:pPr>
              <a:defRPr/>
            </a:pPr>
            <a:fld id="{1989A582-FD8F-4AF3-96B0-2B2B0C53FF2E}" type="slidenum">
              <a:rPr lang="fr-FR"/>
              <a:pPr>
                <a:defRPr/>
              </a:pPr>
              <a:t>165</a:t>
            </a:fld>
            <a:endParaRPr lang="fr-F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AutoShape 2"/>
          <p:cNvSpPr>
            <a:spLocks noGrp="1" noChangeArrowheads="1"/>
          </p:cNvSpPr>
          <p:nvPr>
            <p:ph type="title"/>
          </p:nvPr>
        </p:nvSpPr>
        <p:spPr/>
        <p:txBody>
          <a:bodyPr/>
          <a:lstStyle/>
          <a:p>
            <a:pPr eaLnBrk="1" hangingPunct="1"/>
            <a:r>
              <a:rPr lang="fr-FR"/>
              <a:t>Savoir choisir (4/6)</a:t>
            </a:r>
          </a:p>
        </p:txBody>
      </p:sp>
      <p:sp>
        <p:nvSpPr>
          <p:cNvPr id="988163" name="Rectangle 3"/>
          <p:cNvSpPr>
            <a:spLocks noGrp="1" noChangeArrowheads="1"/>
          </p:cNvSpPr>
          <p:nvPr>
            <p:ph idx="1"/>
          </p:nvPr>
        </p:nvSpPr>
        <p:spPr/>
        <p:txBody>
          <a:bodyPr/>
          <a:lstStyle/>
          <a:p>
            <a:pPr eaLnBrk="1" hangingPunct="1"/>
            <a:r>
              <a:rPr lang="fr-FR">
                <a:ea typeface="MS Mincho" pitchFamily="49" charset="-128"/>
              </a:rPr>
              <a:t>Ajax vs ActiveX (et (X)HTML)</a:t>
            </a:r>
          </a:p>
          <a:p>
            <a:pPr eaLnBrk="1" hangingPunct="1">
              <a:buFont typeface="Wingdings" pitchFamily="2" charset="2"/>
              <a:buNone/>
            </a:pPr>
            <a:endParaRPr lang="fr-FR" sz="1800">
              <a:cs typeface="Courier New" pitchFamily="49" charset="0"/>
            </a:endParaRPr>
          </a:p>
          <a:p>
            <a:pPr eaLnBrk="1" hangingPunct="1">
              <a:buFont typeface="Wingdings" pitchFamily="2" charset="2"/>
              <a:buNone/>
            </a:pPr>
            <a:r>
              <a:rPr lang="fr-FR" sz="1800">
                <a:cs typeface="Courier New" pitchFamily="49" charset="0"/>
              </a:rPr>
              <a:t>   - Le recours à un ActiveX pour certaines fonctionnalités est plus appropriée :</a:t>
            </a:r>
            <a:br>
              <a:rPr lang="fr-FR" sz="1800">
                <a:cs typeface="Courier New" pitchFamily="49" charset="0"/>
              </a:rPr>
            </a:br>
            <a:r>
              <a:rPr lang="fr-FR" sz="1800">
                <a:sym typeface="Wingdings" pitchFamily="2" charset="2"/>
              </a:rPr>
              <a:t></a:t>
            </a:r>
            <a:r>
              <a:rPr lang="fr-FR" sz="1800">
                <a:cs typeface="Courier New" pitchFamily="49" charset="0"/>
              </a:rPr>
              <a:t> pour des applications fortement sécurisées : processus de fonctionnement et code source </a:t>
            </a:r>
            <a:r>
              <a:rPr lang="fr-FR" sz="1800">
                <a:sym typeface="Wingdings" pitchFamily="2" charset="2"/>
              </a:rPr>
              <a:t>confidentiels </a:t>
            </a:r>
            <a:r>
              <a:rPr lang="fr-FR" sz="1800">
                <a:cs typeface="Courier New" pitchFamily="49" charset="0"/>
              </a:rPr>
              <a:t>(ex: Intranets d’entreprises)</a:t>
            </a:r>
            <a:br>
              <a:rPr lang="fr-FR" sz="1800">
                <a:cs typeface="Courier New" pitchFamily="49" charset="0"/>
              </a:rPr>
            </a:br>
            <a:r>
              <a:rPr lang="fr-FR" sz="1800">
                <a:sym typeface="Wingdings" pitchFamily="2" charset="2"/>
              </a:rPr>
              <a:t> pour intégrer un comportement complexes unique au sein du site (contrôles fenêtrés… ex: login / mdp)</a:t>
            </a:r>
            <a:br>
              <a:rPr lang="fr-FR" sz="1800">
                <a:sym typeface="Wingdings" pitchFamily="2" charset="2"/>
              </a:rPr>
            </a:br>
            <a:r>
              <a:rPr lang="fr-FR" sz="1800">
                <a:sym typeface="Wingdings" pitchFamily="2" charset="2"/>
              </a:rPr>
              <a:t> pour une évolutivité par pallier (mises à jour rares, par étape)</a:t>
            </a:r>
            <a:br>
              <a:rPr lang="fr-FR" sz="1800">
                <a:sym typeface="Wingdings" pitchFamily="2" charset="2"/>
              </a:rPr>
            </a:br>
            <a:r>
              <a:rPr lang="fr-FR" sz="1800">
                <a:sym typeface="Wingdings" pitchFamily="2" charset="2"/>
              </a:rPr>
              <a:t> quand la portabilité n’est pas importante (limitée à MS Windows)</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TRES LIMITE SUR LES NAVIGATEURS, AV &amp; FIREWALL</a:t>
            </a:r>
            <a:br>
              <a:rPr lang="fr-FR" sz="1800" b="1">
                <a:cs typeface="Courier New" pitchFamily="49" charset="0"/>
              </a:rPr>
            </a:br>
            <a:r>
              <a:rPr lang="fr-FR" sz="1800" b="1">
                <a:cs typeface="Courier New" pitchFamily="49" charset="0"/>
              </a:rPr>
              <a:t>CAR PROBLEMES DE SECURITE COTE CLIENT !</a:t>
            </a:r>
          </a:p>
        </p:txBody>
      </p:sp>
      <p:sp>
        <p:nvSpPr>
          <p:cNvPr id="4" name="Rectangle 13"/>
          <p:cNvSpPr>
            <a:spLocks noGrp="1" noChangeArrowheads="1"/>
          </p:cNvSpPr>
          <p:nvPr>
            <p:ph type="sldNum" sz="quarter" idx="12"/>
          </p:nvPr>
        </p:nvSpPr>
        <p:spPr>
          <a:ln/>
        </p:spPr>
        <p:txBody>
          <a:bodyPr/>
          <a:lstStyle/>
          <a:p>
            <a:pPr>
              <a:defRPr/>
            </a:pPr>
            <a:fld id="{4FFD7723-404F-4B4A-9396-53F1523E3177}" type="slidenum">
              <a:rPr lang="fr-FR"/>
              <a:pPr>
                <a:defRPr/>
              </a:pPr>
              <a:t>166</a:t>
            </a:fld>
            <a:endParaRPr lang="fr-F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AutoShape 2"/>
          <p:cNvSpPr>
            <a:spLocks noGrp="1" noChangeArrowheads="1"/>
          </p:cNvSpPr>
          <p:nvPr>
            <p:ph type="title"/>
          </p:nvPr>
        </p:nvSpPr>
        <p:spPr/>
        <p:txBody>
          <a:bodyPr/>
          <a:lstStyle/>
          <a:p>
            <a:pPr eaLnBrk="1" hangingPunct="1"/>
            <a:r>
              <a:rPr lang="fr-FR"/>
              <a:t>Savoir choisir (5/6)</a:t>
            </a:r>
          </a:p>
        </p:txBody>
      </p:sp>
      <p:sp>
        <p:nvSpPr>
          <p:cNvPr id="990211" name="Rectangle 3"/>
          <p:cNvSpPr>
            <a:spLocks noGrp="1" noChangeArrowheads="1"/>
          </p:cNvSpPr>
          <p:nvPr>
            <p:ph idx="1"/>
          </p:nvPr>
        </p:nvSpPr>
        <p:spPr/>
        <p:txBody>
          <a:bodyPr/>
          <a:lstStyle/>
          <a:p>
            <a:pPr eaLnBrk="1" hangingPunct="1"/>
            <a:r>
              <a:rPr lang="fr-FR">
                <a:ea typeface="MS Mincho" pitchFamily="49" charset="-128"/>
              </a:rPr>
              <a:t>Ajax vs .NET technologie</a:t>
            </a:r>
          </a:p>
          <a:p>
            <a:pPr eaLnBrk="1" hangingPunct="1">
              <a:buFont typeface="Wingdings" pitchFamily="2" charset="2"/>
              <a:buNone/>
            </a:pPr>
            <a:endParaRPr lang="fr-FR" sz="1800">
              <a:cs typeface="Courier New" pitchFamily="49" charset="0"/>
            </a:endParaRPr>
          </a:p>
          <a:p>
            <a:pPr eaLnBrk="1" hangingPunct="1">
              <a:buFont typeface="Wingdings" pitchFamily="2" charset="2"/>
              <a:buNone/>
            </a:pPr>
            <a:r>
              <a:rPr lang="fr-FR" sz="1800">
                <a:cs typeface="Courier New" pitchFamily="49" charset="0"/>
              </a:rPr>
              <a:t>   - Le recours à la technologie .NET (client &amp; serveur) est plus appropriée qu’Ajax :</a:t>
            </a:r>
            <a:br>
              <a:rPr lang="fr-FR" sz="1800">
                <a:cs typeface="Courier New" pitchFamily="49" charset="0"/>
              </a:rPr>
            </a:br>
            <a:r>
              <a:rPr lang="fr-FR" sz="1800">
                <a:sym typeface="Wingdings" pitchFamily="2" charset="2"/>
              </a:rPr>
              <a:t></a:t>
            </a:r>
            <a:r>
              <a:rPr lang="fr-FR" sz="1800">
                <a:cs typeface="Courier New" pitchFamily="49" charset="0"/>
              </a:rPr>
              <a:t> pour des applications sécurisées : processus de fonctionnement et code source </a:t>
            </a:r>
            <a:r>
              <a:rPr lang="fr-FR" sz="1800">
                <a:sym typeface="Wingdings" pitchFamily="2" charset="2"/>
              </a:rPr>
              <a:t>confidentiels </a:t>
            </a:r>
            <a:r>
              <a:rPr lang="fr-FR" sz="1800">
                <a:cs typeface="Courier New" pitchFamily="49" charset="0"/>
              </a:rPr>
              <a:t>(ex: Intranets / Extranets)</a:t>
            </a:r>
            <a:br>
              <a:rPr lang="fr-FR" sz="1800">
                <a:cs typeface="Courier New" pitchFamily="49" charset="0"/>
              </a:rPr>
            </a:br>
            <a:r>
              <a:rPr lang="fr-FR" sz="1800">
                <a:sym typeface="Wingdings" pitchFamily="2" charset="2"/>
              </a:rPr>
              <a:t> pour un fonctionnement proche de celui d’une applications hôte</a:t>
            </a:r>
            <a:br>
              <a:rPr lang="fr-FR" sz="1800">
                <a:sym typeface="Wingdings" pitchFamily="2" charset="2"/>
              </a:rPr>
            </a:br>
            <a:r>
              <a:rPr lang="fr-FR" sz="1800">
                <a:sym typeface="Wingdings" pitchFamily="2" charset="2"/>
              </a:rPr>
              <a:t> quand les utilisateurs ne sont pas trop nombreux à se connecter simultanément (support de la charge &amp; IIS)</a:t>
            </a:r>
            <a:br>
              <a:rPr lang="fr-FR" sz="1800">
                <a:sym typeface="Wingdings" pitchFamily="2" charset="2"/>
              </a:rPr>
            </a:br>
            <a:r>
              <a:rPr lang="fr-FR" sz="1800">
                <a:sym typeface="Wingdings" pitchFamily="2" charset="2"/>
              </a:rPr>
              <a:t> quand la portabilité n’est pas importante (limitée aux postes MS Windows équipés du framework .NET côté client)</a:t>
            </a:r>
            <a:br>
              <a:rPr lang="fr-FR" sz="1800">
                <a:sym typeface="Wingdings" pitchFamily="2" charset="2"/>
              </a:rPr>
            </a:br>
            <a:r>
              <a:rPr lang="fr-FR" sz="1800">
                <a:sym typeface="Wingdings" pitchFamily="2" charset="2"/>
              </a:rPr>
              <a:t>  quand on en a les moyens (Windows Server, licences client…)</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LIMITE AUX POSTES EQUIPES DU FRAMEWORK .NET COTE CLIENT !</a:t>
            </a:r>
          </a:p>
        </p:txBody>
      </p:sp>
      <p:sp>
        <p:nvSpPr>
          <p:cNvPr id="4" name="Rectangle 13"/>
          <p:cNvSpPr>
            <a:spLocks noGrp="1" noChangeArrowheads="1"/>
          </p:cNvSpPr>
          <p:nvPr>
            <p:ph type="sldNum" sz="quarter" idx="12"/>
          </p:nvPr>
        </p:nvSpPr>
        <p:spPr>
          <a:ln/>
        </p:spPr>
        <p:txBody>
          <a:bodyPr/>
          <a:lstStyle/>
          <a:p>
            <a:pPr>
              <a:defRPr/>
            </a:pPr>
            <a:fld id="{7F724C3B-F0BE-4E45-8A9B-7545BCAB4A37}" type="slidenum">
              <a:rPr lang="fr-FR"/>
              <a:pPr>
                <a:defRPr/>
              </a:pPr>
              <a:t>167</a:t>
            </a:fld>
            <a:endParaRPr lang="fr-F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AutoShape 2"/>
          <p:cNvSpPr>
            <a:spLocks noGrp="1" noChangeArrowheads="1"/>
          </p:cNvSpPr>
          <p:nvPr>
            <p:ph type="title"/>
          </p:nvPr>
        </p:nvSpPr>
        <p:spPr/>
        <p:txBody>
          <a:bodyPr/>
          <a:lstStyle/>
          <a:p>
            <a:pPr eaLnBrk="1" hangingPunct="1"/>
            <a:r>
              <a:rPr lang="fr-FR"/>
              <a:t>Savoir choisir (6/6)</a:t>
            </a:r>
          </a:p>
        </p:txBody>
      </p:sp>
      <p:sp>
        <p:nvSpPr>
          <p:cNvPr id="992259" name="Rectangle 3"/>
          <p:cNvSpPr>
            <a:spLocks noGrp="1" noChangeArrowheads="1"/>
          </p:cNvSpPr>
          <p:nvPr>
            <p:ph idx="1"/>
          </p:nvPr>
        </p:nvSpPr>
        <p:spPr/>
        <p:txBody>
          <a:bodyPr/>
          <a:lstStyle/>
          <a:p>
            <a:pPr eaLnBrk="1" hangingPunct="1"/>
            <a:r>
              <a:rPr lang="fr-FR">
                <a:ea typeface="MS Mincho" pitchFamily="49" charset="-128"/>
              </a:rPr>
              <a:t>Ajax vs Application hôte (côté client)</a:t>
            </a:r>
          </a:p>
          <a:p>
            <a:pPr eaLnBrk="1" hangingPunct="1">
              <a:buFont typeface="Wingdings" pitchFamily="2" charset="2"/>
              <a:buNone/>
            </a:pPr>
            <a:endParaRPr lang="fr-FR" sz="1800">
              <a:cs typeface="Courier New" pitchFamily="49" charset="0"/>
            </a:endParaRPr>
          </a:p>
          <a:p>
            <a:pPr eaLnBrk="1" hangingPunct="1">
              <a:buFont typeface="Wingdings" pitchFamily="2" charset="2"/>
              <a:buNone/>
            </a:pPr>
            <a:r>
              <a:rPr lang="fr-FR" sz="1800">
                <a:cs typeface="Courier New" pitchFamily="49" charset="0"/>
              </a:rPr>
              <a:t>   - Le recours à une application côté client est plus appropriée qu’Ajax :</a:t>
            </a:r>
            <a:br>
              <a:rPr lang="fr-FR" sz="1800">
                <a:cs typeface="Courier New" pitchFamily="49" charset="0"/>
              </a:rPr>
            </a:br>
            <a:r>
              <a:rPr lang="fr-FR" sz="1800">
                <a:sym typeface="Wingdings" pitchFamily="2" charset="2"/>
              </a:rPr>
              <a:t></a:t>
            </a:r>
            <a:r>
              <a:rPr lang="fr-FR" sz="1800">
                <a:cs typeface="Courier New" pitchFamily="49" charset="0"/>
              </a:rPr>
              <a:t> quand les données manipulées sont sensibles au vol ou à la destruction (ex: coordonnées bancaires, portefeuille client de l’entreprise…)</a:t>
            </a:r>
            <a:br>
              <a:rPr lang="fr-FR" sz="1800">
                <a:cs typeface="Courier New" pitchFamily="49" charset="0"/>
              </a:rPr>
            </a:br>
            <a:r>
              <a:rPr lang="fr-FR" sz="1800">
                <a:sym typeface="Wingdings" pitchFamily="2" charset="2"/>
              </a:rPr>
              <a:t> quand l’accès à Internet est limité en temps, horaires, qualité (débit, BP, coupures…) et/ou coût (ex: pays émergeants)</a:t>
            </a:r>
            <a:br>
              <a:rPr lang="fr-FR" sz="1800">
                <a:sym typeface="Wingdings" pitchFamily="2" charset="2"/>
              </a:rPr>
            </a:br>
            <a:r>
              <a:rPr lang="fr-FR" sz="1800">
                <a:sym typeface="Wingdings" pitchFamily="2" charset="2"/>
              </a:rPr>
              <a:t> pour une évolutivité par pallier (mises à jour rares, par étape)</a:t>
            </a:r>
            <a:br>
              <a:rPr lang="fr-FR" sz="1800">
                <a:sym typeface="Wingdings" pitchFamily="2" charset="2"/>
              </a:rPr>
            </a:br>
            <a:r>
              <a:rPr lang="fr-FR" sz="1800">
                <a:sym typeface="Wingdings" pitchFamily="2" charset="2"/>
              </a:rPr>
              <a:t> quand la réactivité de l’application par rapport aux actions de l’utilisateur est essentielle.</a:t>
            </a:r>
          </a:p>
          <a:p>
            <a:pPr eaLnBrk="1" hangingPunct="1">
              <a:buFont typeface="Wingdings" pitchFamily="2" charset="2"/>
              <a:buNone/>
            </a:pPr>
            <a:endParaRPr lang="fr-FR" sz="1800">
              <a:sym typeface="Wingdings" pitchFamily="2" charset="2"/>
            </a:endParaRPr>
          </a:p>
          <a:p>
            <a:pPr algn="ctr" eaLnBrk="1" hangingPunct="1">
              <a:buFont typeface="Wingdings" pitchFamily="2" charset="2"/>
              <a:buNone/>
            </a:pPr>
            <a:r>
              <a:rPr lang="fr-FR" sz="1800" b="1">
                <a:cs typeface="Courier New" pitchFamily="49" charset="0"/>
              </a:rPr>
              <a:t>L’APPLICATION DOIT ÊTRE DEPLOYEE SUR CHAQUE POSTE !</a:t>
            </a:r>
          </a:p>
        </p:txBody>
      </p:sp>
      <p:sp>
        <p:nvSpPr>
          <p:cNvPr id="4" name="Rectangle 13"/>
          <p:cNvSpPr>
            <a:spLocks noGrp="1" noChangeArrowheads="1"/>
          </p:cNvSpPr>
          <p:nvPr>
            <p:ph type="sldNum" sz="quarter" idx="12"/>
          </p:nvPr>
        </p:nvSpPr>
        <p:spPr>
          <a:ln/>
        </p:spPr>
        <p:txBody>
          <a:bodyPr/>
          <a:lstStyle/>
          <a:p>
            <a:pPr>
              <a:defRPr/>
            </a:pPr>
            <a:fld id="{B29EA74D-E557-40F8-A601-2CECA2E4FDE2}" type="slidenum">
              <a:rPr lang="fr-FR"/>
              <a:pPr>
                <a:defRPr/>
              </a:pPr>
              <a:t>168</a:t>
            </a:fld>
            <a:endParaRPr lang="fr-F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2"/>
          <p:cNvSpPr>
            <a:spLocks noGrp="1" noChangeArrowheads="1"/>
          </p:cNvSpPr>
          <p:nvPr>
            <p:ph type="title"/>
          </p:nvPr>
        </p:nvSpPr>
        <p:spPr/>
        <p:txBody>
          <a:bodyPr/>
          <a:lstStyle/>
          <a:p>
            <a:pPr eaLnBrk="1" hangingPunct="1"/>
            <a:r>
              <a:rPr lang="fr-FR"/>
              <a:t>Programmeur Ajax</a:t>
            </a:r>
          </a:p>
        </p:txBody>
      </p:sp>
      <p:sp>
        <p:nvSpPr>
          <p:cNvPr id="137219" name="Rectangle 3"/>
          <p:cNvSpPr>
            <a:spLocks noGrp="1" noChangeArrowheads="1"/>
          </p:cNvSpPr>
          <p:nvPr>
            <p:ph idx="1"/>
          </p:nvPr>
        </p:nvSpPr>
        <p:spPr/>
        <p:txBody>
          <a:bodyPr/>
          <a:lstStyle/>
          <a:p>
            <a:pPr eaLnBrk="1" hangingPunct="1"/>
            <a:r>
              <a:rPr lang="fr-FR" dirty="0"/>
              <a:t>Qualités requises du programmeur Ajax</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a:t>
            </a:r>
            <a:r>
              <a:rPr lang="fr-FR" sz="1800" u="sng" dirty="0">
                <a:ea typeface="MS Mincho" pitchFamily="49" charset="-128"/>
              </a:rPr>
              <a:t>Capacité d’apprentissage :</a:t>
            </a:r>
            <a:r>
              <a:rPr lang="fr-FR" sz="1800" dirty="0">
                <a:ea typeface="MS Mincho" pitchFamily="49" charset="-128"/>
              </a:rPr>
              <a:t> pour connaître et comprendre le fonctionnement de nombreux langages (XML, JS...) et des mécanismes mis en jeux (réseau, DOM, SOAP, REST, </a:t>
            </a:r>
            <a:r>
              <a:rPr lang="fr-FR" sz="1800" dirty="0" err="1">
                <a:ea typeface="MS Mincho" pitchFamily="49" charset="-128"/>
              </a:rPr>
              <a:t>XMLHttpRequest</a:t>
            </a:r>
            <a:r>
              <a:rPr lang="fr-FR" sz="1800" dirty="0">
                <a:ea typeface="MS Mincho" pitchFamily="49" charset="-128"/>
              </a:rPr>
              <a:t>, asynchronisme…)</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a:t>
            </a:r>
            <a:r>
              <a:rPr lang="fr-FR" sz="1800" u="sng" dirty="0">
                <a:ea typeface="MS Mincho" pitchFamily="49" charset="-128"/>
              </a:rPr>
              <a:t>Facilité d’adaptation :</a:t>
            </a:r>
            <a:r>
              <a:rPr lang="fr-FR" sz="1800" dirty="0">
                <a:ea typeface="MS Mincho" pitchFamily="49" charset="-128"/>
              </a:rPr>
              <a:t> afin de prendre en main les nouvelles évolutions (standards, bibliothèques, </a:t>
            </a:r>
            <a:r>
              <a:rPr lang="fr-FR" sz="1800" dirty="0" err="1">
                <a:ea typeface="MS Mincho" pitchFamily="49" charset="-128"/>
              </a:rPr>
              <a:t>frameworks</a:t>
            </a:r>
            <a:r>
              <a:rPr lang="fr-FR" sz="1800" dirty="0">
                <a:ea typeface="MS Mincho" pitchFamily="49" charset="-128"/>
              </a:rPr>
              <a:t>…)</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a:t>
            </a:r>
            <a:r>
              <a:rPr lang="fr-FR" sz="1800" u="sng" dirty="0">
                <a:ea typeface="MS Mincho" pitchFamily="49" charset="-128"/>
              </a:rPr>
              <a:t>Curiosité ou passion informatique :</a:t>
            </a:r>
            <a:r>
              <a:rPr lang="fr-FR" sz="1800" dirty="0">
                <a:ea typeface="MS Mincho" pitchFamily="49" charset="-128"/>
              </a:rPr>
              <a:t> il doit s’intéresser aux dernières nouveautés pour ne pas développer (en moins bien) des techniques déjà existantes.</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a:t>
            </a:r>
            <a:r>
              <a:rPr lang="fr-FR" sz="1800" u="sng" dirty="0">
                <a:ea typeface="MS Mincho" pitchFamily="49" charset="-128"/>
              </a:rPr>
              <a:t>Bonne vision d’ensemble :</a:t>
            </a:r>
            <a:r>
              <a:rPr lang="fr-FR" sz="1800" dirty="0">
                <a:ea typeface="MS Mincho" pitchFamily="49" charset="-128"/>
              </a:rPr>
              <a:t> il doit appréhender ses développements dans leur ensemble (côté client et serveur, débogage temporel, ergonomie dégradée…)</a:t>
            </a:r>
          </a:p>
        </p:txBody>
      </p:sp>
      <p:sp>
        <p:nvSpPr>
          <p:cNvPr id="4" name="Rectangle 13"/>
          <p:cNvSpPr>
            <a:spLocks noGrp="1" noChangeArrowheads="1"/>
          </p:cNvSpPr>
          <p:nvPr>
            <p:ph type="sldNum" sz="quarter" idx="12"/>
          </p:nvPr>
        </p:nvSpPr>
        <p:spPr>
          <a:ln/>
        </p:spPr>
        <p:txBody>
          <a:bodyPr/>
          <a:lstStyle/>
          <a:p>
            <a:pPr>
              <a:defRPr/>
            </a:pPr>
            <a:fld id="{9FFA0128-B87D-44A4-933D-46DAF84B76EA}" type="slidenum">
              <a:rPr lang="fr-FR"/>
              <a:pPr>
                <a:defRPr/>
              </a:pPr>
              <a:t>169</a:t>
            </a:fld>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Html</a:t>
            </a:r>
          </a:p>
        </p:txBody>
      </p:sp>
      <p:sp>
        <p:nvSpPr>
          <p:cNvPr id="5" name="Espace réservé du contenu 4"/>
          <p:cNvSpPr>
            <a:spLocks noGrp="1"/>
          </p:cNvSpPr>
          <p:nvPr>
            <p:ph sz="half" idx="1"/>
          </p:nvPr>
        </p:nvSpPr>
        <p:spPr/>
        <p:txBody>
          <a:bodyPr>
            <a:normAutofit lnSpcReduction="10000"/>
          </a:bodyPr>
          <a:lstStyle/>
          <a:p>
            <a:r>
              <a:rPr lang="fr-FR" dirty="0"/>
              <a:t>Lu, compris et affiché par le navigateur</a:t>
            </a:r>
          </a:p>
          <a:p>
            <a:pPr lvl="1"/>
            <a:r>
              <a:rPr lang="fr-FR" dirty="0"/>
              <a:t>Langage statique</a:t>
            </a:r>
          </a:p>
          <a:p>
            <a:endParaRPr lang="fr-FR" dirty="0"/>
          </a:p>
          <a:p>
            <a:r>
              <a:rPr lang="fr-FR" dirty="0"/>
              <a:t>Langage à balise</a:t>
            </a:r>
          </a:p>
          <a:p>
            <a:pPr lvl="1"/>
            <a:r>
              <a:rPr lang="fr-FR" i="1" dirty="0"/>
              <a:t>&lt;balise </a:t>
            </a:r>
            <a:r>
              <a:rPr lang="fr-FR" i="1" dirty="0" err="1"/>
              <a:t>attrib</a:t>
            </a:r>
            <a:r>
              <a:rPr lang="fr-FR" i="1" dirty="0"/>
              <a:t>=""&gt;content&lt;/balise&gt;</a:t>
            </a:r>
          </a:p>
          <a:p>
            <a:endParaRPr lang="fr-FR" dirty="0"/>
          </a:p>
          <a:p>
            <a:r>
              <a:rPr lang="fr-FR" dirty="0"/>
              <a:t>Balise principale html</a:t>
            </a:r>
          </a:p>
          <a:p>
            <a:pPr lvl="1"/>
            <a:r>
              <a:rPr lang="fr-FR" dirty="0"/>
              <a:t>&lt;html&gt;…contenu page web&lt;/html&gt;</a:t>
            </a:r>
          </a:p>
          <a:p>
            <a:endParaRPr lang="fr-FR" dirty="0"/>
          </a:p>
          <a:p>
            <a:r>
              <a:rPr lang="fr-FR" dirty="0"/>
              <a:t>2 sections </a:t>
            </a:r>
          </a:p>
          <a:p>
            <a:pPr lvl="1"/>
            <a:r>
              <a:rPr lang="fr-FR" dirty="0"/>
              <a:t>Head : &lt;</a:t>
            </a:r>
            <a:r>
              <a:rPr lang="fr-FR" dirty="0" err="1"/>
              <a:t>head</a:t>
            </a:r>
            <a:r>
              <a:rPr lang="fr-FR" dirty="0"/>
              <a:t>&gt; logique </a:t>
            </a:r>
            <a:r>
              <a:rPr lang="fr-FR" dirty="0" err="1"/>
              <a:t>metier</a:t>
            </a:r>
            <a:r>
              <a:rPr lang="fr-FR" dirty="0"/>
              <a:t> &lt;/</a:t>
            </a:r>
            <a:r>
              <a:rPr lang="fr-FR" dirty="0" err="1"/>
              <a:t>head</a:t>
            </a:r>
            <a:r>
              <a:rPr lang="fr-FR" dirty="0"/>
              <a:t>&gt;</a:t>
            </a:r>
          </a:p>
          <a:p>
            <a:pPr lvl="1"/>
            <a:r>
              <a:rPr lang="fr-FR" dirty="0"/>
              <a:t>Body : &lt;body&gt; contenu </a:t>
            </a:r>
            <a:r>
              <a:rPr lang="fr-FR" dirty="0" err="1"/>
              <a:t>presenté</a:t>
            </a:r>
            <a:r>
              <a:rPr lang="fr-FR" dirty="0"/>
              <a:t> &lt;/body&gt;</a:t>
            </a:r>
          </a:p>
        </p:txBody>
      </p:sp>
      <p:pic>
        <p:nvPicPr>
          <p:cNvPr id="7" name="Espace réservé pour une image  6" descr="11.png"/>
          <p:cNvPicPr>
            <a:picLocks noGrp="1" noChangeAspect="1"/>
          </p:cNvPicPr>
          <p:nvPr>
            <p:ph type="pic" sz="quarter" idx="13"/>
          </p:nvPr>
        </p:nvPicPr>
        <p:blipFill>
          <a:blip r:embed="rId3"/>
          <a:srcRect l="7648" r="7648"/>
          <a:stretch>
            <a:fillRect/>
          </a:stretch>
        </p:blipFill>
        <p:spPr/>
      </p:pic>
      <p:sp>
        <p:nvSpPr>
          <p:cNvPr id="2" name="Étoile : 24 branches 1">
            <a:extLst>
              <a:ext uri="{FF2B5EF4-FFF2-40B4-BE49-F238E27FC236}">
                <a16:creationId xmlns:a16="http://schemas.microsoft.com/office/drawing/2014/main" id="{FBD73D93-3021-4E50-A97F-D52E4DDF816F}"/>
              </a:ext>
            </a:extLst>
          </p:cNvPr>
          <p:cNvSpPr/>
          <p:nvPr/>
        </p:nvSpPr>
        <p:spPr>
          <a:xfrm>
            <a:off x="6660232" y="3861048"/>
            <a:ext cx="2483768" cy="185395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HTML 6 bientôt disponible</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pPr eaLnBrk="1" hangingPunct="1"/>
            <a:r>
              <a:rPr lang="fr-FR" sz="3200"/>
              <a:t>AJAX : RIA</a:t>
            </a:r>
            <a:endParaRPr lang="en-JM" sz="3200"/>
          </a:p>
        </p:txBody>
      </p:sp>
      <p:sp>
        <p:nvSpPr>
          <p:cNvPr id="3" name="Content Placeholder 2"/>
          <p:cNvSpPr>
            <a:spLocks noGrp="1"/>
          </p:cNvSpPr>
          <p:nvPr>
            <p:ph idx="1"/>
          </p:nvPr>
        </p:nvSpPr>
        <p:spPr/>
        <p:txBody>
          <a:bodyPr rtlCol="0">
            <a:normAutofit fontScale="70000" lnSpcReduction="20000"/>
          </a:bodyPr>
          <a:lstStyle/>
          <a:p>
            <a:pPr marL="57150" indent="0" eaLnBrk="1" hangingPunct="1">
              <a:buFont typeface="Arial" charset="0"/>
              <a:buNone/>
              <a:defRPr/>
            </a:pPr>
            <a:r>
              <a:rPr lang="fr-FR" dirty="0"/>
              <a:t>Les pages Web classiques sont ergonomiquement pauvre en comparaison avec les application de bureau.</a:t>
            </a:r>
          </a:p>
          <a:p>
            <a:pPr marL="57150" indent="0" eaLnBrk="1" hangingPunct="1">
              <a:buFont typeface="Arial" charset="0"/>
              <a:buNone/>
              <a:defRPr/>
            </a:pPr>
            <a:br>
              <a:rPr lang="fr-FR" dirty="0"/>
            </a:br>
            <a:r>
              <a:rPr lang="fr-FR" dirty="0">
                <a:sym typeface="Wingdings" pitchFamily="2" charset="2"/>
              </a:rPr>
              <a:t>Ajax permet de transformer les sites Web pauvres en applications Web riches (</a:t>
            </a:r>
            <a:r>
              <a:rPr lang="fr-FR" i="1" dirty="0" err="1">
                <a:sym typeface="Wingdings" pitchFamily="2" charset="2"/>
              </a:rPr>
              <a:t>Rich</a:t>
            </a:r>
            <a:r>
              <a:rPr lang="fr-FR" i="1" dirty="0">
                <a:sym typeface="Wingdings" pitchFamily="2" charset="2"/>
              </a:rPr>
              <a:t> Internet Application</a:t>
            </a:r>
            <a:r>
              <a:rPr lang="fr-FR" dirty="0">
                <a:sym typeface="Wingdings" pitchFamily="2" charset="2"/>
              </a:rPr>
              <a:t>) par l’ajout de fonctionnalités les rendant plus "usables "   :</a:t>
            </a:r>
          </a:p>
          <a:p>
            <a:pPr lvl="1" eaLnBrk="1" hangingPunct="1">
              <a:buFont typeface="Arial" pitchFamily="34" charset="0"/>
              <a:buChar char="–"/>
              <a:defRPr/>
            </a:pPr>
            <a:endParaRPr lang="fr-FR" dirty="0">
              <a:sym typeface="Wingdings" pitchFamily="2" charset="2"/>
            </a:endParaRPr>
          </a:p>
          <a:p>
            <a:pPr lvl="1" eaLnBrk="1" hangingPunct="1">
              <a:buFont typeface="Arial" pitchFamily="34" charset="0"/>
              <a:buChar char="–"/>
              <a:defRPr/>
            </a:pPr>
            <a:r>
              <a:rPr lang="fr-FR" dirty="0">
                <a:solidFill>
                  <a:srgbClr val="009AD0"/>
                </a:solidFill>
                <a:sym typeface="Wingdings" pitchFamily="2" charset="2"/>
              </a:rPr>
              <a:t>complétion automatique de texte</a:t>
            </a:r>
          </a:p>
          <a:p>
            <a:pPr lvl="1" eaLnBrk="1" hangingPunct="1">
              <a:buFont typeface="Arial" pitchFamily="34" charset="0"/>
              <a:buChar char="–"/>
              <a:defRPr/>
            </a:pPr>
            <a:r>
              <a:rPr lang="fr-FR" dirty="0">
                <a:solidFill>
                  <a:srgbClr val="009AD0"/>
                </a:solidFill>
                <a:sym typeface="Wingdings" pitchFamily="2" charset="2"/>
              </a:rPr>
              <a:t>correction orthographique</a:t>
            </a:r>
          </a:p>
          <a:p>
            <a:pPr lvl="1" eaLnBrk="1" hangingPunct="1">
              <a:buFont typeface="Arial" pitchFamily="34" charset="0"/>
              <a:buChar char="–"/>
              <a:defRPr/>
            </a:pPr>
            <a:r>
              <a:rPr lang="fr-FR" dirty="0">
                <a:solidFill>
                  <a:srgbClr val="009AD0"/>
                </a:solidFill>
                <a:sym typeface="Wingdings" pitchFamily="2" charset="2"/>
              </a:rPr>
              <a:t>exploration des répertoires</a:t>
            </a:r>
          </a:p>
          <a:p>
            <a:pPr lvl="1" eaLnBrk="1" hangingPunct="1">
              <a:buFont typeface="Arial" pitchFamily="34" charset="0"/>
              <a:buChar char="–"/>
              <a:defRPr/>
            </a:pPr>
            <a:r>
              <a:rPr lang="fr-FR" dirty="0">
                <a:solidFill>
                  <a:srgbClr val="009AD0"/>
                </a:solidFill>
                <a:sym typeface="Wingdings" pitchFamily="2" charset="2"/>
              </a:rPr>
              <a:t>tris automatiques</a:t>
            </a:r>
          </a:p>
          <a:p>
            <a:pPr lvl="1" eaLnBrk="1" hangingPunct="1">
              <a:buFont typeface="Arial" pitchFamily="34" charset="0"/>
              <a:buChar char="–"/>
              <a:defRPr/>
            </a:pPr>
            <a:r>
              <a:rPr lang="fr-FR" dirty="0">
                <a:solidFill>
                  <a:srgbClr val="009AD0"/>
                </a:solidFill>
                <a:sym typeface="Wingdings" pitchFamily="2" charset="2"/>
              </a:rPr>
              <a:t>cliqué-déposé</a:t>
            </a:r>
          </a:p>
          <a:p>
            <a:pPr lvl="1" eaLnBrk="1" hangingPunct="1">
              <a:buFont typeface="Arial" pitchFamily="34" charset="0"/>
              <a:buChar char="–"/>
              <a:defRPr/>
            </a:pPr>
            <a:r>
              <a:rPr lang="fr-FR" dirty="0">
                <a:solidFill>
                  <a:srgbClr val="009AD0"/>
                </a:solidFill>
                <a:sym typeface="Wingdings" pitchFamily="2" charset="2"/>
              </a:rPr>
              <a:t>actions en tâches de fond…</a:t>
            </a:r>
          </a:p>
          <a:p>
            <a:pPr marL="57150" indent="0" eaLnBrk="1" hangingPunct="1">
              <a:buFont typeface="Arial" charset="0"/>
              <a:buNone/>
              <a:defRPr/>
            </a:pPr>
            <a:endParaRPr lang="fr-FR" dirty="0">
              <a:sym typeface="Wingdings" pitchFamily="2" charset="2"/>
            </a:endParaRPr>
          </a:p>
          <a:p>
            <a:pPr marL="57150" indent="0" eaLnBrk="1" hangingPunct="1">
              <a:buFont typeface="Arial" charset="0"/>
              <a:buNone/>
              <a:defRPr/>
            </a:pPr>
            <a:r>
              <a:rPr lang="fr-FR" b="1" dirty="0">
                <a:sym typeface="Wingdings" pitchFamily="2" charset="2"/>
              </a:rPr>
              <a:t>Ajax optimise la gestion de la bande passante et la réactivité de l’application grâce aux requêtes asynchrones.</a:t>
            </a:r>
            <a:endParaRPr lang="fr-FR" dirty="0">
              <a:sym typeface="Wingdings" pitchFamily="2" charset="2"/>
            </a:endParaRPr>
          </a:p>
          <a:p>
            <a:pPr lvl="1" eaLnBrk="1" hangingPunct="1">
              <a:defRPr/>
            </a:pPr>
            <a:endParaRPr lang="fr-FR" dirty="0">
              <a:sym typeface="Wingdings" pitchFamily="2" charset="2"/>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CA8FAB8-869D-4390-B9EC-686D4953A0BD}" type="slidenum">
              <a:rPr lang="en-JM" smtClean="0">
                <a:solidFill>
                  <a:schemeClr val="bg1"/>
                </a:solidFill>
              </a:rPr>
              <a:pPr fontAlgn="base">
                <a:spcBef>
                  <a:spcPct val="0"/>
                </a:spcBef>
                <a:spcAft>
                  <a:spcPct val="0"/>
                </a:spcAft>
                <a:defRPr/>
              </a:pPr>
              <a:t>170</a:t>
            </a:fld>
            <a:endParaRPr lang="en-JM">
              <a:solidFill>
                <a:schemeClr val="bg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pPr eaLnBrk="1" hangingPunct="1"/>
            <a:r>
              <a:rPr lang="fr-FR" sz="3200"/>
              <a:t>AJAX : </a:t>
            </a:r>
            <a:r>
              <a:rPr lang="en-US" sz="3200"/>
              <a:t>Asynchronous</a:t>
            </a:r>
            <a:r>
              <a:rPr lang="fr-FR" sz="3200"/>
              <a:t> JavaScript And Xml</a:t>
            </a:r>
            <a:endParaRPr lang="en-JM" sz="3200"/>
          </a:p>
        </p:txBody>
      </p:sp>
      <p:sp>
        <p:nvSpPr>
          <p:cNvPr id="3" name="Content Placeholder 2"/>
          <p:cNvSpPr>
            <a:spLocks noGrp="1"/>
          </p:cNvSpPr>
          <p:nvPr>
            <p:ph idx="1"/>
          </p:nvPr>
        </p:nvSpPr>
        <p:spPr/>
        <p:txBody>
          <a:bodyPr rtlCol="0">
            <a:normAutofit fontScale="77500" lnSpcReduction="20000"/>
          </a:bodyPr>
          <a:lstStyle/>
          <a:p>
            <a:pPr marL="0" lvl="1" indent="0" eaLnBrk="1" hangingPunct="1">
              <a:buFont typeface="Arial" charset="0"/>
              <a:buNone/>
              <a:defRPr/>
            </a:pPr>
            <a:r>
              <a:rPr lang="fr-FR" dirty="0"/>
              <a:t>1996 : Introduction </a:t>
            </a:r>
            <a:r>
              <a:rPr lang="fr-FR" dirty="0" err="1"/>
              <a:t>IFRAME</a:t>
            </a:r>
            <a:r>
              <a:rPr lang="fr-FR" dirty="0"/>
              <a:t> dans MSIE3 pour rechargement partiel des pages</a:t>
            </a:r>
          </a:p>
          <a:p>
            <a:pPr marL="0" lvl="1" indent="0" eaLnBrk="1" hangingPunct="1">
              <a:buFont typeface="Arial" charset="0"/>
              <a:buNone/>
              <a:defRPr/>
            </a:pPr>
            <a:r>
              <a:rPr lang="fr-FR" dirty="0"/>
              <a:t>1997 : idem pour NN4 qui introduit le LAYER (abandonné par Mozilla)</a:t>
            </a:r>
          </a:p>
          <a:p>
            <a:pPr marL="0" lvl="1" indent="0" eaLnBrk="1" hangingPunct="1">
              <a:buFont typeface="Arial" charset="0"/>
              <a:buNone/>
              <a:defRPr/>
            </a:pPr>
            <a:r>
              <a:rPr lang="fr-FR" dirty="0"/>
              <a:t>1998 : introduction du </a:t>
            </a:r>
            <a:r>
              <a:rPr lang="fr-FR" dirty="0" err="1"/>
              <a:t>MSRS</a:t>
            </a:r>
            <a:r>
              <a:rPr lang="fr-FR" dirty="0"/>
              <a:t> (</a:t>
            </a:r>
            <a:r>
              <a:rPr lang="fr-FR" i="1" dirty="0"/>
              <a:t>MS </a:t>
            </a:r>
            <a:r>
              <a:rPr lang="fr-FR" i="1" dirty="0" err="1"/>
              <a:t>Remote</a:t>
            </a:r>
            <a:r>
              <a:rPr lang="fr-FR" i="1" dirty="0"/>
              <a:t> Scripting</a:t>
            </a:r>
            <a:r>
              <a:rPr lang="fr-FR" dirty="0"/>
              <a:t>) Java Applet &amp; </a:t>
            </a:r>
            <a:r>
              <a:rPr lang="fr-FR" dirty="0" err="1"/>
              <a:t>JS</a:t>
            </a:r>
            <a:r>
              <a:rPr lang="fr-FR" dirty="0"/>
              <a:t> com.</a:t>
            </a:r>
          </a:p>
          <a:p>
            <a:pPr marL="0" lvl="1" indent="0" eaLnBrk="1" hangingPunct="1">
              <a:buFont typeface="Arial" charset="0"/>
              <a:buNone/>
              <a:defRPr/>
            </a:pPr>
            <a:r>
              <a:rPr lang="fr-FR" dirty="0"/>
              <a:t>1999 : MSIE5.0 introduit </a:t>
            </a:r>
            <a:r>
              <a:rPr lang="fr-FR" i="1" dirty="0" err="1"/>
              <a:t>XMLHttpRequest</a:t>
            </a:r>
            <a:r>
              <a:rPr lang="fr-FR" i="1" dirty="0"/>
              <a:t> </a:t>
            </a:r>
            <a:r>
              <a:rPr lang="fr-FR" dirty="0"/>
              <a:t>via un ActiveX</a:t>
            </a:r>
          </a:p>
          <a:p>
            <a:pPr marL="0" lvl="1" indent="0" eaLnBrk="1" hangingPunct="1">
              <a:buFont typeface="Arial" charset="0"/>
              <a:buNone/>
              <a:defRPr/>
            </a:pPr>
            <a:r>
              <a:rPr lang="fr-FR" dirty="0"/>
              <a:t>2000 : MS utilise la technologie dans Outlook Web Access et Exchange</a:t>
            </a:r>
          </a:p>
          <a:p>
            <a:pPr marL="0" lvl="1" indent="0" eaLnBrk="1" hangingPunct="1">
              <a:buFont typeface="Arial" charset="0"/>
              <a:buNone/>
              <a:defRPr/>
            </a:pPr>
            <a:r>
              <a:rPr lang="fr-FR" dirty="0"/>
              <a:t>2002 : MFF1.0 implémente </a:t>
            </a:r>
            <a:r>
              <a:rPr lang="fr-FR" i="1" dirty="0" err="1"/>
              <a:t>XMLHttpRequest</a:t>
            </a:r>
            <a:r>
              <a:rPr lang="fr-FR" i="1" dirty="0"/>
              <a:t> </a:t>
            </a:r>
            <a:r>
              <a:rPr lang="fr-FR" dirty="0"/>
              <a:t>en natif via </a:t>
            </a:r>
            <a:r>
              <a:rPr lang="fr-FR" dirty="0" err="1"/>
              <a:t>JS</a:t>
            </a:r>
            <a:endParaRPr lang="fr-FR" dirty="0"/>
          </a:p>
          <a:p>
            <a:pPr marL="0" lvl="1" indent="0" eaLnBrk="1" hangingPunct="1">
              <a:buFont typeface="Arial" charset="0"/>
              <a:buNone/>
              <a:defRPr/>
            </a:pPr>
            <a:r>
              <a:rPr lang="fr-FR" dirty="0"/>
              <a:t>2003 : Apparition des </a:t>
            </a:r>
            <a:r>
              <a:rPr lang="fr-FR" i="1" dirty="0" err="1"/>
              <a:t>Remote</a:t>
            </a:r>
            <a:r>
              <a:rPr lang="fr-FR" i="1" dirty="0"/>
              <a:t> Scripting </a:t>
            </a:r>
            <a:r>
              <a:rPr lang="fr-FR" i="1" dirty="0" err="1"/>
              <a:t>Frameworks</a:t>
            </a:r>
            <a:r>
              <a:rPr lang="fr-FR" i="1" dirty="0"/>
              <a:t> </a:t>
            </a:r>
            <a:r>
              <a:rPr lang="fr-FR" dirty="0"/>
              <a:t>(</a:t>
            </a:r>
            <a:r>
              <a:rPr lang="fr-FR" dirty="0" err="1"/>
              <a:t>RSF</a:t>
            </a:r>
            <a:r>
              <a:rPr lang="fr-FR" dirty="0"/>
              <a:t>) et implémentation par MS des "Callbacks" (côté serveur) en ASP.NET</a:t>
            </a:r>
          </a:p>
          <a:p>
            <a:pPr marL="0" lvl="1" indent="0" eaLnBrk="1" hangingPunct="1">
              <a:buFont typeface="Arial" charset="0"/>
              <a:buNone/>
              <a:defRPr/>
            </a:pPr>
            <a:r>
              <a:rPr lang="fr-FR" dirty="0"/>
              <a:t>18/02/05 : 1ère utilisation du terme Ajax par Jesse James GARRET dans l’article "Ajax, A new </a:t>
            </a:r>
            <a:r>
              <a:rPr lang="fr-FR" dirty="0" err="1"/>
              <a:t>approach</a:t>
            </a:r>
            <a:r>
              <a:rPr lang="fr-FR" dirty="0"/>
              <a:t> to web applications" (</a:t>
            </a:r>
            <a:r>
              <a:rPr lang="fr-FR" i="1" dirty="0"/>
              <a:t>Adaptive </a:t>
            </a:r>
            <a:r>
              <a:rPr lang="fr-FR" i="1" dirty="0" err="1"/>
              <a:t>Path</a:t>
            </a:r>
            <a:r>
              <a:rPr lang="fr-FR" dirty="0"/>
              <a:t>)</a:t>
            </a:r>
          </a:p>
          <a:p>
            <a:pPr marL="0" lvl="1" indent="0" eaLnBrk="1" hangingPunct="1">
              <a:buFont typeface="Arial" charset="0"/>
              <a:buNone/>
              <a:defRPr/>
            </a:pPr>
            <a:r>
              <a:rPr lang="fr-FR" b="1" dirty="0"/>
              <a:t>04/06 : le W3C crée un document de spécification (</a:t>
            </a:r>
            <a:r>
              <a:rPr lang="fr-FR" b="1" dirty="0" err="1"/>
              <a:t>draft</a:t>
            </a:r>
            <a:r>
              <a:rPr lang="fr-FR" b="1" dirty="0"/>
              <a:t>) des </a:t>
            </a:r>
            <a:r>
              <a:rPr lang="fr-FR" b="1" i="1" dirty="0" err="1"/>
              <a:t>XMLHttpRequest</a:t>
            </a:r>
            <a:endParaRPr lang="fr-FR" b="1" i="1" dirty="0"/>
          </a:p>
          <a:p>
            <a:pPr marL="0" lvl="1" indent="0" eaLnBrk="1" hangingPunct="1">
              <a:buFont typeface="Arial" charset="0"/>
              <a:buNone/>
              <a:defRPr/>
            </a:pPr>
            <a:r>
              <a:rPr lang="fr-FR" dirty="0"/>
              <a:t>2006 : Apparition des bibliothèques Prototype, </a:t>
            </a:r>
            <a:r>
              <a:rPr lang="fr-FR" dirty="0" err="1"/>
              <a:t>ScriptAculoUs</a:t>
            </a:r>
            <a:r>
              <a:rPr lang="fr-FR" dirty="0"/>
              <a:t>…</a:t>
            </a:r>
          </a:p>
          <a:p>
            <a:pPr marL="0" lvl="1" indent="0" eaLnBrk="1" hangingPunct="1">
              <a:buFont typeface="Arial" charset="0"/>
              <a:buNone/>
              <a:tabLst>
                <a:tab pos="8439150" algn="r"/>
              </a:tabLst>
              <a:defRPr/>
            </a:pP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281976A-1B93-44A7-8F97-DFD2746295F3}" type="slidenum">
              <a:rPr lang="en-JM" smtClean="0">
                <a:solidFill>
                  <a:schemeClr val="bg1"/>
                </a:solidFill>
              </a:rPr>
              <a:pPr fontAlgn="base">
                <a:spcBef>
                  <a:spcPct val="0"/>
                </a:spcBef>
                <a:spcAft>
                  <a:spcPct val="0"/>
                </a:spcAft>
                <a:defRPr/>
              </a:pPr>
              <a:t>171</a:t>
            </a:fld>
            <a:endParaRPr lang="en-JM">
              <a:solidFill>
                <a:schemeClr val="bg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pPr eaLnBrk="1" hangingPunct="1"/>
            <a:r>
              <a:rPr lang="fr-FR" sz="3200"/>
              <a:t>AJAX : RIA</a:t>
            </a:r>
            <a:endParaRPr lang="en-JM" sz="3200"/>
          </a:p>
        </p:txBody>
      </p:sp>
      <p:sp>
        <p:nvSpPr>
          <p:cNvPr id="3" name="Content Placeholder 2"/>
          <p:cNvSpPr>
            <a:spLocks noGrp="1"/>
          </p:cNvSpPr>
          <p:nvPr>
            <p:ph idx="1"/>
          </p:nvPr>
        </p:nvSpPr>
        <p:spPr/>
        <p:txBody>
          <a:bodyPr rtlCol="0">
            <a:normAutofit lnSpcReduction="10000"/>
          </a:bodyPr>
          <a:lstStyle/>
          <a:p>
            <a:pPr marL="57150" indent="0" eaLnBrk="1" hangingPunct="1">
              <a:buFont typeface="Arial" charset="0"/>
              <a:buNone/>
              <a:defRPr/>
            </a:pPr>
            <a:r>
              <a:rPr lang="fr-FR" b="1" dirty="0">
                <a:sym typeface="Wingdings" pitchFamily="2" charset="2"/>
              </a:rPr>
              <a:t>Une application Ajax requiert idéalement un séparation plus stricte des couches:</a:t>
            </a:r>
          </a:p>
          <a:p>
            <a:pPr marL="57150" indent="0" eaLnBrk="1" hangingPunct="1">
              <a:buFont typeface="Arial" charset="0"/>
              <a:buNone/>
              <a:defRPr/>
            </a:pPr>
            <a:endParaRPr lang="fr-FR" dirty="0">
              <a:sym typeface="Wingdings" pitchFamily="2" charset="2"/>
            </a:endParaRPr>
          </a:p>
          <a:p>
            <a:pPr lvl="1" eaLnBrk="1" hangingPunct="1">
              <a:defRPr/>
            </a:pPr>
            <a:r>
              <a:rPr lang="fr-FR" dirty="0">
                <a:sym typeface="Wingdings" pitchFamily="2" charset="2"/>
              </a:rPr>
              <a:t>du contenu (les données)</a:t>
            </a:r>
            <a:br>
              <a:rPr lang="fr-FR" dirty="0">
                <a:sym typeface="Wingdings" pitchFamily="2" charset="2"/>
              </a:rPr>
            </a:br>
            <a:endParaRPr lang="fr-FR" dirty="0">
              <a:sym typeface="Wingdings" pitchFamily="2" charset="2"/>
            </a:endParaRPr>
          </a:p>
          <a:p>
            <a:pPr lvl="1" eaLnBrk="1" hangingPunct="1">
              <a:defRPr/>
            </a:pPr>
            <a:r>
              <a:rPr lang="fr-FR" dirty="0">
                <a:sym typeface="Wingdings" pitchFamily="2" charset="2"/>
              </a:rPr>
              <a:t>du format (protocole et format des données échangées)</a:t>
            </a:r>
            <a:br>
              <a:rPr lang="fr-FR" dirty="0">
                <a:sym typeface="Wingdings" pitchFamily="2" charset="2"/>
              </a:rPr>
            </a:br>
            <a:endParaRPr lang="fr-FR" dirty="0">
              <a:sym typeface="Wingdings" pitchFamily="2" charset="2"/>
            </a:endParaRPr>
          </a:p>
          <a:p>
            <a:pPr lvl="1" eaLnBrk="1" hangingPunct="1">
              <a:defRPr/>
            </a:pPr>
            <a:r>
              <a:rPr lang="fr-FR" dirty="0">
                <a:sym typeface="Wingdings" pitchFamily="2" charset="2"/>
              </a:rPr>
              <a:t>de la mise en page (affichage dans le client)</a:t>
            </a:r>
            <a:br>
              <a:rPr lang="fr-FR" dirty="0">
                <a:sym typeface="Wingdings" pitchFamily="2" charset="2"/>
              </a:rPr>
            </a:br>
            <a:endParaRPr lang="fr-FR" dirty="0">
              <a:sym typeface="Wingdings" pitchFamily="2" charset="2"/>
            </a:endParaRPr>
          </a:p>
          <a:p>
            <a:pPr lvl="1" eaLnBrk="1" hangingPunct="1">
              <a:defRPr/>
            </a:pPr>
            <a:r>
              <a:rPr lang="fr-FR" dirty="0">
                <a:sym typeface="Wingdings" pitchFamily="2" charset="2"/>
              </a:rPr>
              <a:t>et des fonctionnalités (actions, réactions…)</a:t>
            </a:r>
          </a:p>
          <a:p>
            <a:pPr eaLnBrk="1" hangingPunct="1">
              <a:buFont typeface="Arial" charset="0"/>
              <a:buNone/>
              <a:defRPr/>
            </a:pPr>
            <a:endParaRPr lang="fr-FR" dirty="0">
              <a:sym typeface="Wingdings" pitchFamily="2" charset="2"/>
            </a:endParaRPr>
          </a:p>
          <a:p>
            <a:pPr lvl="1" eaLnBrk="1" hangingPunct="1">
              <a:defRPr/>
            </a:pPr>
            <a:endParaRPr lang="fr-FR" dirty="0">
              <a:sym typeface="Wingdings" pitchFamily="2" charset="2"/>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07F1744-B92F-4A1A-9F90-5E878C1CD4F5}" type="slidenum">
              <a:rPr lang="en-JM" smtClean="0">
                <a:solidFill>
                  <a:schemeClr val="bg1"/>
                </a:solidFill>
              </a:rPr>
              <a:pPr fontAlgn="base">
                <a:spcBef>
                  <a:spcPct val="0"/>
                </a:spcBef>
                <a:spcAft>
                  <a:spcPct val="0"/>
                </a:spcAft>
                <a:defRPr/>
              </a:pPr>
              <a:t>172</a:t>
            </a:fld>
            <a:endParaRPr lang="en-JM">
              <a:solidFill>
                <a:schemeClr val="bg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pPr eaLnBrk="1" hangingPunct="1"/>
            <a:r>
              <a:rPr lang="fr-FR" sz="3200"/>
              <a:t>Divers frameworks</a:t>
            </a:r>
            <a:endParaRPr lang="en-JM" sz="3200"/>
          </a:p>
        </p:txBody>
      </p:sp>
      <p:sp>
        <p:nvSpPr>
          <p:cNvPr id="3" name="Content Placeholder 2"/>
          <p:cNvSpPr>
            <a:spLocks noGrp="1"/>
          </p:cNvSpPr>
          <p:nvPr>
            <p:ph idx="1"/>
          </p:nvPr>
        </p:nvSpPr>
        <p:spPr/>
        <p:txBody>
          <a:bodyPr rtlCol="0">
            <a:normAutofit fontScale="77500" lnSpcReduction="20000"/>
          </a:bodyPr>
          <a:lstStyle/>
          <a:p>
            <a:pPr marL="0" indent="0" eaLnBrk="1" hangingPunct="1">
              <a:buFont typeface="Arial" charset="0"/>
              <a:buNone/>
              <a:defRPr/>
            </a:pPr>
            <a:r>
              <a:rPr lang="fr-FR" b="1" dirty="0">
                <a:ea typeface="MS Mincho" pitchFamily="49" charset="-128"/>
              </a:rPr>
              <a:t>Prototype : </a:t>
            </a:r>
            <a:r>
              <a:rPr lang="fr-FR" dirty="0" err="1">
                <a:ea typeface="MS Mincho" pitchFamily="49" charset="-128"/>
              </a:rPr>
              <a:t>JS</a:t>
            </a:r>
            <a:r>
              <a:rPr lang="fr-FR" dirty="0">
                <a:ea typeface="MS Mincho" pitchFamily="49" charset="-128"/>
              </a:rPr>
              <a:t>/Ajax </a:t>
            </a:r>
            <a:r>
              <a:rPr lang="fr-FR" dirty="0" err="1">
                <a:ea typeface="MS Mincho" pitchFamily="49" charset="-128"/>
              </a:rPr>
              <a:t>framework</a:t>
            </a:r>
            <a:r>
              <a:rPr lang="fr-FR" dirty="0">
                <a:ea typeface="MS Mincho" pitchFamily="49" charset="-128"/>
              </a:rPr>
              <a:t> de Sam Stephenson, simplifie la création de code </a:t>
            </a:r>
            <a:r>
              <a:rPr lang="fr-FR" dirty="0" err="1">
                <a:ea typeface="MS Mincho" pitchFamily="49" charset="-128"/>
              </a:rPr>
              <a:t>DHTML</a:t>
            </a:r>
            <a:r>
              <a:rPr lang="fr-FR" dirty="0">
                <a:ea typeface="MS Mincho" pitchFamily="49" charset="-128"/>
              </a:rPr>
              <a:t> et Ajax. Sa version 1.6 est compatible </a:t>
            </a:r>
            <a:r>
              <a:rPr lang="fr-FR" dirty="0" err="1">
                <a:ea typeface="MS Mincho" pitchFamily="49" charset="-128"/>
              </a:rPr>
              <a:t>MFF</a:t>
            </a:r>
            <a:r>
              <a:rPr lang="fr-FR" dirty="0">
                <a:ea typeface="MS Mincho" pitchFamily="49" charset="-128"/>
              </a:rPr>
              <a:t> 1.5+, MSIE 6+…</a:t>
            </a:r>
            <a:br>
              <a:rPr lang="fr-FR" dirty="0">
                <a:ea typeface="MS Mincho" pitchFamily="49" charset="-128"/>
              </a:rPr>
            </a:br>
            <a:r>
              <a:rPr lang="fr-FR" dirty="0">
                <a:ea typeface="MS Mincho" pitchFamily="49" charset="-128"/>
              </a:rPr>
              <a:t>Syntaxe: $(</a:t>
            </a:r>
            <a:r>
              <a:rPr lang="fr-FR" i="1" dirty="0">
                <a:ea typeface="MS Mincho" pitchFamily="49" charset="-128"/>
              </a:rPr>
              <a:t>id</a:t>
            </a:r>
            <a:r>
              <a:rPr lang="fr-FR" dirty="0">
                <a:ea typeface="MS Mincho" pitchFamily="49" charset="-128"/>
              </a:rPr>
              <a:t>) : l’élément étendu, $A(</a:t>
            </a:r>
            <a:r>
              <a:rPr lang="fr-FR" i="1" dirty="0" err="1">
                <a:ea typeface="MS Mincho" pitchFamily="49" charset="-128"/>
              </a:rPr>
              <a:t>obj</a:t>
            </a:r>
            <a:r>
              <a:rPr lang="fr-FR" dirty="0">
                <a:ea typeface="MS Mincho" pitchFamily="49" charset="-128"/>
              </a:rPr>
              <a:t>) : </a:t>
            </a:r>
            <a:r>
              <a:rPr lang="fr-FR" i="1" dirty="0" err="1">
                <a:ea typeface="MS Mincho" pitchFamily="49" charset="-128"/>
              </a:rPr>
              <a:t>Array</a:t>
            </a:r>
            <a:r>
              <a:rPr lang="fr-FR" i="1" dirty="0">
                <a:ea typeface="MS Mincho" pitchFamily="49" charset="-128"/>
              </a:rPr>
              <a:t> </a:t>
            </a:r>
            <a:r>
              <a:rPr lang="fr-FR" dirty="0">
                <a:ea typeface="MS Mincho" pitchFamily="49" charset="-128"/>
              </a:rPr>
              <a:t>étendu, $H(</a:t>
            </a:r>
            <a:r>
              <a:rPr lang="fr-FR" i="1" dirty="0" err="1">
                <a:ea typeface="MS Mincho" pitchFamily="49" charset="-128"/>
              </a:rPr>
              <a:t>obj</a:t>
            </a:r>
            <a:r>
              <a:rPr lang="fr-FR" dirty="0">
                <a:ea typeface="MS Mincho" pitchFamily="49" charset="-128"/>
              </a:rPr>
              <a:t>) : </a:t>
            </a:r>
            <a:r>
              <a:rPr lang="fr-FR" i="1" dirty="0">
                <a:ea typeface="MS Mincho" pitchFamily="49" charset="-128"/>
              </a:rPr>
              <a:t>Hash </a:t>
            </a:r>
            <a:r>
              <a:rPr lang="fr-FR" dirty="0">
                <a:ea typeface="MS Mincho" pitchFamily="49" charset="-128"/>
              </a:rPr>
              <a:t>de l’objet, $F(</a:t>
            </a:r>
            <a:r>
              <a:rPr lang="fr-FR" i="1" dirty="0" err="1">
                <a:ea typeface="MS Mincho" pitchFamily="49" charset="-128"/>
              </a:rPr>
              <a:t>element</a:t>
            </a:r>
            <a:r>
              <a:rPr lang="fr-FR" dirty="0">
                <a:ea typeface="MS Mincho" pitchFamily="49" charset="-128"/>
              </a:rPr>
              <a:t>) : </a:t>
            </a:r>
            <a:r>
              <a:rPr lang="fr-FR" i="1" dirty="0" err="1">
                <a:ea typeface="MS Mincho" pitchFamily="49" charset="-128"/>
              </a:rPr>
              <a:t>FormField</a:t>
            </a:r>
            <a:r>
              <a:rPr lang="fr-FR" i="1" dirty="0">
                <a:ea typeface="MS Mincho" pitchFamily="49" charset="-128"/>
              </a:rPr>
              <a:t> </a:t>
            </a:r>
            <a:r>
              <a:rPr lang="fr-FR" dirty="0">
                <a:ea typeface="MS Mincho" pitchFamily="49" charset="-128"/>
              </a:rPr>
              <a:t>étendu, $$(</a:t>
            </a:r>
            <a:r>
              <a:rPr lang="fr-FR" i="1" dirty="0" err="1">
                <a:ea typeface="MS Mincho" pitchFamily="49" charset="-128"/>
              </a:rPr>
              <a:t>css</a:t>
            </a:r>
            <a:r>
              <a:rPr lang="fr-FR" dirty="0">
                <a:ea typeface="MS Mincho" pitchFamily="49" charset="-128"/>
              </a:rPr>
              <a:t>): </a:t>
            </a:r>
            <a:r>
              <a:rPr lang="fr-FR" dirty="0" err="1">
                <a:ea typeface="MS Mincho" pitchFamily="49" charset="-128"/>
              </a:rPr>
              <a:t>CSS</a:t>
            </a:r>
            <a:r>
              <a:rPr lang="fr-FR" dirty="0">
                <a:ea typeface="MS Mincho" pitchFamily="49" charset="-128"/>
              </a:rPr>
              <a:t> étendu</a:t>
            </a:r>
          </a:p>
          <a:p>
            <a:pPr marL="0" indent="0" eaLnBrk="1" hangingPunct="1">
              <a:buFont typeface="Arial" charset="0"/>
              <a:buNone/>
              <a:defRPr/>
            </a:pPr>
            <a:endParaRPr lang="fr-FR" dirty="0">
              <a:ea typeface="MS Mincho" pitchFamily="49" charset="-128"/>
            </a:endParaRPr>
          </a:p>
          <a:p>
            <a:pPr marL="0" eaLnBrk="1" hangingPunct="1">
              <a:buFont typeface="Arial" charset="0"/>
              <a:buNone/>
              <a:defRPr/>
            </a:pPr>
            <a:r>
              <a:rPr lang="fr-FR" b="1" dirty="0">
                <a:ea typeface="MS Mincho" pitchFamily="49" charset="-128"/>
              </a:rPr>
              <a:t>Script.aculo.us : </a:t>
            </a:r>
            <a:r>
              <a:rPr lang="fr-FR" dirty="0" err="1">
                <a:ea typeface="MS Mincho" pitchFamily="49" charset="-128"/>
              </a:rPr>
              <a:t>JS</a:t>
            </a:r>
            <a:r>
              <a:rPr lang="fr-FR" dirty="0">
                <a:ea typeface="MS Mincho" pitchFamily="49" charset="-128"/>
              </a:rPr>
              <a:t>/Ajax </a:t>
            </a:r>
            <a:r>
              <a:rPr lang="fr-FR" dirty="0" err="1">
                <a:ea typeface="MS Mincho" pitchFamily="49" charset="-128"/>
              </a:rPr>
              <a:t>framework</a:t>
            </a:r>
            <a:r>
              <a:rPr lang="fr-FR" dirty="0">
                <a:ea typeface="MS Mincho" pitchFamily="49" charset="-128"/>
              </a:rPr>
              <a:t> créé par Thomas Fuchs. Cette librairie de composants et d’effets visuels est basée sur Prototype. Elle propose des </a:t>
            </a:r>
            <a:r>
              <a:rPr lang="fr-FR" dirty="0" err="1">
                <a:ea typeface="MS Mincho" pitchFamily="49" charset="-128"/>
              </a:rPr>
              <a:t>drag&amp;drop</a:t>
            </a:r>
            <a:r>
              <a:rPr lang="fr-FR" dirty="0">
                <a:ea typeface="MS Mincho" pitchFamily="49" charset="-128"/>
              </a:rPr>
              <a:t> évolués, de l’auto-complétion, de la génération dynamique cliente…</a:t>
            </a:r>
          </a:p>
          <a:p>
            <a:pPr eaLnBrk="1" hangingPunct="1">
              <a:buFont typeface="Arial" charset="0"/>
              <a:buNone/>
              <a:defRPr/>
            </a:pPr>
            <a:endParaRPr lang="fr-FR" dirty="0">
              <a:ea typeface="MS Mincho" pitchFamily="49" charset="-128"/>
            </a:endParaRPr>
          </a:p>
          <a:p>
            <a:pPr marL="0" eaLnBrk="1" hangingPunct="1">
              <a:buFont typeface="Arial" charset="0"/>
              <a:buNone/>
              <a:defRPr/>
            </a:pPr>
            <a:r>
              <a:rPr lang="fr-FR" b="1" dirty="0">
                <a:ea typeface="MS Mincho" pitchFamily="49" charset="-128"/>
              </a:rPr>
              <a:t>(Open)Rico : </a:t>
            </a:r>
            <a:r>
              <a:rPr lang="fr-FR" dirty="0" err="1">
                <a:ea typeface="MS Mincho" pitchFamily="49" charset="-128"/>
              </a:rPr>
              <a:t>JS</a:t>
            </a:r>
            <a:r>
              <a:rPr lang="fr-FR" dirty="0">
                <a:ea typeface="MS Mincho" pitchFamily="49" charset="-128"/>
              </a:rPr>
              <a:t>/Ajax </a:t>
            </a:r>
            <a:r>
              <a:rPr lang="fr-FR" dirty="0" err="1">
                <a:ea typeface="MS Mincho" pitchFamily="49" charset="-128"/>
              </a:rPr>
              <a:t>framework</a:t>
            </a:r>
            <a:r>
              <a:rPr lang="fr-FR" dirty="0">
                <a:ea typeface="MS Mincho" pitchFamily="49" charset="-128"/>
              </a:rPr>
              <a:t> orienté RIA basé sur Prototype. Composants (</a:t>
            </a:r>
            <a:r>
              <a:rPr lang="fr-FR" dirty="0" err="1">
                <a:ea typeface="MS Mincho" pitchFamily="49" charset="-128"/>
              </a:rPr>
              <a:t>LiveGrids</a:t>
            </a:r>
            <a:r>
              <a:rPr lang="fr-FR" dirty="0">
                <a:ea typeface="MS Mincho" pitchFamily="49" charset="-128"/>
              </a:rPr>
              <a:t>), effets visuels, comportements (accordéon), styles </a:t>
            </a:r>
            <a:r>
              <a:rPr lang="fr-FR" dirty="0" err="1">
                <a:ea typeface="MS Mincho" pitchFamily="49" charset="-128"/>
              </a:rPr>
              <a:t>drag&amp;drop</a:t>
            </a:r>
            <a:r>
              <a:rPr lang="fr-FR" dirty="0">
                <a:ea typeface="MS Mincho" pitchFamily="49" charset="-128"/>
              </a:rPr>
              <a:t>.</a:t>
            </a:r>
          </a:p>
          <a:p>
            <a:pPr eaLnBrk="1" hangingPunct="1">
              <a:buFont typeface="Arial" charset="0"/>
              <a:buNone/>
              <a:defRPr/>
            </a:pPr>
            <a:endParaRPr lang="fr-FR" dirty="0">
              <a:ea typeface="MS Mincho" pitchFamily="49" charset="-128"/>
            </a:endParaRPr>
          </a:p>
          <a:p>
            <a:pPr eaLnBrk="1" hangingPunct="1">
              <a:buFont typeface="Arial" charset="0"/>
              <a:buNone/>
              <a:defRPr/>
            </a:pPr>
            <a:endParaRPr lang="fr-FR" dirty="0">
              <a:ea typeface="MS Mincho" pitchFamily="49" charset="-128"/>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E10ADF9-8AE5-4DA7-9CFF-BC8F51B54108}" type="slidenum">
              <a:rPr lang="en-JM" smtClean="0">
                <a:solidFill>
                  <a:schemeClr val="bg1"/>
                </a:solidFill>
              </a:rPr>
              <a:pPr fontAlgn="base">
                <a:spcBef>
                  <a:spcPct val="0"/>
                </a:spcBef>
                <a:spcAft>
                  <a:spcPct val="0"/>
                </a:spcAft>
                <a:defRPr/>
              </a:pPr>
              <a:t>173</a:t>
            </a:fld>
            <a:endParaRPr lang="en-JM">
              <a:solidFill>
                <a:schemeClr val="bg1"/>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pPr eaLnBrk="1" hangingPunct="1"/>
            <a:r>
              <a:rPr lang="fr-FR" sz="3200"/>
              <a:t>Divers frameworks</a:t>
            </a:r>
            <a:endParaRPr lang="en-JM" sz="3200"/>
          </a:p>
        </p:txBody>
      </p:sp>
      <p:sp>
        <p:nvSpPr>
          <p:cNvPr id="147459" name="Content Placeholder 2"/>
          <p:cNvSpPr>
            <a:spLocks noGrp="1"/>
          </p:cNvSpPr>
          <p:nvPr>
            <p:ph idx="1"/>
          </p:nvPr>
        </p:nvSpPr>
        <p:spPr/>
        <p:txBody>
          <a:bodyPr>
            <a:normAutofit fontScale="77500" lnSpcReduction="20000"/>
          </a:bodyPr>
          <a:lstStyle/>
          <a:p>
            <a:pPr marL="0" indent="0" eaLnBrk="1" hangingPunct="1">
              <a:buFont typeface="Arial" charset="0"/>
              <a:buNone/>
            </a:pPr>
            <a:r>
              <a:rPr lang="fr-FR" b="1">
                <a:ea typeface="MS Mincho" pitchFamily="49" charset="-128"/>
              </a:rPr>
              <a:t>jQuery : </a:t>
            </a:r>
            <a:r>
              <a:rPr lang="fr-FR">
                <a:ea typeface="MS Mincho" pitchFamily="49" charset="-128"/>
              </a:rPr>
              <a:t>librairie JS légère et assez fournie (DOM, Events, CSS, Ajax, Effects…)</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Dojo : </a:t>
            </a:r>
            <a:r>
              <a:rPr lang="fr-FR">
                <a:ea typeface="MS Mincho" pitchFamily="49" charset="-128"/>
              </a:rPr>
              <a:t>toolkit JS/Ajax open-source d’Alex Russel orienté RIA, nombreux widgets (menus, drawing, effects, drag&amp;drop trees, forms, calendar &amp; clock…) supporte IFRAME (en plus d’Xhr), CSV, RDF, YUI… et offre un client-side storage</a:t>
            </a:r>
            <a:br>
              <a:rPr lang="fr-FR">
                <a:ea typeface="MS Mincho" pitchFamily="49" charset="-128"/>
              </a:rPr>
            </a:br>
            <a:r>
              <a:rPr lang="fr-FR" b="1">
                <a:ea typeface="MS Mincho" pitchFamily="49" charset="-128"/>
              </a:rPr>
              <a:t>Petit tour sur : </a:t>
            </a:r>
            <a:r>
              <a:rPr lang="fr-FR" b="1">
                <a:solidFill>
                  <a:srgbClr val="009AD0"/>
                </a:solidFill>
                <a:ea typeface="MS Mincho" pitchFamily="49" charset="-128"/>
              </a:rPr>
              <a:t>http://dojotoolkit.org/demos/fisheye-demo</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DWR (</a:t>
            </a:r>
            <a:r>
              <a:rPr lang="fr-FR" b="1" i="1">
                <a:ea typeface="MS Mincho" pitchFamily="49" charset="-128"/>
              </a:rPr>
              <a:t>Direct Web Remoting</a:t>
            </a:r>
            <a:r>
              <a:rPr lang="fr-FR" b="1">
                <a:ea typeface="MS Mincho" pitchFamily="49" charset="-128"/>
              </a:rPr>
              <a:t>) : </a:t>
            </a:r>
            <a:r>
              <a:rPr lang="fr-FR">
                <a:ea typeface="MS Mincho" pitchFamily="49" charset="-128"/>
              </a:rPr>
              <a:t>librairie open-source Java avec approche Ajax fonctionne comme un appel RPC sans plug-in client (grâce à JS)</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Moo.fx : </a:t>
            </a:r>
            <a:r>
              <a:rPr lang="fr-FR">
                <a:ea typeface="MS Mincho" pitchFamily="49" charset="-128"/>
              </a:rPr>
              <a:t>bibliothèque d’effets, alternative à script.aculo.us plus légère</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8C7641D-4EF4-4A5E-9794-EDE5A86AD856}" type="slidenum">
              <a:rPr lang="en-JM" smtClean="0">
                <a:solidFill>
                  <a:schemeClr val="bg1"/>
                </a:solidFill>
              </a:rPr>
              <a:pPr fontAlgn="base">
                <a:spcBef>
                  <a:spcPct val="0"/>
                </a:spcBef>
                <a:spcAft>
                  <a:spcPct val="0"/>
                </a:spcAft>
                <a:defRPr/>
              </a:pPr>
              <a:t>174</a:t>
            </a:fld>
            <a:endParaRPr lang="en-JM">
              <a:solidFill>
                <a:schemeClr val="bg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pPr eaLnBrk="1" hangingPunct="1"/>
            <a:r>
              <a:rPr lang="fr-FR" sz="3200"/>
              <a:t>Bonnes pratiques</a:t>
            </a:r>
            <a:endParaRPr lang="en-JM" sz="3200"/>
          </a:p>
        </p:txBody>
      </p:sp>
      <p:sp>
        <p:nvSpPr>
          <p:cNvPr id="3" name="Content Placeholder 2"/>
          <p:cNvSpPr>
            <a:spLocks noGrp="1"/>
          </p:cNvSpPr>
          <p:nvPr>
            <p:ph idx="1"/>
          </p:nvPr>
        </p:nvSpPr>
        <p:spPr/>
        <p:txBody>
          <a:bodyPr rtlCol="0">
            <a:normAutofit fontScale="62500" lnSpcReduction="20000"/>
          </a:bodyPr>
          <a:lstStyle/>
          <a:p>
            <a:pPr marL="0" indent="0" eaLnBrk="1" hangingPunct="1">
              <a:buFont typeface="Arial" charset="0"/>
              <a:buNone/>
              <a:defRPr/>
            </a:pPr>
            <a:r>
              <a:rPr lang="fr-FR" b="1" dirty="0">
                <a:ea typeface="MS Mincho" pitchFamily="49" charset="-128"/>
              </a:rPr>
              <a:t>Considérations techniques : DOM niveau 2 pas uniformément supporté</a:t>
            </a:r>
            <a:r>
              <a:rPr lang="fr-FR" dirty="0">
                <a:ea typeface="MS Mincho" pitchFamily="49" charset="-128"/>
              </a:rPr>
              <a:t>, protections firewall, proxy et ports bloqués, antivirus et désactivation de l’ActiveX </a:t>
            </a:r>
            <a:r>
              <a:rPr lang="fr-FR" i="1" dirty="0" err="1">
                <a:ea typeface="MS Mincho" pitchFamily="49" charset="-128"/>
              </a:rPr>
              <a:t>XMLHttpRequest</a:t>
            </a:r>
            <a:r>
              <a:rPr lang="fr-FR" i="1" dirty="0">
                <a:ea typeface="MS Mincho" pitchFamily="49" charset="-128"/>
              </a:rPr>
              <a:t> </a:t>
            </a:r>
            <a:r>
              <a:rPr lang="fr-FR" dirty="0">
                <a:ea typeface="MS Mincho" pitchFamily="49" charset="-128"/>
              </a:rPr>
              <a:t>sous MSIE, lecteurs d’écrans supportent mal Ajax, l’ajout aux favoris et le retour à la page précédente posent problème.</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b="1" dirty="0">
                <a:ea typeface="MS Mincho" pitchFamily="49" charset="-128"/>
              </a:rPr>
              <a:t>Considérations humaines : manque d’habitude de manipuler des RIA </a:t>
            </a:r>
            <a:r>
              <a:rPr lang="fr-FR" dirty="0">
                <a:ea typeface="MS Mincho" pitchFamily="49" charset="-128"/>
              </a:rPr>
              <a:t>(cliqué-glissé, enregistrement auto, modification ponctuelle sans rechargement de la page… autant d’actions non-intuitives pour les utilisateurs sur Internet)</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dirty="0">
                <a:ea typeface="MS Mincho" pitchFamily="49" charset="-128"/>
              </a:rPr>
              <a:t>Concevoir ses </a:t>
            </a:r>
            <a:r>
              <a:rPr lang="fr-FR" b="1" dirty="0">
                <a:ea typeface="MS Mincho" pitchFamily="49" charset="-128"/>
              </a:rPr>
              <a:t>pages d’abord comme des pages sans Ajax </a:t>
            </a:r>
            <a:r>
              <a:rPr lang="fr-FR" dirty="0">
                <a:ea typeface="MS Mincho" pitchFamily="49" charset="-128"/>
              </a:rPr>
              <a:t>(avec </a:t>
            </a:r>
            <a:r>
              <a:rPr lang="fr-FR" dirty="0" err="1">
                <a:ea typeface="MS Mincho" pitchFamily="49" charset="-128"/>
              </a:rPr>
              <a:t>Unobtrusive</a:t>
            </a:r>
            <a:r>
              <a:rPr lang="fr-FR" dirty="0">
                <a:ea typeface="MS Mincho" pitchFamily="49" charset="-128"/>
              </a:rPr>
              <a:t> </a:t>
            </a:r>
            <a:r>
              <a:rPr lang="fr-FR" dirty="0" err="1">
                <a:ea typeface="MS Mincho" pitchFamily="49" charset="-128"/>
              </a:rPr>
              <a:t>JS</a:t>
            </a:r>
            <a:r>
              <a:rPr lang="fr-FR" dirty="0">
                <a:ea typeface="MS Mincho" pitchFamily="49" charset="-128"/>
              </a:rPr>
              <a:t> et validation classique)Puis intégrer la technologie selon la pratique du </a:t>
            </a:r>
            <a:r>
              <a:rPr lang="fr-FR" b="1" i="1" dirty="0">
                <a:ea typeface="MS Mincho" pitchFamily="49" charset="-128"/>
              </a:rPr>
              <a:t>progressive </a:t>
            </a:r>
            <a:r>
              <a:rPr lang="fr-FR" b="1" i="1" dirty="0" err="1">
                <a:ea typeface="MS Mincho" pitchFamily="49" charset="-128"/>
              </a:rPr>
              <a:t>enhancement</a:t>
            </a:r>
            <a:r>
              <a:rPr lang="fr-FR" b="1" dirty="0">
                <a:ea typeface="MS Mincho" pitchFamily="49" charset="-128"/>
              </a:rPr>
              <a:t> surnommée </a:t>
            </a:r>
            <a:r>
              <a:rPr lang="fr-FR" b="1" dirty="0" err="1">
                <a:ea typeface="MS Mincho" pitchFamily="49" charset="-128"/>
              </a:rPr>
              <a:t>Hijax</a:t>
            </a:r>
            <a:r>
              <a:rPr lang="fr-FR" b="1" dirty="0">
                <a:ea typeface="MS Mincho" pitchFamily="49" charset="-128"/>
              </a:rPr>
              <a:t> par Jeremy Keith</a:t>
            </a:r>
          </a:p>
          <a:p>
            <a:pPr marL="0" indent="0" eaLnBrk="1" hangingPunct="1">
              <a:buFont typeface="Arial" charset="0"/>
              <a:buNone/>
              <a:defRPr/>
            </a:pPr>
            <a:endParaRPr lang="fr-FR" dirty="0">
              <a:ea typeface="MS Mincho" pitchFamily="49" charset="-128"/>
            </a:endParaRPr>
          </a:p>
          <a:p>
            <a:pPr marL="0" indent="0" eaLnBrk="1" hangingPunct="1">
              <a:buFont typeface="Arial" charset="0"/>
              <a:buNone/>
              <a:defRPr/>
            </a:pPr>
            <a:r>
              <a:rPr lang="fr-FR" dirty="0">
                <a:ea typeface="MS Mincho" pitchFamily="49" charset="-128"/>
              </a:rPr>
              <a:t>Précisez dès l’entrée du site l’utilisation d’Ajax et de fonctionnalités avancées</a:t>
            </a:r>
          </a:p>
          <a:p>
            <a:pPr marL="344488" lvl="1" indent="-76200" eaLnBrk="1" hangingPunct="1">
              <a:defRPr/>
            </a:pPr>
            <a:endParaRPr lang="fr-FR" dirty="0">
              <a:ea typeface="MS Mincho" pitchFamily="49" charset="-128"/>
            </a:endParaRPr>
          </a:p>
          <a:p>
            <a:pPr eaLnBrk="1" hangingPunct="1">
              <a:buFont typeface="Arial" charset="0"/>
              <a:buNone/>
              <a:defRPr/>
            </a:pPr>
            <a:endParaRPr lang="fr-FR" dirty="0">
              <a:sym typeface="Wingdings" pitchFamily="2" charset="2"/>
            </a:endParaRPr>
          </a:p>
          <a:p>
            <a:pPr lvl="1" eaLnBrk="1" hangingPunct="1">
              <a:defRPr/>
            </a:pPr>
            <a:endParaRPr lang="fr-FR" dirty="0">
              <a:sym typeface="Wingdings" pitchFamily="2" charset="2"/>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1890321-36FC-4FCD-9E85-8C6E8B15E712}" type="slidenum">
              <a:rPr lang="en-JM" smtClean="0">
                <a:solidFill>
                  <a:schemeClr val="bg1"/>
                </a:solidFill>
              </a:rPr>
              <a:pPr fontAlgn="base">
                <a:spcBef>
                  <a:spcPct val="0"/>
                </a:spcBef>
                <a:spcAft>
                  <a:spcPct val="0"/>
                </a:spcAft>
                <a:defRPr/>
              </a:pPr>
              <a:t>175</a:t>
            </a:fld>
            <a:endParaRPr lang="en-JM">
              <a:solidFill>
                <a:schemeClr val="bg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pPr eaLnBrk="1" hangingPunct="1"/>
            <a:r>
              <a:rPr lang="fr-FR" sz="3200"/>
              <a:t>Bonnes pratiques</a:t>
            </a:r>
            <a:endParaRPr lang="en-JM" sz="3200"/>
          </a:p>
        </p:txBody>
      </p:sp>
      <p:sp>
        <p:nvSpPr>
          <p:cNvPr id="149507" name="Content Placeholder 2"/>
          <p:cNvSpPr>
            <a:spLocks noGrp="1"/>
          </p:cNvSpPr>
          <p:nvPr>
            <p:ph idx="1"/>
          </p:nvPr>
        </p:nvSpPr>
        <p:spPr/>
        <p:txBody>
          <a:bodyPr>
            <a:normAutofit fontScale="70000" lnSpcReduction="20000"/>
          </a:bodyPr>
          <a:lstStyle/>
          <a:p>
            <a:pPr marL="0" indent="0" eaLnBrk="1" hangingPunct="1">
              <a:buFont typeface="Arial" charset="0"/>
              <a:buNone/>
            </a:pPr>
            <a:r>
              <a:rPr lang="fr-FR" b="1">
                <a:ea typeface="MS Mincho" pitchFamily="49" charset="-128"/>
              </a:rPr>
              <a:t>Signaler visuellement les traitements asynchrones </a:t>
            </a:r>
            <a:r>
              <a:rPr lang="fr-FR">
                <a:ea typeface="MS Mincho" pitchFamily="49" charset="-128"/>
              </a:rPr>
              <a:t>en cours (ex: progressbar), attirez l’attention sur tout élément modifié (ex: clignotement / fondu+son / alert)</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a:ea typeface="MS Mincho" pitchFamily="49" charset="-128"/>
              </a:rPr>
              <a:t>Utiliser l’enregistrement automatique à bon escient (déplacement de fenêtre ou résistance à la panne d’un QCM)… ou doublez avec la fonctionnalité classique</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b="1">
                <a:ea typeface="MS Mincho" pitchFamily="49" charset="-128"/>
              </a:rPr>
              <a:t>Gérer les boutons de navigation </a:t>
            </a:r>
            <a:r>
              <a:rPr lang="fr-FR">
                <a:ea typeface="MS Mincho" pitchFamily="49" charset="-128"/>
              </a:rPr>
              <a:t>précédent, suivant</a:t>
            </a:r>
          </a:p>
          <a:p>
            <a:pPr marL="0" indent="0" eaLnBrk="1" hangingPunct="1">
              <a:buFont typeface="Arial" charset="0"/>
              <a:buNone/>
            </a:pPr>
            <a:endParaRPr lang="fr-FR">
              <a:ea typeface="MS Mincho" pitchFamily="49" charset="-128"/>
            </a:endParaRPr>
          </a:p>
          <a:p>
            <a:pPr marL="0" indent="0" eaLnBrk="1" hangingPunct="1">
              <a:buFont typeface="Arial" charset="0"/>
              <a:buNone/>
            </a:pPr>
            <a:r>
              <a:rPr lang="fr-FR">
                <a:sym typeface="Wingdings" pitchFamily="2" charset="2"/>
              </a:rPr>
              <a:t>Mettre à disposition de l’utilisateur </a:t>
            </a:r>
            <a:r>
              <a:rPr lang="fr-FR" b="1">
                <a:sym typeface="Wingdings" pitchFamily="2" charset="2"/>
              </a:rPr>
              <a:t>un moyen de désactiver Ajax </a:t>
            </a:r>
            <a:r>
              <a:rPr lang="fr-FR">
                <a:sym typeface="Wingdings" pitchFamily="2" charset="2"/>
              </a:rPr>
              <a:t>(ex: checkbox)</a:t>
            </a:r>
          </a:p>
          <a:p>
            <a:pPr marL="0" indent="0" eaLnBrk="1" hangingPunct="1">
              <a:buFont typeface="Arial" charset="0"/>
              <a:buNone/>
            </a:pPr>
            <a:endParaRPr lang="fr-FR">
              <a:sym typeface="Wingdings" pitchFamily="2" charset="2"/>
            </a:endParaRPr>
          </a:p>
          <a:p>
            <a:pPr marL="0" indent="0" eaLnBrk="1" hangingPunct="1">
              <a:buFont typeface="Arial" charset="0"/>
              <a:buNone/>
            </a:pPr>
            <a:r>
              <a:rPr lang="fr-FR">
                <a:sym typeface="Wingdings" pitchFamily="2" charset="2"/>
              </a:rPr>
              <a:t>Pour les systèmes interférant avec la frappe clavier, laisser un délai avant mise en route de la fonctionnalité (ex: complétion auto, correction orthographique…)</a:t>
            </a: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35A7E15-B83B-417A-8881-E77E3AC56926}" type="slidenum">
              <a:rPr lang="en-JM" smtClean="0">
                <a:solidFill>
                  <a:schemeClr val="bg1"/>
                </a:solidFill>
              </a:rPr>
              <a:pPr fontAlgn="base">
                <a:spcBef>
                  <a:spcPct val="0"/>
                </a:spcBef>
                <a:spcAft>
                  <a:spcPct val="0"/>
                </a:spcAft>
                <a:defRPr/>
              </a:pPr>
              <a:t>176</a:t>
            </a:fld>
            <a:endParaRPr lang="en-JM">
              <a:solidFill>
                <a:schemeClr val="bg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AutoShape 2"/>
          <p:cNvSpPr>
            <a:spLocks noGrp="1" noChangeArrowheads="1"/>
          </p:cNvSpPr>
          <p:nvPr>
            <p:ph type="title"/>
          </p:nvPr>
        </p:nvSpPr>
        <p:spPr/>
        <p:txBody>
          <a:bodyPr/>
          <a:lstStyle/>
          <a:p>
            <a:pPr eaLnBrk="1" hangingPunct="1"/>
            <a:r>
              <a:rPr lang="fr-FR" dirty="0"/>
              <a:t>Définition (1/2)</a:t>
            </a:r>
          </a:p>
        </p:txBody>
      </p:sp>
      <p:sp>
        <p:nvSpPr>
          <p:cNvPr id="1207299" name="Rectangle 3"/>
          <p:cNvSpPr>
            <a:spLocks noGrp="1" noChangeArrowheads="1"/>
          </p:cNvSpPr>
          <p:nvPr>
            <p:ph idx="1"/>
          </p:nvPr>
        </p:nvSpPr>
        <p:spPr/>
        <p:txBody>
          <a:bodyPr/>
          <a:lstStyle/>
          <a:p>
            <a:pPr eaLnBrk="1" hangingPunct="1"/>
            <a:r>
              <a:rPr lang="fr-FR" dirty="0">
                <a:ea typeface="MS Mincho" pitchFamily="49" charset="-128"/>
              </a:rPr>
              <a:t>Requêtes HTTP (HTTP </a:t>
            </a:r>
            <a:r>
              <a:rPr lang="fr-FR" dirty="0" err="1">
                <a:ea typeface="MS Mincho" pitchFamily="49" charset="-128"/>
              </a:rPr>
              <a:t>Request</a:t>
            </a:r>
            <a:r>
              <a:rPr lang="fr-FR" dirty="0">
                <a:ea typeface="MS Mincho" pitchFamily="49" charset="-128"/>
              </a:rPr>
              <a:t>)</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HTTP utilise des requêtes pour les échanges entre client et serveur, ex :</a:t>
            </a:r>
            <a:br>
              <a:rPr lang="fr-FR" sz="1800" dirty="0">
                <a:ea typeface="MS Mincho" pitchFamily="49" charset="-128"/>
              </a:rPr>
            </a:br>
            <a:r>
              <a:rPr lang="fr-FR" sz="1800" dirty="0">
                <a:ea typeface="MS Mincho" pitchFamily="49" charset="-128"/>
              </a:rPr>
              <a:t> [HEADER +] « GET /index.htm HTTP/1.1 » + « Host: </a:t>
            </a:r>
            <a:r>
              <a:rPr lang="fr-FR" sz="1800" dirty="0" err="1">
                <a:ea typeface="MS Mincho" pitchFamily="49" charset="-128"/>
              </a:rPr>
              <a:t>orsyscom</a:t>
            </a:r>
            <a:r>
              <a:rPr lang="fr-FR" sz="1800" dirty="0">
                <a:ea typeface="MS Mincho" pitchFamily="49" charset="-128"/>
              </a:rPr>
              <a:t> » + &lt;CR&gt;&lt;LF&gt;</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Le protocole HTPP définit 8 méthodes pour agir sur une ressource. GET, POST: </a:t>
            </a:r>
            <a:br>
              <a:rPr lang="fr-FR" sz="1800" dirty="0">
                <a:ea typeface="MS Mincho" pitchFamily="49" charset="-128"/>
              </a:rPr>
            </a:br>
            <a:r>
              <a:rPr lang="fr-FR" sz="1800" b="1" dirty="0">
                <a:ea typeface="MS Mincho" pitchFamily="49" charset="-128"/>
              </a:rPr>
              <a:t>HEAD</a:t>
            </a:r>
            <a:r>
              <a:rPr lang="fr-FR" sz="1800" dirty="0">
                <a:ea typeface="MS Mincho" pitchFamily="49" charset="-128"/>
              </a:rPr>
              <a:t>: identique à un GET partiel (sans le body)</a:t>
            </a:r>
            <a:br>
              <a:rPr lang="fr-FR" sz="1800" dirty="0">
                <a:ea typeface="MS Mincho" pitchFamily="49" charset="-128"/>
              </a:rPr>
            </a:br>
            <a:r>
              <a:rPr lang="fr-FR" sz="1800" b="1" dirty="0">
                <a:ea typeface="MS Mincho" pitchFamily="49" charset="-128"/>
              </a:rPr>
              <a:t>PUT</a:t>
            </a:r>
            <a:r>
              <a:rPr lang="fr-FR" sz="1800" dirty="0">
                <a:ea typeface="MS Mincho" pitchFamily="49" charset="-128"/>
              </a:rPr>
              <a:t>: pour télécharger (</a:t>
            </a:r>
            <a:r>
              <a:rPr lang="fr-FR" sz="1800" dirty="0" err="1">
                <a:ea typeface="MS Mincho" pitchFamily="49" charset="-128"/>
              </a:rPr>
              <a:t>upload</a:t>
            </a:r>
            <a:r>
              <a:rPr lang="fr-FR" sz="1800" dirty="0">
                <a:ea typeface="MS Mincho" pitchFamily="49" charset="-128"/>
              </a:rPr>
              <a:t>) une ressource</a:t>
            </a:r>
            <a:br>
              <a:rPr lang="fr-FR" sz="1800" dirty="0">
                <a:ea typeface="MS Mincho" pitchFamily="49" charset="-128"/>
              </a:rPr>
            </a:br>
            <a:r>
              <a:rPr lang="fr-FR" sz="1800" b="1" dirty="0">
                <a:ea typeface="MS Mincho" pitchFamily="49" charset="-128"/>
              </a:rPr>
              <a:t>DELETE</a:t>
            </a:r>
            <a:r>
              <a:rPr lang="fr-FR" sz="1800" dirty="0">
                <a:ea typeface="MS Mincho" pitchFamily="49" charset="-128"/>
              </a:rPr>
              <a:t>: pour supprimer une ressource</a:t>
            </a:r>
            <a:br>
              <a:rPr lang="fr-FR" sz="1800" dirty="0">
                <a:ea typeface="MS Mincho" pitchFamily="49" charset="-128"/>
              </a:rPr>
            </a:br>
            <a:r>
              <a:rPr lang="fr-FR" sz="1800" b="1" dirty="0">
                <a:ea typeface="MS Mincho" pitchFamily="49" charset="-128"/>
              </a:rPr>
              <a:t>TRACE</a:t>
            </a:r>
            <a:r>
              <a:rPr lang="fr-FR" sz="1800" dirty="0">
                <a:ea typeface="MS Mincho" pitchFamily="49" charset="-128"/>
              </a:rPr>
              <a:t>: fournit un écho de la dernière requête (modifiée par le serveur)</a:t>
            </a:r>
            <a:br>
              <a:rPr lang="fr-FR" sz="1800" dirty="0">
                <a:ea typeface="MS Mincho" pitchFamily="49" charset="-128"/>
              </a:rPr>
            </a:br>
            <a:r>
              <a:rPr lang="fr-FR" sz="1800" b="1" dirty="0">
                <a:ea typeface="MS Mincho" pitchFamily="49" charset="-128"/>
              </a:rPr>
              <a:t>OPTIONS</a:t>
            </a:r>
            <a:r>
              <a:rPr lang="fr-FR" sz="1800" dirty="0">
                <a:ea typeface="MS Mincho" pitchFamily="49" charset="-128"/>
              </a:rPr>
              <a:t>: pour savoir les options supportées (cf. EHTTP)</a:t>
            </a:r>
            <a:br>
              <a:rPr lang="fr-FR" sz="1800" dirty="0">
                <a:ea typeface="MS Mincho" pitchFamily="49" charset="-128"/>
              </a:rPr>
            </a:br>
            <a:r>
              <a:rPr lang="fr-FR" sz="1800" b="1" dirty="0">
                <a:ea typeface="MS Mincho" pitchFamily="49" charset="-128"/>
              </a:rPr>
              <a:t>CONNECT</a:t>
            </a:r>
            <a:r>
              <a:rPr lang="fr-FR" sz="1800" dirty="0">
                <a:ea typeface="MS Mincho" pitchFamily="49" charset="-128"/>
              </a:rPr>
              <a:t>: crée un tunnel TCP/IP (facilite </a:t>
            </a:r>
            <a:r>
              <a:rPr lang="fr-FR" sz="1800" dirty="0" err="1">
                <a:ea typeface="MS Mincho" pitchFamily="49" charset="-128"/>
              </a:rPr>
              <a:t>com</a:t>
            </a:r>
            <a:r>
              <a:rPr lang="fr-FR" sz="1800" dirty="0">
                <a:ea typeface="MS Mincho" pitchFamily="49" charset="-128"/>
              </a:rPr>
              <a:t> HTTPS via proxy non-sécurisé)</a:t>
            </a:r>
          </a:p>
        </p:txBody>
      </p:sp>
      <p:sp>
        <p:nvSpPr>
          <p:cNvPr id="4" name="Rectangle 13"/>
          <p:cNvSpPr>
            <a:spLocks noGrp="1" noChangeArrowheads="1"/>
          </p:cNvSpPr>
          <p:nvPr>
            <p:ph type="sldNum" sz="quarter" idx="12"/>
          </p:nvPr>
        </p:nvSpPr>
        <p:spPr>
          <a:ln/>
        </p:spPr>
        <p:txBody>
          <a:bodyPr/>
          <a:lstStyle/>
          <a:p>
            <a:pPr>
              <a:defRPr/>
            </a:pPr>
            <a:fld id="{5A85D76A-37B2-41DA-A22E-F390F7F69356}" type="slidenum">
              <a:rPr lang="fr-FR"/>
              <a:pPr>
                <a:defRPr/>
              </a:pPr>
              <a:t>177</a:t>
            </a:fld>
            <a:endParaRPr lang="fr-F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AutoShape 2"/>
          <p:cNvSpPr>
            <a:spLocks noGrp="1" noChangeArrowheads="1"/>
          </p:cNvSpPr>
          <p:nvPr>
            <p:ph type="title"/>
          </p:nvPr>
        </p:nvSpPr>
        <p:spPr/>
        <p:txBody>
          <a:bodyPr/>
          <a:lstStyle/>
          <a:p>
            <a:pPr eaLnBrk="1" hangingPunct="1"/>
            <a:r>
              <a:rPr lang="fr-FR"/>
              <a:t>Définition (2/2)</a:t>
            </a:r>
          </a:p>
        </p:txBody>
      </p:sp>
      <p:sp>
        <p:nvSpPr>
          <p:cNvPr id="1218563" name="Rectangle 3"/>
          <p:cNvSpPr>
            <a:spLocks noGrp="1" noChangeArrowheads="1"/>
          </p:cNvSpPr>
          <p:nvPr>
            <p:ph idx="1"/>
          </p:nvPr>
        </p:nvSpPr>
        <p:spPr/>
        <p:txBody>
          <a:bodyPr/>
          <a:lstStyle/>
          <a:p>
            <a:pPr eaLnBrk="1" hangingPunct="1"/>
            <a:r>
              <a:rPr lang="fr-FR">
                <a:ea typeface="MS Mincho" pitchFamily="49" charset="-128"/>
              </a:rPr>
              <a:t>XMLHttpRequest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XMLHttpRequest est une API utilisée par des langages de script côté client pour transmettre et demander des informations (en XML ou autre format) au serveur.</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Inventeur de la technologie, Microsoft a intégré XMLHttpRequest sous le nom XMLHTTP dès 1999 dans MSIE5 via un ActiveX. La méthode a changé de nom au cours du temps "Microsoft.XMLHttp" puis "Msxml2.XMLHttp".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XMLHttpRequest est intégré en natif dans les autres navigateurs depuis 2002 et dans MSIE7 qui conserve sa compatibilité ActiveX.</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Le W3C a repris XMLHttpRequest dans les spécifications du W3C en 2006.</a:t>
            </a:r>
          </a:p>
        </p:txBody>
      </p:sp>
      <p:sp>
        <p:nvSpPr>
          <p:cNvPr id="4" name="Rectangle 13"/>
          <p:cNvSpPr>
            <a:spLocks noGrp="1" noChangeArrowheads="1"/>
          </p:cNvSpPr>
          <p:nvPr>
            <p:ph type="sldNum" sz="quarter" idx="12"/>
          </p:nvPr>
        </p:nvSpPr>
        <p:spPr>
          <a:ln/>
        </p:spPr>
        <p:txBody>
          <a:bodyPr/>
          <a:lstStyle/>
          <a:p>
            <a:pPr>
              <a:defRPr/>
            </a:pPr>
            <a:fld id="{89DBE1A4-8790-4C59-B0B0-A4A9E4F61FBA}" type="slidenum">
              <a:rPr lang="fr-FR"/>
              <a:pPr>
                <a:defRPr/>
              </a:pPr>
              <a:t>178</a:t>
            </a:fld>
            <a:endParaRPr lang="fr-F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AutoShape 2"/>
          <p:cNvSpPr>
            <a:spLocks noGrp="1" noChangeArrowheads="1"/>
          </p:cNvSpPr>
          <p:nvPr>
            <p:ph type="title"/>
          </p:nvPr>
        </p:nvSpPr>
        <p:spPr/>
        <p:txBody>
          <a:bodyPr/>
          <a:lstStyle/>
          <a:p>
            <a:pPr eaLnBrk="1" hangingPunct="1"/>
            <a:r>
              <a:rPr lang="fr-FR"/>
              <a:t>Classe XMLHttpRequest (1/6)</a:t>
            </a:r>
          </a:p>
        </p:txBody>
      </p:sp>
      <p:sp>
        <p:nvSpPr>
          <p:cNvPr id="1216515" name="Rectangle 3"/>
          <p:cNvSpPr>
            <a:spLocks noGrp="1" noChangeArrowheads="1"/>
          </p:cNvSpPr>
          <p:nvPr>
            <p:ph idx="1"/>
          </p:nvPr>
        </p:nvSpPr>
        <p:spPr/>
        <p:txBody>
          <a:bodyPr/>
          <a:lstStyle/>
          <a:p>
            <a:pPr eaLnBrk="1" hangingPunct="1"/>
            <a:r>
              <a:rPr lang="fr-FR">
                <a:ea typeface="MS Mincho" pitchFamily="49" charset="-128"/>
              </a:rPr>
              <a:t>Les méthodes de XMLHttpRequest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abort() :</a:t>
            </a:r>
            <a:r>
              <a:rPr lang="fr-FR" sz="1800">
                <a:ea typeface="MS Mincho" pitchFamily="49" charset="-128"/>
              </a:rPr>
              <a:t> abandonne la requête courante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getResponseHeader( headerName) :</a:t>
            </a:r>
            <a:r>
              <a:rPr lang="fr-FR" sz="1800">
                <a:ea typeface="MS Mincho" pitchFamily="49" charset="-128"/>
              </a:rPr>
              <a:t> renvoie une partie de l’en-tête 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getAllResponseHeaders() :</a:t>
            </a:r>
            <a:r>
              <a:rPr lang="fr-FR" sz="1800">
                <a:ea typeface="MS Mincho" pitchFamily="49" charset="-128"/>
              </a:rPr>
              <a:t> renvoie tout l’en-tête 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setRequestHeader( var, val) :</a:t>
            </a:r>
            <a:r>
              <a:rPr lang="fr-FR" sz="1800">
                <a:ea typeface="MS Mincho" pitchFamily="49" charset="-128"/>
              </a:rPr>
              <a:t> crée un hash (&amp;var=val) dans l’en-tête HTTP</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open( méthode, URL[, async=true|false[, login[, password]]]):</a:t>
            </a:r>
            <a:r>
              <a:rPr lang="fr-FR" sz="1800">
                <a:ea typeface="MS Mincho" pitchFamily="49" charset="-128"/>
              </a:rPr>
              <a:t> prépare la requête</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send( données) :</a:t>
            </a:r>
            <a:r>
              <a:rPr lang="fr-FR" sz="1800">
                <a:ea typeface="MS Mincho" pitchFamily="49" charset="-128"/>
              </a:rPr>
              <a:t> envoie la requête</a:t>
            </a:r>
          </a:p>
        </p:txBody>
      </p:sp>
      <p:sp>
        <p:nvSpPr>
          <p:cNvPr id="4" name="Rectangle 13"/>
          <p:cNvSpPr>
            <a:spLocks noGrp="1" noChangeArrowheads="1"/>
          </p:cNvSpPr>
          <p:nvPr>
            <p:ph type="sldNum" sz="quarter" idx="12"/>
          </p:nvPr>
        </p:nvSpPr>
        <p:spPr>
          <a:ln/>
        </p:spPr>
        <p:txBody>
          <a:bodyPr/>
          <a:lstStyle/>
          <a:p>
            <a:pPr>
              <a:defRPr/>
            </a:pPr>
            <a:fld id="{9E5C4A54-EEA6-40F2-A9F7-89EEE634055F}" type="slidenum">
              <a:rPr lang="fr-FR"/>
              <a:pPr>
                <a:defRPr/>
              </a:pPr>
              <a:t>179</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Xhtml</a:t>
            </a:r>
            <a:endParaRPr lang="fr-FR" dirty="0"/>
          </a:p>
        </p:txBody>
      </p:sp>
      <p:sp>
        <p:nvSpPr>
          <p:cNvPr id="3" name="Espace réservé du contenu 2"/>
          <p:cNvSpPr>
            <a:spLocks noGrp="1"/>
          </p:cNvSpPr>
          <p:nvPr>
            <p:ph sz="half" idx="1"/>
          </p:nvPr>
        </p:nvSpPr>
        <p:spPr>
          <a:xfrm>
            <a:off x="214282" y="1071546"/>
            <a:ext cx="8572560" cy="5357850"/>
          </a:xfrm>
        </p:spPr>
        <p:txBody>
          <a:bodyPr/>
          <a:lstStyle/>
          <a:p>
            <a:r>
              <a:rPr lang="fr-FR" dirty="0"/>
              <a:t>Le HTML en </a:t>
            </a:r>
            <a:r>
              <a:rPr lang="fr-FR" b="1" u="sng" dirty="0"/>
              <a:t>moins permissif</a:t>
            </a:r>
          </a:p>
          <a:p>
            <a:endParaRPr lang="fr-FR" dirty="0"/>
          </a:p>
          <a:p>
            <a:r>
              <a:rPr lang="fr-FR" dirty="0"/>
              <a:t>Les règles XML</a:t>
            </a:r>
          </a:p>
          <a:p>
            <a:pPr lvl="2"/>
            <a:endParaRPr lang="fr-FR" dirty="0"/>
          </a:p>
          <a:p>
            <a:pPr lvl="1"/>
            <a:r>
              <a:rPr lang="fr-FR" dirty="0" err="1"/>
              <a:t>Wellformdness</a:t>
            </a:r>
            <a:endParaRPr lang="fr-FR" dirty="0"/>
          </a:p>
          <a:p>
            <a:pPr lvl="2"/>
            <a:r>
              <a:rPr lang="fr-FR" dirty="0"/>
              <a:t>6 règles de syntaxe et de structure</a:t>
            </a:r>
          </a:p>
          <a:p>
            <a:pPr lvl="2"/>
            <a:r>
              <a:rPr lang="fr-FR" dirty="0"/>
              <a:t>attribut avec valeurs</a:t>
            </a:r>
          </a:p>
          <a:p>
            <a:endParaRPr lang="fr-FR" dirty="0"/>
          </a:p>
          <a:p>
            <a:r>
              <a:rPr lang="fr-FR" dirty="0"/>
              <a:t>Validation forte de la structure </a:t>
            </a:r>
          </a:p>
        </p:txBody>
      </p:sp>
      <p:pic>
        <p:nvPicPr>
          <p:cNvPr id="1028" name="Picture 4" descr="https://upload.wikimedia.org/wikipedia/commons/thumb/1/1f/Valid_XHTML_1.0.svg/512px-Valid_XHTML_1.0.svg.png"/>
          <p:cNvPicPr>
            <a:picLocks noChangeAspect="1" noChangeArrowheads="1"/>
          </p:cNvPicPr>
          <p:nvPr/>
        </p:nvPicPr>
        <p:blipFill>
          <a:blip r:embed="rId3"/>
          <a:srcRect/>
          <a:stretch>
            <a:fillRect/>
          </a:stretch>
        </p:blipFill>
        <p:spPr bwMode="auto">
          <a:xfrm>
            <a:off x="5429256" y="5072074"/>
            <a:ext cx="3357554" cy="1180390"/>
          </a:xfrm>
          <a:prstGeom prst="rect">
            <a:avLst/>
          </a:prstGeom>
          <a:noFill/>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AutoShape 2"/>
          <p:cNvSpPr>
            <a:spLocks noGrp="1" noChangeArrowheads="1"/>
          </p:cNvSpPr>
          <p:nvPr>
            <p:ph type="title"/>
          </p:nvPr>
        </p:nvSpPr>
        <p:spPr/>
        <p:txBody>
          <a:bodyPr/>
          <a:lstStyle/>
          <a:p>
            <a:pPr eaLnBrk="1" hangingPunct="1"/>
            <a:r>
              <a:rPr lang="fr-FR"/>
              <a:t>Classe XMLHttpRequest (2/6)</a:t>
            </a:r>
          </a:p>
        </p:txBody>
      </p:sp>
      <p:sp>
        <p:nvSpPr>
          <p:cNvPr id="1220611" name="Rectangle 3"/>
          <p:cNvSpPr>
            <a:spLocks noGrp="1" noChangeArrowheads="1"/>
          </p:cNvSpPr>
          <p:nvPr>
            <p:ph idx="1"/>
          </p:nvPr>
        </p:nvSpPr>
        <p:spPr/>
        <p:txBody>
          <a:bodyPr/>
          <a:lstStyle/>
          <a:p>
            <a:pPr eaLnBrk="1" hangingPunct="1"/>
            <a:r>
              <a:rPr lang="fr-FR">
                <a:ea typeface="MS Mincho" pitchFamily="49" charset="-128"/>
              </a:rPr>
              <a:t>Les propriétés de XMLHttpRequest</a:t>
            </a:r>
          </a:p>
          <a:p>
            <a:pPr eaLnBrk="1" hangingPunct="1">
              <a:buFont typeface="Wingdings" pitchFamily="2" charset="2"/>
              <a:buNone/>
            </a:pPr>
            <a:r>
              <a:rPr lang="fr-FR" sz="1800">
                <a:ea typeface="MS Mincho" pitchFamily="49" charset="-128"/>
              </a:rPr>
              <a:t>   - </a:t>
            </a:r>
            <a:r>
              <a:rPr lang="fr-FR" sz="1800" u="sng">
                <a:ea typeface="MS Mincho" pitchFamily="49" charset="-128"/>
              </a:rPr>
              <a:t>onreadystatechange :</a:t>
            </a:r>
            <a:r>
              <a:rPr lang="fr-FR" sz="1800">
                <a:ea typeface="MS Mincho" pitchFamily="49" charset="-128"/>
              </a:rPr>
              <a:t> indique le gestionnaire d’événement utilisé (fonction)</a:t>
            </a:r>
            <a:br>
              <a:rPr lang="fr-FR" sz="1800">
                <a:ea typeface="MS Mincho" pitchFamily="49" charset="-128"/>
              </a:rPr>
            </a:br>
            <a:r>
              <a:rPr lang="fr-FR" sz="1800">
                <a:ea typeface="MS Mincho" pitchFamily="49" charset="-128"/>
              </a:rPr>
              <a:t>(Attention: à la syntaxe qui ne suit pas CamelCase minuscule !)</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readyState :</a:t>
            </a:r>
            <a:r>
              <a:rPr lang="fr-FR" sz="1800">
                <a:ea typeface="MS Mincho" pitchFamily="49" charset="-128"/>
              </a:rPr>
              <a:t> indique l’état de la requête	0 = non initialisée (pas open()) </a:t>
            </a:r>
            <a:br>
              <a:rPr lang="fr-FR" sz="1800">
                <a:ea typeface="MS Mincho" pitchFamily="49" charset="-128"/>
              </a:rPr>
            </a:br>
            <a:r>
              <a:rPr lang="fr-FR" sz="1800">
                <a:ea typeface="MS Mincho" pitchFamily="49" charset="-128"/>
              </a:rPr>
              <a:t>1 = open (pas encore send())		2 = sent (en attente de réponse) </a:t>
            </a:r>
            <a:br>
              <a:rPr lang="fr-FR" sz="1800">
                <a:ea typeface="MS Mincho" pitchFamily="49" charset="-128"/>
              </a:rPr>
            </a:br>
            <a:r>
              <a:rPr lang="fr-FR" sz="1800">
                <a:ea typeface="MS Mincho" pitchFamily="49" charset="-128"/>
              </a:rPr>
              <a:t>3 = receiving (récupère la réponse)	4 = loaded (fini)</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responseText :</a:t>
            </a:r>
            <a:r>
              <a:rPr lang="fr-FR" sz="1800">
                <a:ea typeface="MS Mincho" pitchFamily="49" charset="-128"/>
              </a:rPr>
              <a:t> la réponse en chaine de caractère</a:t>
            </a:r>
            <a:br>
              <a:rPr lang="fr-FR" sz="1800">
                <a:ea typeface="MS Mincho" pitchFamily="49" charset="-128"/>
              </a:rPr>
            </a:br>
            <a:r>
              <a:rPr lang="fr-FR" sz="1800" u="sng">
                <a:ea typeface="MS Mincho" pitchFamily="49" charset="-128"/>
              </a:rPr>
              <a:t>responseXML :</a:t>
            </a:r>
            <a:r>
              <a:rPr lang="fr-FR" sz="1800">
                <a:ea typeface="MS Mincho" pitchFamily="49" charset="-128"/>
              </a:rPr>
              <a:t> réponse en XML à parser</a:t>
            </a:r>
            <a:br>
              <a:rPr lang="fr-FR" sz="1800">
                <a:ea typeface="MS Mincho" pitchFamily="49" charset="-128"/>
              </a:rPr>
            </a:br>
            <a:r>
              <a:rPr lang="fr-FR" sz="1800" u="sng">
                <a:ea typeface="MS Mincho" pitchFamily="49" charset="-128"/>
              </a:rPr>
              <a:t>responseBody :</a:t>
            </a:r>
            <a:r>
              <a:rPr lang="fr-FR" sz="1800">
                <a:ea typeface="MS Mincho" pitchFamily="49" charset="-128"/>
              </a:rPr>
              <a:t> réponse texte encodée en binaire (MSIE seulement)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t>
            </a:r>
            <a:r>
              <a:rPr lang="fr-FR" sz="1800" u="sng">
                <a:ea typeface="MS Mincho" pitchFamily="49" charset="-128"/>
              </a:rPr>
              <a:t>status :</a:t>
            </a:r>
            <a:r>
              <a:rPr lang="fr-FR" sz="1800">
                <a:ea typeface="MS Mincho" pitchFamily="49" charset="-128"/>
              </a:rPr>
              <a:t> le code de statut HTTP (200=ok, 40x=error, ex: 404=Not Found)</a:t>
            </a:r>
            <a:br>
              <a:rPr lang="fr-FR" sz="1800">
                <a:ea typeface="MS Mincho" pitchFamily="49" charset="-128"/>
              </a:rPr>
            </a:br>
            <a:r>
              <a:rPr lang="fr-FR" sz="1800" u="sng">
                <a:ea typeface="MS Mincho" pitchFamily="49" charset="-128"/>
              </a:rPr>
              <a:t>statusText :</a:t>
            </a:r>
            <a:r>
              <a:rPr lang="fr-FR" sz="1800">
                <a:ea typeface="MS Mincho" pitchFamily="49" charset="-128"/>
              </a:rPr>
              <a:t> texte du statut ("OK", "Not Found")</a:t>
            </a:r>
          </a:p>
        </p:txBody>
      </p:sp>
      <p:sp>
        <p:nvSpPr>
          <p:cNvPr id="4" name="Rectangle 13"/>
          <p:cNvSpPr>
            <a:spLocks noGrp="1" noChangeArrowheads="1"/>
          </p:cNvSpPr>
          <p:nvPr>
            <p:ph type="sldNum" sz="quarter" idx="12"/>
          </p:nvPr>
        </p:nvSpPr>
        <p:spPr>
          <a:ln/>
        </p:spPr>
        <p:txBody>
          <a:bodyPr/>
          <a:lstStyle/>
          <a:p>
            <a:pPr>
              <a:defRPr/>
            </a:pPr>
            <a:fld id="{BFC9670C-0CF5-4E38-9F9C-A6E6DBE176B6}" type="slidenum">
              <a:rPr lang="fr-FR"/>
              <a:pPr>
                <a:defRPr/>
              </a:pPr>
              <a:t>180</a:t>
            </a:fld>
            <a:endParaRPr lang="fr-F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AutoShape 2"/>
          <p:cNvSpPr>
            <a:spLocks noGrp="1" noChangeArrowheads="1"/>
          </p:cNvSpPr>
          <p:nvPr>
            <p:ph type="title"/>
          </p:nvPr>
        </p:nvSpPr>
        <p:spPr/>
        <p:txBody>
          <a:bodyPr/>
          <a:lstStyle/>
          <a:p>
            <a:pPr eaLnBrk="1" hangingPunct="1"/>
            <a:r>
              <a:rPr lang="fr-FR"/>
              <a:t>Classe XMLHttpRequest (3/6)</a:t>
            </a:r>
          </a:p>
        </p:txBody>
      </p:sp>
      <p:sp>
        <p:nvSpPr>
          <p:cNvPr id="1222659" name="Rectangle 3"/>
          <p:cNvSpPr>
            <a:spLocks noGrp="1" noChangeArrowheads="1"/>
          </p:cNvSpPr>
          <p:nvPr>
            <p:ph idx="1"/>
          </p:nvPr>
        </p:nvSpPr>
        <p:spPr/>
        <p:txBody>
          <a:bodyPr/>
          <a:lstStyle/>
          <a:p>
            <a:pPr eaLnBrk="1" hangingPunct="1"/>
            <a:r>
              <a:rPr lang="fr-FR">
                <a:ea typeface="MS Mincho" pitchFamily="49" charset="-128"/>
              </a:rPr>
              <a:t>Etapes de création d’un comportement Ajax</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1. Créer un objet XMLHttpRequest</a:t>
            </a:r>
          </a:p>
          <a:p>
            <a:pPr eaLnBrk="1" hangingPunct="1">
              <a:buFont typeface="Wingdings" pitchFamily="2" charset="2"/>
              <a:buNone/>
            </a:pPr>
            <a:r>
              <a:rPr lang="fr-FR" sz="1800">
                <a:ea typeface="MS Mincho" pitchFamily="49" charset="-128"/>
              </a:rPr>
              <a:t>   2. Préparer la requête (open + headers)</a:t>
            </a:r>
          </a:p>
          <a:p>
            <a:pPr eaLnBrk="1" hangingPunct="1">
              <a:buFont typeface="Wingdings" pitchFamily="2" charset="2"/>
              <a:buNone/>
            </a:pPr>
            <a:r>
              <a:rPr lang="fr-FR" sz="1800">
                <a:ea typeface="MS Mincho" pitchFamily="49" charset="-128"/>
              </a:rPr>
              <a:t>   3. Affecter (et définir) un gestionnaire d’événement onreadystatechange</a:t>
            </a:r>
          </a:p>
          <a:p>
            <a:pPr eaLnBrk="1" hangingPunct="1">
              <a:buFont typeface="Wingdings" pitchFamily="2" charset="2"/>
              <a:buNone/>
            </a:pPr>
            <a:r>
              <a:rPr lang="fr-FR" sz="1800">
                <a:ea typeface="MS Mincho" pitchFamily="49" charset="-128"/>
              </a:rPr>
              <a:t>   4. Soumettre la requête (send)</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C’est dans la définition du gestionnaire d’événement que vous indiquez le comportement désiré (avec la gestion des erreurs et du statut de la réponse).</a:t>
            </a:r>
          </a:p>
        </p:txBody>
      </p:sp>
      <p:sp>
        <p:nvSpPr>
          <p:cNvPr id="4" name="Rectangle 13"/>
          <p:cNvSpPr>
            <a:spLocks noGrp="1" noChangeArrowheads="1"/>
          </p:cNvSpPr>
          <p:nvPr>
            <p:ph type="sldNum" sz="quarter" idx="12"/>
          </p:nvPr>
        </p:nvSpPr>
        <p:spPr>
          <a:ln/>
        </p:spPr>
        <p:txBody>
          <a:bodyPr/>
          <a:lstStyle/>
          <a:p>
            <a:pPr>
              <a:defRPr/>
            </a:pPr>
            <a:fld id="{1C543F9E-1D95-42FA-8078-DF5984304D23}" type="slidenum">
              <a:rPr lang="fr-FR"/>
              <a:pPr>
                <a:defRPr/>
              </a:pPr>
              <a:t>181</a:t>
            </a:fld>
            <a:endParaRPr lang="fr-F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AutoShape 2"/>
          <p:cNvSpPr>
            <a:spLocks noGrp="1" noChangeArrowheads="1"/>
          </p:cNvSpPr>
          <p:nvPr>
            <p:ph type="title"/>
          </p:nvPr>
        </p:nvSpPr>
        <p:spPr/>
        <p:txBody>
          <a:bodyPr/>
          <a:lstStyle/>
          <a:p>
            <a:pPr eaLnBrk="1" hangingPunct="1"/>
            <a:r>
              <a:rPr lang="fr-FR"/>
              <a:t>Classe XMLHttpRequest (4/6)</a:t>
            </a:r>
          </a:p>
        </p:txBody>
      </p:sp>
      <p:sp>
        <p:nvSpPr>
          <p:cNvPr id="1230851" name="Rectangle 3"/>
          <p:cNvSpPr>
            <a:spLocks noGrp="1" noChangeArrowheads="1"/>
          </p:cNvSpPr>
          <p:nvPr>
            <p:ph idx="1"/>
          </p:nvPr>
        </p:nvSpPr>
        <p:spPr/>
        <p:txBody>
          <a:bodyPr/>
          <a:lstStyle/>
          <a:p>
            <a:pPr eaLnBrk="1" hangingPunct="1"/>
            <a:r>
              <a:rPr lang="fr-FR" dirty="0">
                <a:ea typeface="MS Mincho" pitchFamily="49" charset="-128"/>
              </a:rPr>
              <a:t>Créer un objet </a:t>
            </a:r>
            <a:r>
              <a:rPr lang="fr-FR" dirty="0" err="1">
                <a:ea typeface="MS Mincho" pitchFamily="49" charset="-128"/>
              </a:rPr>
              <a:t>XMLHttpRequest</a:t>
            </a:r>
            <a:endParaRPr lang="fr-FR" dirty="0">
              <a:ea typeface="MS Mincho" pitchFamily="49" charset="-128"/>
            </a:endParaRP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sous MSIE5+ avec son ActiveX :</a:t>
            </a:r>
            <a:br>
              <a:rPr lang="fr-FR" sz="1800" dirty="0">
                <a:ea typeface="MS Mincho" pitchFamily="49" charset="-128"/>
              </a:rPr>
            </a:br>
            <a:r>
              <a:rPr lang="fr-FR" sz="1800" dirty="0" err="1">
                <a:ea typeface="MS Mincho" pitchFamily="49" charset="-128"/>
              </a:rPr>
              <a:t>xhr</a:t>
            </a:r>
            <a:r>
              <a:rPr lang="fr-FR" sz="1800" dirty="0">
                <a:ea typeface="MS Mincho" pitchFamily="49" charset="-128"/>
              </a:rPr>
              <a:t> = new </a:t>
            </a:r>
            <a:r>
              <a:rPr lang="fr-FR" sz="1800" dirty="0" err="1">
                <a:ea typeface="MS Mincho" pitchFamily="49" charset="-128"/>
              </a:rPr>
              <a:t>ActiveXObject</a:t>
            </a:r>
            <a:r>
              <a:rPr lang="fr-FR" sz="1800" dirty="0">
                <a:ea typeface="MS Mincho" pitchFamily="49" charset="-128"/>
              </a:rPr>
              <a:t>( ‘</a:t>
            </a:r>
            <a:r>
              <a:rPr lang="fr-FR" sz="1800" dirty="0" err="1">
                <a:ea typeface="MS Mincho" pitchFamily="49" charset="-128"/>
              </a:rPr>
              <a:t>Microsoft.XMLHTTP</a:t>
            </a:r>
            <a:r>
              <a:rPr lang="fr-FR" sz="1800" dirty="0">
                <a:ea typeface="MS Mincho" pitchFamily="49" charset="-128"/>
              </a:rPr>
              <a:t>'); //MSIE5 </a:t>
            </a:r>
            <a:br>
              <a:rPr lang="fr-FR" sz="1800" dirty="0">
                <a:ea typeface="MS Mincho" pitchFamily="49" charset="-128"/>
              </a:rPr>
            </a:br>
            <a:r>
              <a:rPr lang="fr-FR" sz="1800" dirty="0" err="1">
                <a:ea typeface="MS Mincho" pitchFamily="49" charset="-128"/>
              </a:rPr>
              <a:t>xhr</a:t>
            </a:r>
            <a:r>
              <a:rPr lang="fr-FR" sz="1800" dirty="0">
                <a:ea typeface="MS Mincho" pitchFamily="49" charset="-128"/>
              </a:rPr>
              <a:t> = new </a:t>
            </a:r>
            <a:r>
              <a:rPr lang="fr-FR" sz="1800" dirty="0" err="1">
                <a:ea typeface="MS Mincho" pitchFamily="49" charset="-128"/>
              </a:rPr>
              <a:t>ActiveXObject</a:t>
            </a:r>
            <a:r>
              <a:rPr lang="fr-FR" sz="1800" dirty="0">
                <a:ea typeface="MS Mincho" pitchFamily="49" charset="-128"/>
              </a:rPr>
              <a:t>( 'Msxml2.XMLHTTP'); //MSIE6+</a:t>
            </a:r>
            <a:br>
              <a:rPr lang="fr-FR" sz="1800" dirty="0">
                <a:ea typeface="MS Mincho" pitchFamily="49" charset="-128"/>
              </a:rPr>
            </a:br>
            <a:r>
              <a:rPr lang="fr-FR" sz="1800" dirty="0">
                <a:ea typeface="MS Mincho" pitchFamily="49" charset="-128"/>
              </a:rPr>
              <a:t>utilisez Msxml2/3… (cf. dll) selon vos besoins (XSLT, </a:t>
            </a:r>
            <a:r>
              <a:rPr lang="fr-FR" sz="1800" dirty="0" err="1">
                <a:ea typeface="MS Mincho" pitchFamily="49" charset="-128"/>
              </a:rPr>
              <a:t>XPath</a:t>
            </a:r>
            <a:r>
              <a:rPr lang="fr-FR" sz="1800" dirty="0">
                <a:ea typeface="MS Mincho" pitchFamily="49" charset="-128"/>
              </a:rPr>
              <a:t>, SAX2, server-</a:t>
            </a:r>
            <a:r>
              <a:rPr lang="fr-FR" sz="1800" dirty="0" err="1">
                <a:ea typeface="MS Mincho" pitchFamily="49" charset="-128"/>
              </a:rPr>
              <a:t>safe</a:t>
            </a:r>
            <a:r>
              <a:rPr lang="fr-FR" sz="1800" dirty="0">
                <a:ea typeface="MS Mincho" pitchFamily="49" charset="-128"/>
              </a:rPr>
              <a:t>)</a:t>
            </a:r>
          </a:p>
          <a:p>
            <a:pPr eaLnBrk="1" hangingPunct="1">
              <a:buFont typeface="Wingdings" pitchFamily="2" charset="2"/>
              <a:buNone/>
            </a:pPr>
            <a:endParaRPr lang="fr-FR" sz="1800" dirty="0">
              <a:ea typeface="MS Mincho" pitchFamily="49" charset="-128"/>
            </a:endParaRPr>
          </a:p>
          <a:p>
            <a:pPr eaLnBrk="1" hangingPunct="1">
              <a:buFont typeface="Wingdings" pitchFamily="2" charset="2"/>
              <a:buNone/>
            </a:pPr>
            <a:r>
              <a:rPr lang="fr-FR" sz="1800" dirty="0">
                <a:ea typeface="MS Mincho" pitchFamily="49" charset="-128"/>
              </a:rPr>
              <a:t>   - sous MSIE7, MFF1.0.2+, Opera8+, </a:t>
            </a:r>
            <a:r>
              <a:rPr lang="fr-FR" sz="1800" dirty="0" err="1">
                <a:ea typeface="MS Mincho" pitchFamily="49" charset="-128"/>
              </a:rPr>
              <a:t>Camino</a:t>
            </a:r>
            <a:r>
              <a:rPr lang="fr-FR" sz="1800" dirty="0">
                <a:ea typeface="MS Mincho" pitchFamily="49" charset="-128"/>
              </a:rPr>
              <a:t> :</a:t>
            </a:r>
            <a:br>
              <a:rPr lang="fr-FR" sz="1800" dirty="0">
                <a:ea typeface="MS Mincho" pitchFamily="49" charset="-128"/>
              </a:rPr>
            </a:br>
            <a:r>
              <a:rPr lang="fr-FR" sz="1800" dirty="0" err="1">
                <a:ea typeface="MS Mincho" pitchFamily="49" charset="-128"/>
              </a:rPr>
              <a:t>xhr</a:t>
            </a:r>
            <a:r>
              <a:rPr lang="fr-FR" sz="1800" dirty="0">
                <a:ea typeface="MS Mincho" pitchFamily="49" charset="-128"/>
              </a:rPr>
              <a:t> = new </a:t>
            </a:r>
            <a:r>
              <a:rPr lang="fr-FR" sz="1800" dirty="0" err="1">
                <a:ea typeface="MS Mincho" pitchFamily="49" charset="-128"/>
              </a:rPr>
              <a:t>XMLHttpRequest</a:t>
            </a:r>
            <a:r>
              <a:rPr lang="fr-FR" sz="1800" dirty="0">
                <a:ea typeface="MS Mincho" pitchFamily="49" charset="-128"/>
              </a:rPr>
              <a:t>();</a:t>
            </a:r>
          </a:p>
          <a:p>
            <a:pPr eaLnBrk="1" hangingPunct="1">
              <a:buFont typeface="Wingdings" pitchFamily="2" charset="2"/>
              <a:buNone/>
            </a:pPr>
            <a:endParaRPr lang="fr-FR" sz="1800" dirty="0">
              <a:ea typeface="MS Mincho" pitchFamily="49" charset="-128"/>
            </a:endParaRPr>
          </a:p>
          <a:p>
            <a:pPr eaLnBrk="1" hangingPunct="1"/>
            <a:r>
              <a:rPr lang="fr-FR" dirty="0">
                <a:ea typeface="MS Mincho" pitchFamily="49" charset="-128"/>
              </a:rPr>
              <a:t>Préparer la requête</a:t>
            </a:r>
          </a:p>
          <a:p>
            <a:pPr eaLnBrk="1" hangingPunct="1">
              <a:buFont typeface="Wingdings" pitchFamily="2" charset="2"/>
              <a:buNone/>
            </a:pPr>
            <a:r>
              <a:rPr lang="fr-FR" sz="1800" dirty="0">
                <a:ea typeface="MS Mincho" pitchFamily="49" charset="-128"/>
              </a:rPr>
              <a:t>   - Préparez ensuite la requête avec open et indiquez les headers, en fonction de la ressource ciblée côté serveur.</a:t>
            </a:r>
          </a:p>
        </p:txBody>
      </p:sp>
      <p:sp>
        <p:nvSpPr>
          <p:cNvPr id="4" name="Rectangle 13"/>
          <p:cNvSpPr>
            <a:spLocks noGrp="1" noChangeArrowheads="1"/>
          </p:cNvSpPr>
          <p:nvPr>
            <p:ph type="sldNum" sz="quarter" idx="12"/>
          </p:nvPr>
        </p:nvSpPr>
        <p:spPr>
          <a:ln/>
        </p:spPr>
        <p:txBody>
          <a:bodyPr/>
          <a:lstStyle/>
          <a:p>
            <a:pPr>
              <a:defRPr/>
            </a:pPr>
            <a:fld id="{5F5B5973-16FF-42AA-ABC0-725D9CB842F1}" type="slidenum">
              <a:rPr lang="fr-FR"/>
              <a:pPr>
                <a:defRPr/>
              </a:pPr>
              <a:t>182</a:t>
            </a:fld>
            <a:endParaRPr lang="fr-F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2"/>
          <p:cNvSpPr>
            <a:spLocks noGrp="1" noChangeArrowheads="1"/>
          </p:cNvSpPr>
          <p:nvPr>
            <p:ph type="title"/>
          </p:nvPr>
        </p:nvSpPr>
        <p:spPr/>
        <p:txBody>
          <a:bodyPr/>
          <a:lstStyle/>
          <a:p>
            <a:pPr eaLnBrk="1" hangingPunct="1"/>
            <a:r>
              <a:rPr lang="fr-FR"/>
              <a:t>Classe XMLHttpRequest (5/6)</a:t>
            </a:r>
          </a:p>
        </p:txBody>
      </p:sp>
      <p:sp>
        <p:nvSpPr>
          <p:cNvPr id="1224707" name="Rectangle 3"/>
          <p:cNvSpPr>
            <a:spLocks noGrp="1" noChangeArrowheads="1"/>
          </p:cNvSpPr>
          <p:nvPr>
            <p:ph idx="1"/>
          </p:nvPr>
        </p:nvSpPr>
        <p:spPr/>
        <p:txBody>
          <a:bodyPr/>
          <a:lstStyle/>
          <a:p>
            <a:pPr eaLnBrk="1" hangingPunct="1"/>
            <a:r>
              <a:rPr lang="fr-FR">
                <a:ea typeface="MS Mincho" pitchFamily="49" charset="-128"/>
              </a:rPr>
              <a:t>Affecter un gestionnaire d’événement onready…</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Avec une fonction anonyme</a:t>
            </a:r>
            <a:br>
              <a:rPr lang="fr-FR" sz="1800">
                <a:ea typeface="MS Mincho" pitchFamily="49" charset="-128"/>
              </a:rPr>
            </a:br>
            <a:r>
              <a:rPr lang="fr-FR" sz="1800">
                <a:ea typeface="MS Mincho" pitchFamily="49" charset="-128"/>
              </a:rPr>
              <a:t>xhr.onreadystatechange = function() { …code… }</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Avec une fonction nommée</a:t>
            </a:r>
            <a:br>
              <a:rPr lang="fr-FR" sz="1800">
                <a:ea typeface="MS Mincho" pitchFamily="49" charset="-128"/>
              </a:rPr>
            </a:br>
            <a:r>
              <a:rPr lang="fr-FR" sz="1800">
                <a:ea typeface="MS Mincho" pitchFamily="49" charset="-128"/>
              </a:rPr>
              <a:t>xhr.onreadystatechange = funcName; … funcName{ … code … }</a:t>
            </a:r>
          </a:p>
          <a:p>
            <a:pPr eaLnBrk="1" hangingPunct="1">
              <a:buFont typeface="Wingdings" pitchFamily="2" charset="2"/>
              <a:buNone/>
            </a:pPr>
            <a:endParaRPr lang="fr-FR" sz="1800">
              <a:ea typeface="MS Mincho" pitchFamily="49" charset="-128"/>
            </a:endParaRPr>
          </a:p>
          <a:p>
            <a:pPr eaLnBrk="1" hangingPunct="1"/>
            <a:r>
              <a:rPr lang="fr-FR">
                <a:ea typeface="MS Mincho" pitchFamily="49" charset="-128"/>
              </a:rPr>
              <a:t>Gérer le statut et l’état</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Vérifiez le statut de la requête et son état, par exemple, pour faire les actions si la réponse est terminée et qu’il n’y a pas eu d’erreur, on teste : </a:t>
            </a:r>
            <a:br>
              <a:rPr lang="fr-FR" sz="1800">
                <a:ea typeface="MS Mincho" pitchFamily="49" charset="-128"/>
              </a:rPr>
            </a:br>
            <a:r>
              <a:rPr lang="fr-FR" sz="1800">
                <a:ea typeface="MS Mincho" pitchFamily="49" charset="-128"/>
              </a:rPr>
              <a:t>(xhr.readyState == 4 &amp;&amp; xhr.status == 200)</a:t>
            </a:r>
          </a:p>
        </p:txBody>
      </p:sp>
      <p:sp>
        <p:nvSpPr>
          <p:cNvPr id="4" name="Rectangle 13"/>
          <p:cNvSpPr>
            <a:spLocks noGrp="1" noChangeArrowheads="1"/>
          </p:cNvSpPr>
          <p:nvPr>
            <p:ph type="sldNum" sz="quarter" idx="12"/>
          </p:nvPr>
        </p:nvSpPr>
        <p:spPr>
          <a:ln/>
        </p:spPr>
        <p:txBody>
          <a:bodyPr/>
          <a:lstStyle/>
          <a:p>
            <a:pPr>
              <a:defRPr/>
            </a:pPr>
            <a:fld id="{2507BA8C-C6BF-4825-A0ED-C691CE5A9D96}" type="slidenum">
              <a:rPr lang="fr-FR"/>
              <a:pPr>
                <a:defRPr/>
              </a:pPr>
              <a:t>183</a:t>
            </a:fld>
            <a:endParaRPr lang="fr-F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AutoShape 2"/>
          <p:cNvSpPr>
            <a:spLocks noGrp="1" noChangeArrowheads="1"/>
          </p:cNvSpPr>
          <p:nvPr>
            <p:ph type="title"/>
          </p:nvPr>
        </p:nvSpPr>
        <p:spPr/>
        <p:txBody>
          <a:bodyPr/>
          <a:lstStyle/>
          <a:p>
            <a:pPr eaLnBrk="1" hangingPunct="1"/>
            <a:r>
              <a:rPr lang="fr-FR"/>
              <a:t>Classe XMLHttpRequest (6/6)</a:t>
            </a:r>
          </a:p>
        </p:txBody>
      </p:sp>
      <p:sp>
        <p:nvSpPr>
          <p:cNvPr id="1226755" name="Rectangle 3"/>
          <p:cNvSpPr>
            <a:spLocks noGrp="1" noChangeArrowheads="1"/>
          </p:cNvSpPr>
          <p:nvPr>
            <p:ph idx="1"/>
          </p:nvPr>
        </p:nvSpPr>
        <p:spPr/>
        <p:txBody>
          <a:bodyPr/>
          <a:lstStyle/>
          <a:p>
            <a:pPr eaLnBrk="1" hangingPunct="1"/>
            <a:r>
              <a:rPr lang="fr-FR">
                <a:ea typeface="MS Mincho" pitchFamily="49" charset="-128"/>
              </a:rPr>
              <a:t>Remarques</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MFF demande le rafraîchissement des résultats de requête en cache à chaque rafraîchissement de la page, ce que ne fait automatiquement pas MSIE. Gérez manuellement les en-têtes HTTP « If-Modified-Since » et « Last-Modified ».</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Sous MSIE utilisez d’abord « open » puis affectez « onreadystatechange ». </a:t>
            </a:r>
            <a:br>
              <a:rPr lang="fr-FR" sz="1800">
                <a:ea typeface="MS Mincho" pitchFamily="49" charset="-128"/>
              </a:rPr>
            </a:br>
            <a:r>
              <a:rPr lang="fr-FR" sz="1800">
                <a:ea typeface="MS Mincho" pitchFamily="49" charset="-128"/>
              </a:rPr>
              <a:t>MSIE reset l’objet à l’open s’il a le statut ok (annule le handler au 2e appel).</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Certains frameworks Ajax ne sont compatibles que MSIE ou MFF…</a:t>
            </a:r>
          </a:p>
          <a:p>
            <a:pPr eaLnBrk="1" hangingPunct="1">
              <a:buFont typeface="Wingdings" pitchFamily="2" charset="2"/>
              <a:buNone/>
            </a:pPr>
            <a:endParaRPr lang="fr-FR" sz="1800">
              <a:ea typeface="MS Mincho" pitchFamily="49" charset="-128"/>
            </a:endParaRPr>
          </a:p>
          <a:p>
            <a:pPr eaLnBrk="1" hangingPunct="1">
              <a:buFont typeface="Wingdings" pitchFamily="2" charset="2"/>
              <a:buNone/>
            </a:pPr>
            <a:r>
              <a:rPr lang="fr-FR" sz="1800">
                <a:ea typeface="MS Mincho" pitchFamily="49" charset="-128"/>
              </a:rPr>
              <a:t>   - Les utilisateurs ne sont pas habitués aux RIA et aux traitements asynchrones sur le Web, alors pensez à signaler visuellement les opérations en cours.</a:t>
            </a:r>
          </a:p>
        </p:txBody>
      </p:sp>
      <p:sp>
        <p:nvSpPr>
          <p:cNvPr id="4" name="Rectangle 13"/>
          <p:cNvSpPr>
            <a:spLocks noGrp="1" noChangeArrowheads="1"/>
          </p:cNvSpPr>
          <p:nvPr>
            <p:ph type="sldNum" sz="quarter" idx="12"/>
          </p:nvPr>
        </p:nvSpPr>
        <p:spPr>
          <a:ln/>
        </p:spPr>
        <p:txBody>
          <a:bodyPr/>
          <a:lstStyle/>
          <a:p>
            <a:pPr>
              <a:defRPr/>
            </a:pPr>
            <a:fld id="{33DEAFB5-632D-4175-A334-FD3131F51074}" type="slidenum">
              <a:rPr lang="fr-FR"/>
              <a:pPr>
                <a:defRPr/>
              </a:pPr>
              <a:t>184</a:t>
            </a:fld>
            <a:endParaRPr lang="fr-F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C030EB7-5A20-496D-9F14-8AC1C92445BE}"/>
              </a:ext>
            </a:extLst>
          </p:cNvPr>
          <p:cNvSpPr>
            <a:spLocks noGrp="1"/>
          </p:cNvSpPr>
          <p:nvPr>
            <p:ph type="title"/>
          </p:nvPr>
        </p:nvSpPr>
        <p:spPr/>
        <p:txBody>
          <a:bodyPr/>
          <a:lstStyle/>
          <a:p>
            <a:r>
              <a:rPr lang="fr-FR" dirty="0"/>
              <a:t>Webservices</a:t>
            </a:r>
          </a:p>
        </p:txBody>
      </p:sp>
      <p:sp>
        <p:nvSpPr>
          <p:cNvPr id="5" name="Espace réservé du texte 4">
            <a:extLst>
              <a:ext uri="{FF2B5EF4-FFF2-40B4-BE49-F238E27FC236}">
                <a16:creationId xmlns:a16="http://schemas.microsoft.com/office/drawing/2014/main" id="{8D7CB022-F463-4500-8CC6-BE79B1D2DE08}"/>
              </a:ext>
            </a:extLst>
          </p:cNvPr>
          <p:cNvSpPr>
            <a:spLocks noGrp="1"/>
          </p:cNvSpPr>
          <p:nvPr>
            <p:ph type="body" idx="1"/>
          </p:nvPr>
        </p:nvSpPr>
        <p:spPr/>
        <p:txBody>
          <a:bodyPr/>
          <a:lstStyle/>
          <a:p>
            <a:r>
              <a:rPr lang="fr-FR" dirty="0"/>
              <a:t>Pour les datas &amp; le </a:t>
            </a:r>
            <a:r>
              <a:rPr lang="fr-FR" dirty="0" err="1"/>
              <a:t>rest</a:t>
            </a:r>
            <a:endParaRPr lang="fr-FR" dirty="0"/>
          </a:p>
        </p:txBody>
      </p:sp>
    </p:spTree>
    <p:extLst>
      <p:ext uri="{BB962C8B-B14F-4D97-AF65-F5344CB8AC3E}">
        <p14:creationId xmlns:p14="http://schemas.microsoft.com/office/powerpoint/2010/main" val="2691082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685800" lvl="2" indent="0">
              <a:buNone/>
            </a:pPr>
            <a:r>
              <a:rPr lang="fr-FR" dirty="0"/>
              <a:t>Qui ne peut être servis aux clients</a:t>
            </a:r>
          </a:p>
          <a:p>
            <a:pPr marL="685800" lvl="2" indent="0">
              <a:buNone/>
            </a:pPr>
            <a:endParaRPr lang="fr-FR" dirty="0"/>
          </a:p>
          <a:p>
            <a:pPr lvl="1"/>
            <a:r>
              <a:rPr lang="fr-FR" dirty="0"/>
              <a:t>Le serveur me sers ma commande </a:t>
            </a:r>
          </a:p>
          <a:p>
            <a:pPr marL="3429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5814139" y="3753036"/>
            <a:ext cx="2195443" cy="1751024"/>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5976156" y="1790043"/>
            <a:ext cx="1765944" cy="929171"/>
            <a:chOff x="6079366" y="1281429"/>
            <a:chExt cx="2684967" cy="136900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66" y="1570311"/>
              <a:ext cx="1080120" cy="1080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342900" lvl="1" indent="0">
              <a:buNone/>
            </a:pPr>
            <a:r>
              <a:rPr lang="fr-FR" dirty="0"/>
              <a:t>Promo une réduction spéciale </a:t>
            </a:r>
          </a:p>
          <a:p>
            <a:pPr marL="3429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2420888"/>
            <a:ext cx="2196995" cy="311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6858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271" y="4691301"/>
            <a:ext cx="638539" cy="90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 http &amp; REST</a:t>
            </a:r>
          </a:p>
        </p:txBody>
      </p:sp>
      <p:sp>
        <p:nvSpPr>
          <p:cNvPr id="3" name="Espace réservé du contenu 2"/>
          <p:cNvSpPr>
            <a:spLocks noGrp="1"/>
          </p:cNvSpPr>
          <p:nvPr>
            <p:ph idx="1"/>
          </p:nvPr>
        </p:nvSpPr>
        <p:spPr/>
        <p:txBody>
          <a:bodyPr>
            <a:normAutofit fontScale="92500" lnSpcReduction="10000"/>
          </a:bodyPr>
          <a:lstStyle/>
          <a:p>
            <a:r>
              <a:rPr lang="fr-FR" dirty="0"/>
              <a:t>Accès CRUD REST</a:t>
            </a:r>
          </a:p>
          <a:p>
            <a:pPr lvl="1"/>
            <a:r>
              <a:rPr lang="fr-FR" sz="2400" b="1" dirty="0" err="1"/>
              <a:t>C</a:t>
            </a:r>
            <a:r>
              <a:rPr lang="fr-FR" dirty="0" err="1"/>
              <a:t>reate</a:t>
            </a:r>
            <a:r>
              <a:rPr lang="fr-FR" dirty="0"/>
              <a:t> </a:t>
            </a:r>
          </a:p>
          <a:p>
            <a:pPr lvl="1"/>
            <a:r>
              <a:rPr lang="fr-FR" sz="2400" b="1" dirty="0"/>
              <a:t>R</a:t>
            </a:r>
            <a:r>
              <a:rPr lang="fr-FR" dirty="0"/>
              <a:t>ead</a:t>
            </a:r>
          </a:p>
          <a:p>
            <a:pPr lvl="1"/>
            <a:r>
              <a:rPr lang="fr-FR" sz="2400" b="1" dirty="0"/>
              <a:t>U</a:t>
            </a:r>
            <a:r>
              <a:rPr lang="fr-FR" dirty="0"/>
              <a:t>pdate</a:t>
            </a:r>
          </a:p>
          <a:p>
            <a:pPr lvl="1"/>
            <a:r>
              <a:rPr lang="fr-FR" sz="24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b="1" dirty="0" err="1"/>
              <a:t>c</a:t>
            </a:r>
            <a:r>
              <a:rPr lang="fr-FR" dirty="0" err="1"/>
              <a:t>reate</a:t>
            </a:r>
            <a:r>
              <a:rPr lang="fr-FR" dirty="0"/>
              <a:t>) </a:t>
            </a:r>
          </a:p>
          <a:p>
            <a:pPr lvl="2"/>
            <a:r>
              <a:rPr lang="fr-FR" dirty="0"/>
              <a:t>GET 	     </a:t>
            </a:r>
            <a:r>
              <a:rPr lang="fr-FR" sz="1425" dirty="0"/>
              <a:t>(</a:t>
            </a:r>
            <a:r>
              <a:rPr lang="fr-FR" sz="1650" b="1" dirty="0" err="1"/>
              <a:t>r</a:t>
            </a:r>
            <a:r>
              <a:rPr lang="fr-FR" sz="1425" dirty="0" err="1"/>
              <a:t>ead</a:t>
            </a:r>
            <a:r>
              <a:rPr lang="fr-FR" sz="1425" dirty="0"/>
              <a:t>)</a:t>
            </a:r>
            <a:endParaRPr lang="fr-FR" dirty="0"/>
          </a:p>
          <a:p>
            <a:pPr lvl="2"/>
            <a:r>
              <a:rPr lang="fr-FR" dirty="0"/>
              <a:t>PUT</a:t>
            </a:r>
            <a:r>
              <a:rPr lang="fr-FR" sz="1425" dirty="0"/>
              <a:t> 	        (</a:t>
            </a:r>
            <a:r>
              <a:rPr lang="fr-FR" sz="1650" b="1" dirty="0"/>
              <a:t>u</a:t>
            </a:r>
            <a:r>
              <a:rPr lang="fr-FR" sz="1425" dirty="0"/>
              <a:t>pdate)</a:t>
            </a:r>
          </a:p>
          <a:p>
            <a:pPr lvl="2"/>
            <a:r>
              <a:rPr lang="fr-FR" dirty="0"/>
              <a:t>DELETE  </a:t>
            </a:r>
            <a:r>
              <a:rPr lang="fr-FR" sz="1425" dirty="0"/>
              <a:t>(</a:t>
            </a:r>
            <a:r>
              <a:rPr lang="fr-FR" sz="1650" b="1" dirty="0" err="1"/>
              <a:t>d</a:t>
            </a:r>
            <a:r>
              <a:rPr lang="fr-FR" sz="1425" dirty="0" err="1"/>
              <a:t>elete</a:t>
            </a:r>
            <a:r>
              <a:rPr lang="fr-FR" sz="1425"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189</a:t>
            </a:fld>
            <a:endParaRPr lang="fr-FR"/>
          </a:p>
        </p:txBody>
      </p:sp>
      <p:sp>
        <p:nvSpPr>
          <p:cNvPr id="7" name="ZoneTexte 6"/>
          <p:cNvSpPr txBox="1"/>
          <p:nvPr/>
        </p:nvSpPr>
        <p:spPr>
          <a:xfrm>
            <a:off x="4412268" y="4365104"/>
            <a:ext cx="4624228" cy="1569660"/>
          </a:xfrm>
          <a:prstGeom prst="rect">
            <a:avLst/>
          </a:prstGeom>
          <a:noFill/>
        </p:spPr>
        <p:txBody>
          <a:bodyPr wrap="square" rtlCol="0">
            <a:spAutoFit/>
          </a:bodyPr>
          <a:lstStyle/>
          <a:p>
            <a:pPr marL="557213" lvl="1" indent="-214313">
              <a:spcBef>
                <a:spcPct val="20000"/>
              </a:spcBef>
              <a:buFont typeface="Arial" pitchFamily="34" charset="0"/>
              <a:buChar char="–"/>
            </a:pPr>
            <a:r>
              <a:rPr lang="fr-FR" sz="2400" dirty="0">
                <a:solidFill>
                  <a:prstClr val="black"/>
                </a:solidFill>
              </a:rPr>
              <a:t>Erreurs HTTP</a:t>
            </a:r>
          </a:p>
          <a:p>
            <a:pPr marL="857250" lvl="2" indent="-171450">
              <a:spcBef>
                <a:spcPct val="20000"/>
              </a:spcBef>
              <a:buFont typeface="Arial" pitchFamily="34" charset="0"/>
              <a:buChar char="•"/>
            </a:pPr>
            <a:r>
              <a:rPr lang="fr-FR" sz="2000" dirty="0">
                <a:solidFill>
                  <a:prstClr val="black"/>
                </a:solidFill>
              </a:rPr>
              <a:t>2xx 	OK</a:t>
            </a:r>
          </a:p>
          <a:p>
            <a:pPr marL="857250" lvl="2" indent="-171450">
              <a:spcBef>
                <a:spcPct val="20000"/>
              </a:spcBef>
              <a:buFont typeface="Arial" pitchFamily="34" charset="0"/>
              <a:buChar char="•"/>
            </a:pPr>
            <a:r>
              <a:rPr lang="fr-FR" sz="2000" dirty="0">
                <a:solidFill>
                  <a:prstClr val="black"/>
                </a:solidFill>
              </a:rPr>
              <a:t>4xx	Erreur accès</a:t>
            </a:r>
          </a:p>
          <a:p>
            <a:pPr marL="857250" lvl="2" indent="-171450">
              <a:spcBef>
                <a:spcPct val="20000"/>
              </a:spcBef>
              <a:buFont typeface="Arial" pitchFamily="34" charset="0"/>
              <a:buChar char="•"/>
            </a:pPr>
            <a:r>
              <a:rPr lang="fr-FR" sz="2000" dirty="0">
                <a:solidFill>
                  <a:prstClr val="black"/>
                </a:solidFill>
              </a:rPr>
              <a:t>5xx	Erreur Serveur</a:t>
            </a:r>
            <a:endParaRPr lang="fr-FR" sz="1600" dirty="0">
              <a:solidFill>
                <a:prstClr val="black"/>
              </a:solidFill>
            </a:endParaRPr>
          </a:p>
        </p:txBody>
      </p:sp>
      <p:sp>
        <p:nvSpPr>
          <p:cNvPr id="8" name="Rectangle 7"/>
          <p:cNvSpPr/>
          <p:nvPr/>
        </p:nvSpPr>
        <p:spPr>
          <a:xfrm>
            <a:off x="4572024" y="1660910"/>
            <a:ext cx="3214686" cy="1989775"/>
          </a:xfrm>
          <a:prstGeom prst="rect">
            <a:avLst/>
          </a:prstGeom>
        </p:spPr>
        <p:txBody>
          <a:bodyPr wrap="square">
            <a:spAutoFit/>
          </a:bodyPr>
          <a:lstStyle/>
          <a:p>
            <a:pPr marL="257175" indent="-257175">
              <a:spcBef>
                <a:spcPct val="20000"/>
              </a:spcBef>
              <a:buFont typeface="Arial" pitchFamily="34" charset="0"/>
              <a:buChar char="•"/>
            </a:pPr>
            <a:r>
              <a:rPr lang="fr-FR" sz="2250" dirty="0">
                <a:solidFill>
                  <a:prstClr val="black"/>
                </a:solidFill>
              </a:rPr>
              <a:t>Capacités</a:t>
            </a:r>
          </a:p>
          <a:p>
            <a:pPr marL="557213" lvl="1" indent="-214313">
              <a:spcBef>
                <a:spcPct val="20000"/>
              </a:spcBef>
              <a:buFont typeface="Arial" pitchFamily="34" charset="0"/>
              <a:buChar char="–"/>
            </a:pPr>
            <a:r>
              <a:rPr lang="fr-FR" dirty="0">
                <a:solidFill>
                  <a:prstClr val="black"/>
                </a:solidFill>
              </a:rPr>
              <a:t>Filtrage</a:t>
            </a:r>
          </a:p>
          <a:p>
            <a:pPr marL="900113" lvl="2" indent="-214313">
              <a:spcBef>
                <a:spcPct val="20000"/>
              </a:spcBef>
              <a:buFont typeface="Arial" pitchFamily="34" charset="0"/>
              <a:buChar char="–"/>
            </a:pPr>
            <a:r>
              <a:rPr lang="fr-FR" sz="1500" dirty="0">
                <a:solidFill>
                  <a:prstClr val="black"/>
                </a:solidFill>
              </a:rPr>
              <a:t>champs</a:t>
            </a:r>
          </a:p>
          <a:p>
            <a:pPr marL="900113" lvl="2" indent="-214313">
              <a:spcBef>
                <a:spcPct val="20000"/>
              </a:spcBef>
              <a:buFont typeface="Arial" pitchFamily="34" charset="0"/>
              <a:buChar char="–"/>
            </a:pPr>
            <a:r>
              <a:rPr lang="fr-FR" sz="1500" dirty="0">
                <a:solidFill>
                  <a:prstClr val="black"/>
                </a:solidFill>
              </a:rPr>
              <a:t>id</a:t>
            </a:r>
          </a:p>
          <a:p>
            <a:pPr marL="557213" lvl="1" indent="-214313">
              <a:spcBef>
                <a:spcPct val="20000"/>
              </a:spcBef>
              <a:buFont typeface="Arial" pitchFamily="34" charset="0"/>
              <a:buChar char="–"/>
            </a:pPr>
            <a:r>
              <a:rPr lang="fr-FR" dirty="0">
                <a:solidFill>
                  <a:prstClr val="black"/>
                </a:solidFill>
              </a:rPr>
              <a:t>Positionnement</a:t>
            </a:r>
          </a:p>
          <a:p>
            <a:pPr marL="557213" lvl="1" indent="-214313">
              <a:spcBef>
                <a:spcPct val="20000"/>
              </a:spcBef>
              <a:buFont typeface="Arial" pitchFamily="34" charset="0"/>
              <a:buChar char="–"/>
            </a:pPr>
            <a:r>
              <a:rPr lang="fr-FR" dirty="0">
                <a:solidFill>
                  <a:prstClr val="black"/>
                </a:solidFill>
              </a:rPr>
              <a:t>Relationnel *</a:t>
            </a:r>
            <a:endParaRPr lang="fr-FR" sz="1500" dirty="0">
              <a:solidFill>
                <a:prstClr val="black"/>
              </a:solidFill>
            </a:endParaRPr>
          </a:p>
        </p:txBody>
      </p:sp>
      <p:sp>
        <p:nvSpPr>
          <p:cNvPr id="9" name="Étoile à 12 branches 8"/>
          <p:cNvSpPr/>
          <p:nvPr/>
        </p:nvSpPr>
        <p:spPr>
          <a:xfrm rot="21038633">
            <a:off x="6188085" y="3350930"/>
            <a:ext cx="1750585" cy="910076"/>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27000" rIns="0" bIns="27000" rtlCol="0" anchor="ctr"/>
          <a:lstStyle/>
          <a:p>
            <a:pPr algn="ctr"/>
            <a:r>
              <a:rPr lang="fr-FR" sz="2100" b="1" u="sng" dirty="0"/>
              <a:t>Echanges</a:t>
            </a:r>
          </a:p>
          <a:p>
            <a:pPr algn="ctr"/>
            <a:r>
              <a:rPr lang="fr-FR" sz="2100" b="1" u="sng" dirty="0"/>
              <a:t> JSON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css</a:t>
            </a:r>
            <a:endParaRPr lang="fr-FR"/>
          </a:p>
        </p:txBody>
      </p:sp>
      <p:sp>
        <p:nvSpPr>
          <p:cNvPr id="3" name="Espace réservé du contenu 2"/>
          <p:cNvSpPr>
            <a:spLocks noGrp="1"/>
          </p:cNvSpPr>
          <p:nvPr>
            <p:ph sz="half" idx="1"/>
          </p:nvPr>
        </p:nvSpPr>
        <p:spPr/>
        <p:txBody>
          <a:bodyPr/>
          <a:lstStyle/>
          <a:p>
            <a:r>
              <a:rPr lang="fr-FR" dirty="0"/>
              <a:t>Langage de style</a:t>
            </a:r>
          </a:p>
          <a:p>
            <a:r>
              <a:rPr lang="fr-FR" dirty="0"/>
              <a:t>plusieurs version 1/2  &amp; 3</a:t>
            </a:r>
          </a:p>
          <a:p>
            <a:pPr lvl="1"/>
            <a:r>
              <a:rPr lang="fr-FR" dirty="0"/>
              <a:t>3 formes :</a:t>
            </a:r>
          </a:p>
          <a:p>
            <a:pPr lvl="2"/>
            <a:r>
              <a:rPr lang="fr-FR" dirty="0"/>
              <a:t>Fichier : &lt;</a:t>
            </a:r>
            <a:r>
              <a:rPr lang="fr-FR" dirty="0" err="1"/>
              <a:t>link</a:t>
            </a:r>
            <a:r>
              <a:rPr lang="fr-FR" dirty="0"/>
              <a:t> </a:t>
            </a:r>
            <a:r>
              <a:rPr lang="fr-FR" dirty="0" err="1"/>
              <a:t>src</a:t>
            </a:r>
            <a:r>
              <a:rPr lang="fr-FR" dirty="0"/>
              <a:t>="fichier.css"&gt;</a:t>
            </a:r>
          </a:p>
          <a:p>
            <a:pPr lvl="2"/>
            <a:r>
              <a:rPr lang="fr-FR" dirty="0"/>
              <a:t>Balise : &lt;style type="</a:t>
            </a:r>
            <a:r>
              <a:rPr lang="fr-FR" dirty="0" err="1"/>
              <a:t>text</a:t>
            </a:r>
            <a:r>
              <a:rPr lang="fr-FR" dirty="0"/>
              <a:t>/</a:t>
            </a:r>
            <a:r>
              <a:rPr lang="fr-FR" dirty="0" err="1"/>
              <a:t>css</a:t>
            </a:r>
            <a:r>
              <a:rPr lang="fr-FR" dirty="0"/>
              <a:t>"&gt;</a:t>
            </a:r>
          </a:p>
          <a:p>
            <a:pPr lvl="2"/>
            <a:r>
              <a:rPr lang="fr-FR" dirty="0" err="1"/>
              <a:t>Inline</a:t>
            </a:r>
            <a:r>
              <a:rPr lang="fr-FR" dirty="0"/>
              <a:t> style="</a:t>
            </a:r>
            <a:r>
              <a:rPr lang="fr-FR" dirty="0" err="1"/>
              <a:t>prop:value</a:t>
            </a:r>
            <a:r>
              <a:rPr lang="fr-FR" dirty="0"/>
              <a:t>;"</a:t>
            </a:r>
          </a:p>
          <a:p>
            <a:pPr lvl="1"/>
            <a:endParaRPr lang="fr-FR" dirty="0"/>
          </a:p>
          <a:p>
            <a:r>
              <a:rPr lang="fr-FR" dirty="0"/>
              <a:t>Logique</a:t>
            </a:r>
          </a:p>
          <a:p>
            <a:pPr lvl="2"/>
            <a:r>
              <a:rPr lang="fr-FR" dirty="0"/>
              <a:t>Balise : a, p, </a:t>
            </a:r>
            <a:r>
              <a:rPr lang="fr-FR" dirty="0" err="1"/>
              <a:t>div</a:t>
            </a:r>
            <a:r>
              <a:rPr lang="fr-FR" dirty="0"/>
              <a:t>, tr, …</a:t>
            </a:r>
          </a:p>
          <a:p>
            <a:pPr lvl="2"/>
            <a:r>
              <a:rPr lang="fr-FR" dirty="0"/>
              <a:t>Id : #</a:t>
            </a:r>
            <a:r>
              <a:rPr lang="fr-FR" dirty="0" err="1"/>
              <a:t>idUnique</a:t>
            </a:r>
            <a:r>
              <a:rPr lang="fr-FR" dirty="0"/>
              <a:t>, #formulaire, …</a:t>
            </a:r>
          </a:p>
          <a:p>
            <a:pPr lvl="2"/>
            <a:r>
              <a:rPr lang="fr-FR" dirty="0"/>
              <a:t>Class : .</a:t>
            </a:r>
            <a:r>
              <a:rPr lang="fr-FR" dirty="0" err="1"/>
              <a:t>repetable</a:t>
            </a:r>
            <a:r>
              <a:rPr lang="fr-FR" dirty="0"/>
              <a:t>, .</a:t>
            </a:r>
            <a:r>
              <a:rPr lang="fr-FR" dirty="0" err="1"/>
              <a:t>rep</a:t>
            </a:r>
            <a:r>
              <a:rPr lang="fr-FR" dirty="0"/>
              <a:t>-td, .</a:t>
            </a:r>
            <a:r>
              <a:rPr lang="fr-FR" dirty="0" err="1"/>
              <a:t>rep</a:t>
            </a:r>
            <a:r>
              <a:rPr lang="fr-FR" dirty="0"/>
              <a:t>-tr</a:t>
            </a:r>
          </a:p>
        </p:txBody>
      </p:sp>
      <p:pic>
        <p:nvPicPr>
          <p:cNvPr id="6" name="Espace réservé pour une image  5" descr="10.png"/>
          <p:cNvPicPr>
            <a:picLocks noGrp="1" noChangeAspect="1"/>
          </p:cNvPicPr>
          <p:nvPr>
            <p:ph type="pic" sz="quarter" idx="13"/>
          </p:nvPr>
        </p:nvPicPr>
        <p:blipFill>
          <a:blip r:embed="rId3"/>
          <a:srcRect t="5566" b="5566"/>
          <a:stretch>
            <a:fillRect/>
          </a:stretch>
        </p:blipFill>
        <p:spPr/>
      </p:pic>
      <p:sp>
        <p:nvSpPr>
          <p:cNvPr id="5" name="Étoile : 24 branches 4">
            <a:extLst>
              <a:ext uri="{FF2B5EF4-FFF2-40B4-BE49-F238E27FC236}">
                <a16:creationId xmlns:a16="http://schemas.microsoft.com/office/drawing/2014/main" id="{BBB9ED80-0D92-4C72-8516-F78C23DE8660}"/>
              </a:ext>
            </a:extLst>
          </p:cNvPr>
          <p:cNvSpPr/>
          <p:nvPr/>
        </p:nvSpPr>
        <p:spPr>
          <a:xfrm>
            <a:off x="214282" y="3750471"/>
            <a:ext cx="2269486" cy="142190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CSS 4</a:t>
            </a:r>
          </a:p>
          <a:p>
            <a:pPr algn="ctr"/>
            <a:r>
              <a:rPr lang="fr-FR" dirty="0" err="1"/>
              <a:t>bientot</a:t>
            </a:r>
            <a:r>
              <a:rPr lang="fr-FR" dirty="0"/>
              <a:t> disponible</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bibliothèques &amp; Framework</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bibliothèques du marché.</a:t>
            </a:r>
          </a:p>
        </p:txBody>
      </p:sp>
      <p:sp>
        <p:nvSpPr>
          <p:cNvPr id="5" name="Espace réservé du texte 4"/>
          <p:cNvSpPr>
            <a:spLocks noGrp="1"/>
          </p:cNvSpPr>
          <p:nvPr>
            <p:ph type="body" idx="1"/>
          </p:nvPr>
        </p:nvSpPr>
        <p:spPr>
          <a:xfrm>
            <a:off x="214282" y="1071546"/>
            <a:ext cx="4643470" cy="639762"/>
          </a:xfrm>
        </p:spPr>
        <p:txBody>
          <a:bodyPr/>
          <a:lstStyle/>
          <a:p>
            <a:r>
              <a:rPr lang="fr-FR" dirty="0"/>
              <a:t>Gestion de </a:t>
            </a:r>
            <a:r>
              <a:rPr lang="fr-FR" dirty="0" err="1"/>
              <a:t>map</a:t>
            </a:r>
            <a:endParaRPr lang="fr-FR" dirty="0"/>
          </a:p>
        </p:txBody>
      </p:sp>
      <p:sp>
        <p:nvSpPr>
          <p:cNvPr id="3" name="Espace réservé du contenu 2"/>
          <p:cNvSpPr>
            <a:spLocks noGrp="1"/>
          </p:cNvSpPr>
          <p:nvPr>
            <p:ph sz="half" idx="2"/>
          </p:nvPr>
        </p:nvSpPr>
        <p:spPr>
          <a:xfrm>
            <a:off x="214282" y="2000240"/>
            <a:ext cx="2286016" cy="4429156"/>
          </a:xfrm>
        </p:spPr>
        <p:txBody>
          <a:bodyPr/>
          <a:lstStyle/>
          <a:p>
            <a:pPr marL="274638" lvl="2"/>
            <a:r>
              <a:rPr lang="fr-FR" dirty="0"/>
              <a:t>Google </a:t>
            </a:r>
            <a:r>
              <a:rPr lang="fr-FR" dirty="0" err="1"/>
              <a:t>Map</a:t>
            </a:r>
            <a:endParaRPr lang="fr-FR" dirty="0"/>
          </a:p>
          <a:p>
            <a:pPr marL="549275" lvl="3"/>
            <a:r>
              <a:rPr lang="fr-FR" dirty="0"/>
              <a:t>payant</a:t>
            </a:r>
          </a:p>
          <a:p>
            <a:pPr marL="549275" lvl="3">
              <a:buNone/>
            </a:pPr>
            <a:endParaRPr lang="fr-FR" dirty="0"/>
          </a:p>
          <a:p>
            <a:pPr marL="549275" lvl="3"/>
            <a:r>
              <a:rPr lang="fr-FR" dirty="0"/>
              <a:t>gestion POI</a:t>
            </a:r>
          </a:p>
          <a:p>
            <a:pPr marL="549275" lvl="3"/>
            <a:endParaRPr lang="fr-FR" dirty="0"/>
          </a:p>
          <a:p>
            <a:pPr marL="549275" lvl="3"/>
            <a:r>
              <a:rPr lang="fr-FR" dirty="0"/>
              <a:t>gestion zone</a:t>
            </a:r>
          </a:p>
          <a:p>
            <a:pPr marL="549275" lvl="3"/>
            <a:endParaRPr lang="fr-FR" dirty="0"/>
          </a:p>
          <a:p>
            <a:pPr marL="549275" lvl="3"/>
            <a:r>
              <a:rPr lang="fr-FR" dirty="0"/>
              <a:t>forte communauté </a:t>
            </a:r>
          </a:p>
          <a:p>
            <a:pPr marL="549275" lvl="3"/>
            <a:endParaRPr lang="fr-FR" dirty="0"/>
          </a:p>
          <a:p>
            <a:pPr marL="549275" lvl="3"/>
            <a:r>
              <a:rPr lang="fr-FR" dirty="0"/>
              <a:t>authentification par API_KEY</a:t>
            </a:r>
          </a:p>
        </p:txBody>
      </p:sp>
      <p:sp>
        <p:nvSpPr>
          <p:cNvPr id="7" name="Espace réservé du contenu 6"/>
          <p:cNvSpPr>
            <a:spLocks noGrp="1"/>
          </p:cNvSpPr>
          <p:nvPr>
            <p:ph sz="quarter" idx="4"/>
          </p:nvPr>
        </p:nvSpPr>
        <p:spPr>
          <a:xfrm>
            <a:off x="2714613" y="2214554"/>
            <a:ext cx="6215106" cy="4143404"/>
          </a:xfrm>
        </p:spPr>
        <p:txBody>
          <a:bodyPr>
            <a:normAutofit fontScale="55000" lnSpcReduction="20000"/>
          </a:bodyPr>
          <a:lstStyle/>
          <a:p>
            <a:pPr>
              <a:buNone/>
            </a:pPr>
            <a:r>
              <a:rPr lang="fr-FR" dirty="0">
                <a:solidFill>
                  <a:srgbClr val="7EA2B4"/>
                </a:solidFill>
                <a:latin typeface="Consolas"/>
              </a:rPr>
              <a:t>&lt;</a:t>
            </a:r>
            <a:r>
              <a:rPr lang="fr-FR" dirty="0" err="1">
                <a:solidFill>
                  <a:srgbClr val="D22D72"/>
                </a:solidFill>
                <a:latin typeface="Consolas"/>
              </a:rPr>
              <a:t>div</a:t>
            </a:r>
            <a:r>
              <a:rPr lang="fr-FR" dirty="0">
                <a:solidFill>
                  <a:srgbClr val="7EA2B4"/>
                </a:solidFill>
                <a:latin typeface="Consolas"/>
              </a:rPr>
              <a:t> </a:t>
            </a:r>
            <a:r>
              <a:rPr lang="fr-FR" dirty="0">
                <a:solidFill>
                  <a:srgbClr val="257FAD"/>
                </a:solidFill>
                <a:latin typeface="Consolas"/>
              </a:rPr>
              <a:t>id</a:t>
            </a:r>
            <a:r>
              <a:rPr lang="fr-FR" dirty="0">
                <a:solidFill>
                  <a:srgbClr val="7EA2B4"/>
                </a:solidFill>
                <a:latin typeface="Consolas"/>
              </a:rPr>
              <a:t>="</a:t>
            </a:r>
            <a:r>
              <a:rPr lang="fr-FR" dirty="0" err="1">
                <a:solidFill>
                  <a:srgbClr val="568C3B"/>
                </a:solidFill>
                <a:latin typeface="Consolas"/>
              </a:rPr>
              <a:t>map</a:t>
            </a:r>
            <a:r>
              <a:rPr lang="fr-FR" dirty="0">
                <a:solidFill>
                  <a:srgbClr val="7EA2B4"/>
                </a:solidFill>
                <a:latin typeface="Consolas"/>
              </a:rPr>
              <a:t>"&gt;&lt;/</a:t>
            </a:r>
            <a:r>
              <a:rPr lang="fr-FR" dirty="0" err="1">
                <a:solidFill>
                  <a:srgbClr val="D22D72"/>
                </a:solidFill>
                <a:latin typeface="Consolas"/>
              </a:rPr>
              <a:t>div</a:t>
            </a:r>
            <a:r>
              <a:rPr lang="fr-FR" dirty="0">
                <a:solidFill>
                  <a:srgbClr val="7EA2B4"/>
                </a:solidFill>
                <a:latin typeface="Consolas"/>
              </a:rPr>
              <a:t>&gt;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&gt;</a:t>
            </a:r>
          </a:p>
          <a:p>
            <a:pPr>
              <a:buNone/>
            </a:pPr>
            <a:r>
              <a:rPr lang="fr-FR" dirty="0" err="1">
                <a:solidFill>
                  <a:srgbClr val="5D5DB1"/>
                </a:solidFill>
                <a:latin typeface="Consolas"/>
              </a:rPr>
              <a:t>function</a:t>
            </a:r>
            <a:r>
              <a:rPr lang="fr-FR" dirty="0">
                <a:solidFill>
                  <a:srgbClr val="7EA2B4"/>
                </a:solidFill>
                <a:latin typeface="Consolas"/>
              </a:rPr>
              <a:t> </a:t>
            </a:r>
            <a:r>
              <a:rPr lang="fr-FR" dirty="0" err="1">
                <a:solidFill>
                  <a:srgbClr val="257FAD"/>
                </a:solidFill>
                <a:latin typeface="Consolas"/>
              </a:rPr>
              <a:t>initMap</a:t>
            </a:r>
            <a:r>
              <a:rPr lang="fr-FR" dirty="0">
                <a:solidFill>
                  <a:srgbClr val="7EA2B4"/>
                </a:solidFill>
                <a:latin typeface="Consolas"/>
              </a:rPr>
              <a:t>() {</a:t>
            </a:r>
          </a:p>
          <a:p>
            <a:pPr>
              <a:buNone/>
            </a:pPr>
            <a:r>
              <a:rPr lang="fr-FR" dirty="0">
                <a:solidFill>
                  <a:srgbClr val="5D5DB1"/>
                </a:solidFill>
                <a:latin typeface="Consolas"/>
              </a:rPr>
              <a:t>var</a:t>
            </a:r>
            <a:r>
              <a:rPr lang="fr-FR" dirty="0">
                <a:solidFill>
                  <a:srgbClr val="7EA2B4"/>
                </a:solidFill>
                <a:latin typeface="Consolas"/>
              </a:rPr>
              <a:t> </a:t>
            </a:r>
            <a:r>
              <a:rPr lang="fr-FR" dirty="0" err="1">
                <a:solidFill>
                  <a:srgbClr val="D22D72"/>
                </a:solidFill>
                <a:latin typeface="Consolas"/>
              </a:rPr>
              <a:t>uluru</a:t>
            </a:r>
            <a:r>
              <a:rPr lang="fr-FR" dirty="0">
                <a:solidFill>
                  <a:srgbClr val="7EA2B4"/>
                </a:solidFill>
                <a:latin typeface="Consolas"/>
              </a:rPr>
              <a:t> = {</a:t>
            </a:r>
            <a:r>
              <a:rPr lang="fr-FR" dirty="0" err="1">
                <a:solidFill>
                  <a:srgbClr val="7EA2B4"/>
                </a:solidFill>
                <a:latin typeface="Consolas"/>
              </a:rPr>
              <a:t>lat</a:t>
            </a:r>
            <a:r>
              <a:rPr lang="fr-FR" dirty="0">
                <a:solidFill>
                  <a:srgbClr val="7EA2B4"/>
                </a:solidFill>
                <a:latin typeface="Consolas"/>
              </a:rPr>
              <a:t>: -</a:t>
            </a:r>
            <a:r>
              <a:rPr lang="fr-FR" dirty="0">
                <a:solidFill>
                  <a:srgbClr val="935C25"/>
                </a:solidFill>
                <a:latin typeface="Consolas"/>
              </a:rPr>
              <a:t>25.363</a:t>
            </a:r>
            <a:r>
              <a:rPr lang="fr-FR" dirty="0">
                <a:solidFill>
                  <a:srgbClr val="7EA2B4"/>
                </a:solidFill>
                <a:latin typeface="Consolas"/>
              </a:rPr>
              <a:t>, </a:t>
            </a:r>
            <a:r>
              <a:rPr lang="fr-FR" dirty="0" err="1">
                <a:solidFill>
                  <a:srgbClr val="7EA2B4"/>
                </a:solidFill>
                <a:latin typeface="Consolas"/>
              </a:rPr>
              <a:t>lng</a:t>
            </a:r>
            <a:r>
              <a:rPr lang="fr-FR" dirty="0">
                <a:solidFill>
                  <a:srgbClr val="7EA2B4"/>
                </a:solidFill>
                <a:latin typeface="Consolas"/>
              </a:rPr>
              <a:t>: </a:t>
            </a:r>
            <a:r>
              <a:rPr lang="fr-FR" dirty="0">
                <a:solidFill>
                  <a:srgbClr val="935C25"/>
                </a:solidFill>
                <a:latin typeface="Consolas"/>
              </a:rPr>
              <a:t>131.044</a:t>
            </a:r>
            <a:r>
              <a:rPr lang="fr-FR" dirty="0">
                <a:solidFill>
                  <a:srgbClr val="7EA2B4"/>
                </a:solidFill>
                <a:latin typeface="Consolas"/>
              </a:rPr>
              <a:t>};</a:t>
            </a:r>
          </a:p>
          <a:p>
            <a:pPr>
              <a:buNone/>
            </a:pPr>
            <a:r>
              <a:rPr lang="fr-FR" dirty="0">
                <a:solidFill>
                  <a:srgbClr val="5D5DB1"/>
                </a:solidFill>
                <a:latin typeface="Consolas"/>
              </a:rPr>
              <a:t>var</a:t>
            </a:r>
            <a:r>
              <a:rPr lang="fr-FR" dirty="0">
                <a:solidFill>
                  <a:srgbClr val="7EA2B4"/>
                </a:solidFill>
                <a:latin typeface="Consolas"/>
              </a:rPr>
              <a:t> </a:t>
            </a:r>
            <a:r>
              <a:rPr lang="fr-FR" dirty="0" err="1">
                <a:solidFill>
                  <a:srgbClr val="D22D72"/>
                </a:solidFill>
                <a:latin typeface="Consolas"/>
              </a:rPr>
              <a:t>map</a:t>
            </a:r>
            <a:r>
              <a:rPr lang="fr-FR" dirty="0">
                <a:solidFill>
                  <a:srgbClr val="7EA2B4"/>
                </a:solidFill>
                <a:latin typeface="Consolas"/>
              </a:rPr>
              <a:t> = new </a:t>
            </a:r>
            <a:r>
              <a:rPr lang="fr-FR" dirty="0" err="1">
                <a:solidFill>
                  <a:srgbClr val="7EA2B4"/>
                </a:solidFill>
                <a:latin typeface="Consolas"/>
              </a:rPr>
              <a:t>google.maps.Map</a:t>
            </a:r>
            <a:r>
              <a:rPr lang="fr-FR" dirty="0">
                <a:solidFill>
                  <a:srgbClr val="7EA2B4"/>
                </a:solidFill>
                <a:latin typeface="Consolas"/>
              </a:rPr>
              <a:t>(</a:t>
            </a:r>
            <a:r>
              <a:rPr lang="fr-FR" dirty="0" err="1">
                <a:solidFill>
                  <a:srgbClr val="7EA2B4"/>
                </a:solidFill>
                <a:latin typeface="Consolas"/>
              </a:rPr>
              <a:t>document.</a:t>
            </a:r>
            <a:r>
              <a:rPr lang="fr-FR" dirty="0" err="1">
                <a:solidFill>
                  <a:srgbClr val="2D8F6F"/>
                </a:solidFill>
                <a:latin typeface="Consolas"/>
              </a:rPr>
              <a:t>getElementById</a:t>
            </a:r>
            <a:r>
              <a:rPr lang="fr-FR" dirty="0">
                <a:solidFill>
                  <a:srgbClr val="7EA2B4"/>
                </a:solidFill>
                <a:latin typeface="Consolas"/>
              </a:rPr>
              <a:t>('</a:t>
            </a:r>
            <a:r>
              <a:rPr lang="fr-FR" dirty="0" err="1">
                <a:solidFill>
                  <a:srgbClr val="568C3B"/>
                </a:solidFill>
                <a:latin typeface="Consolas"/>
              </a:rPr>
              <a:t>map</a:t>
            </a:r>
            <a:r>
              <a:rPr lang="fr-FR" dirty="0">
                <a:solidFill>
                  <a:srgbClr val="7EA2B4"/>
                </a:solidFill>
                <a:latin typeface="Consolas"/>
              </a:rPr>
              <a:t>'), {</a:t>
            </a:r>
          </a:p>
          <a:p>
            <a:pPr>
              <a:buNone/>
            </a:pPr>
            <a:r>
              <a:rPr lang="fr-FR" dirty="0">
                <a:solidFill>
                  <a:srgbClr val="7EA2B4"/>
                </a:solidFill>
                <a:latin typeface="Consolas"/>
              </a:rPr>
              <a:t>zoom: </a:t>
            </a:r>
            <a:r>
              <a:rPr lang="fr-FR" dirty="0">
                <a:solidFill>
                  <a:srgbClr val="935C25"/>
                </a:solidFill>
                <a:latin typeface="Consolas"/>
              </a:rPr>
              <a:t>4</a:t>
            </a:r>
            <a:r>
              <a:rPr lang="fr-FR" dirty="0">
                <a:solidFill>
                  <a:srgbClr val="7EA2B4"/>
                </a:solidFill>
                <a:latin typeface="Consolas"/>
              </a:rPr>
              <a:t>,</a:t>
            </a:r>
          </a:p>
          <a:p>
            <a:pPr>
              <a:buNone/>
            </a:pPr>
            <a:r>
              <a:rPr lang="fr-FR" dirty="0">
                <a:solidFill>
                  <a:srgbClr val="7EA2B4"/>
                </a:solidFill>
                <a:latin typeface="Consolas"/>
              </a:rPr>
              <a:t>center: </a:t>
            </a:r>
            <a:r>
              <a:rPr lang="fr-FR" dirty="0" err="1">
                <a:solidFill>
                  <a:srgbClr val="D22D72"/>
                </a:solidFill>
                <a:latin typeface="Consolas"/>
              </a:rPr>
              <a:t>uluru</a:t>
            </a:r>
            <a:endParaRPr lang="fr-FR" dirty="0">
              <a:solidFill>
                <a:srgbClr val="7EA2B4"/>
              </a:solidFill>
              <a:latin typeface="Consolas"/>
            </a:endParaRPr>
          </a:p>
          <a:p>
            <a:pPr>
              <a:buNone/>
            </a:pPr>
            <a:r>
              <a:rPr lang="fr-FR" dirty="0">
                <a:solidFill>
                  <a:srgbClr val="7EA2B4"/>
                </a:solidFill>
                <a:latin typeface="Consolas"/>
              </a:rPr>
              <a:t>});</a:t>
            </a:r>
          </a:p>
          <a:p>
            <a:pPr>
              <a:buNone/>
            </a:pPr>
            <a:r>
              <a:rPr lang="fr-FR" dirty="0">
                <a:solidFill>
                  <a:srgbClr val="5D5DB1"/>
                </a:solidFill>
                <a:latin typeface="Consolas"/>
              </a:rPr>
              <a:t>var</a:t>
            </a:r>
            <a:r>
              <a:rPr lang="fr-FR" dirty="0">
                <a:solidFill>
                  <a:srgbClr val="7EA2B4"/>
                </a:solidFill>
                <a:latin typeface="Consolas"/>
              </a:rPr>
              <a:t> </a:t>
            </a:r>
            <a:r>
              <a:rPr lang="fr-FR" dirty="0">
                <a:solidFill>
                  <a:srgbClr val="D22D72"/>
                </a:solidFill>
                <a:latin typeface="Consolas"/>
              </a:rPr>
              <a:t>marker</a:t>
            </a:r>
            <a:r>
              <a:rPr lang="fr-FR" dirty="0">
                <a:solidFill>
                  <a:srgbClr val="7EA2B4"/>
                </a:solidFill>
                <a:latin typeface="Consolas"/>
              </a:rPr>
              <a:t> = new </a:t>
            </a:r>
            <a:r>
              <a:rPr lang="fr-FR" dirty="0" err="1">
                <a:solidFill>
                  <a:srgbClr val="7EA2B4"/>
                </a:solidFill>
                <a:latin typeface="Consolas"/>
              </a:rPr>
              <a:t>google.maps.Marker</a:t>
            </a:r>
            <a:r>
              <a:rPr lang="fr-FR" dirty="0">
                <a:solidFill>
                  <a:srgbClr val="7EA2B4"/>
                </a:solidFill>
                <a:latin typeface="Consolas"/>
              </a:rPr>
              <a:t>({</a:t>
            </a:r>
          </a:p>
          <a:p>
            <a:pPr>
              <a:buNone/>
            </a:pPr>
            <a:r>
              <a:rPr lang="fr-FR" dirty="0">
                <a:solidFill>
                  <a:srgbClr val="7EA2B4"/>
                </a:solidFill>
                <a:latin typeface="Consolas"/>
              </a:rPr>
              <a:t>position: </a:t>
            </a:r>
            <a:r>
              <a:rPr lang="fr-FR" dirty="0" err="1">
                <a:solidFill>
                  <a:srgbClr val="D22D72"/>
                </a:solidFill>
                <a:latin typeface="Consolas"/>
              </a:rPr>
              <a:t>uluru</a:t>
            </a:r>
            <a:r>
              <a:rPr lang="fr-FR" dirty="0">
                <a:solidFill>
                  <a:srgbClr val="7EA2B4"/>
                </a:solidFill>
                <a:latin typeface="Consolas"/>
              </a:rPr>
              <a:t>,</a:t>
            </a:r>
          </a:p>
          <a:p>
            <a:pPr>
              <a:buNone/>
            </a:pPr>
            <a:r>
              <a:rPr lang="fr-FR" dirty="0" err="1">
                <a:solidFill>
                  <a:srgbClr val="7EA2B4"/>
                </a:solidFill>
                <a:latin typeface="Consolas"/>
              </a:rPr>
              <a:t>map</a:t>
            </a:r>
            <a:r>
              <a:rPr lang="fr-FR" dirty="0">
                <a:solidFill>
                  <a:srgbClr val="7EA2B4"/>
                </a:solidFill>
                <a:latin typeface="Consolas"/>
              </a:rPr>
              <a:t>: </a:t>
            </a:r>
            <a:r>
              <a:rPr lang="fr-FR" dirty="0" err="1">
                <a:solidFill>
                  <a:srgbClr val="D22D72"/>
                </a:solidFill>
                <a:latin typeface="Consolas"/>
              </a:rPr>
              <a:t>map</a:t>
            </a:r>
            <a:endParaRPr lang="fr-FR" dirty="0">
              <a:solidFill>
                <a:srgbClr val="7EA2B4"/>
              </a:solidFill>
              <a:latin typeface="Consolas"/>
            </a:endParaRPr>
          </a:p>
          <a:p>
            <a:pPr>
              <a:buNone/>
            </a:pPr>
            <a:r>
              <a:rPr lang="fr-FR" dirty="0">
                <a:solidFill>
                  <a:srgbClr val="7EA2B4"/>
                </a:solidFill>
                <a:latin typeface="Consolas"/>
              </a:rPr>
              <a:t>});</a:t>
            </a:r>
          </a:p>
          <a:p>
            <a:pPr>
              <a:buNone/>
            </a:pPr>
            <a:r>
              <a:rPr lang="fr-FR" dirty="0">
                <a:solidFill>
                  <a:srgbClr val="7EA2B4"/>
                </a:solidFill>
                <a:latin typeface="Consolas"/>
              </a:rPr>
              <a: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&gt;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 </a:t>
            </a:r>
            <a:r>
              <a:rPr lang="fr-FR" dirty="0" err="1">
                <a:solidFill>
                  <a:srgbClr val="935C25"/>
                </a:solidFill>
                <a:latin typeface="Consolas"/>
              </a:rPr>
              <a:t>async</a:t>
            </a:r>
            <a:r>
              <a:rPr lang="fr-FR" dirty="0">
                <a:solidFill>
                  <a:srgbClr val="7EA2B4"/>
                </a:solidFill>
                <a:latin typeface="Consolas"/>
              </a:rPr>
              <a:t> </a:t>
            </a:r>
            <a:r>
              <a:rPr lang="fr-FR" dirty="0" err="1">
                <a:solidFill>
                  <a:srgbClr val="935C25"/>
                </a:solidFill>
                <a:latin typeface="Consolas"/>
              </a:rPr>
              <a:t>defer</a:t>
            </a:r>
            <a:endParaRPr lang="fr-FR" dirty="0">
              <a:solidFill>
                <a:srgbClr val="7EA2B4"/>
              </a:solidFill>
              <a:latin typeface="Consolas"/>
            </a:endParaRPr>
          </a:p>
          <a:p>
            <a:pPr>
              <a:buNone/>
            </a:pPr>
            <a:r>
              <a:rPr lang="fr-FR" dirty="0" err="1">
                <a:solidFill>
                  <a:srgbClr val="935C25"/>
                </a:solidFill>
                <a:latin typeface="Consolas"/>
              </a:rPr>
              <a:t>src</a:t>
            </a:r>
            <a:r>
              <a:rPr lang="fr-FR" dirty="0">
                <a:solidFill>
                  <a:srgbClr val="7EA2B4"/>
                </a:solidFill>
                <a:latin typeface="Consolas"/>
              </a:rPr>
              <a:t>="</a:t>
            </a:r>
            <a:r>
              <a:rPr lang="fr-FR" dirty="0">
                <a:solidFill>
                  <a:srgbClr val="568C3B"/>
                </a:solidFill>
                <a:latin typeface="Consolas"/>
              </a:rPr>
              <a:t>https://maps.googleapis.com/maps/api/js?key=</a:t>
            </a:r>
            <a:r>
              <a:rPr lang="fr-FR" sz="3300" b="1" dirty="0">
                <a:solidFill>
                  <a:srgbClr val="568C3B"/>
                </a:solidFill>
                <a:latin typeface="Consolas"/>
              </a:rPr>
              <a:t>YOUR_API_KEY</a:t>
            </a:r>
            <a:r>
              <a:rPr lang="fr-FR" dirty="0">
                <a:solidFill>
                  <a:srgbClr val="EBF8FF"/>
                </a:solidFill>
                <a:latin typeface="Consolas"/>
              </a:rPr>
              <a:t>&amp;</a:t>
            </a:r>
            <a:r>
              <a:rPr lang="fr-FR" dirty="0">
                <a:solidFill>
                  <a:srgbClr val="568C3B"/>
                </a:solidFill>
                <a:latin typeface="Consolas"/>
              </a:rPr>
              <a:t>callback=initMap</a:t>
            </a:r>
            <a:r>
              <a:rPr lang="fr-FR" dirty="0">
                <a:solidFill>
                  <a:srgbClr val="7EA2B4"/>
                </a:solidFill>
                <a:latin typeface="Consolas"/>
              </a:rPr>
              <a:t>"&gt;</a:t>
            </a:r>
          </a:p>
          <a:p>
            <a:pPr>
              <a:buNone/>
            </a:pPr>
            <a:r>
              <a:rPr lang="fr-FR" dirty="0">
                <a:solidFill>
                  <a:srgbClr val="7EA2B4"/>
                </a:solidFill>
                <a:latin typeface="Consolas"/>
              </a:rPr>
              <a:t>&lt;/</a:t>
            </a:r>
            <a:r>
              <a:rPr lang="fr-FR" dirty="0">
                <a:solidFill>
                  <a:srgbClr val="D22D72"/>
                </a:solidFill>
                <a:latin typeface="Consolas"/>
              </a:rPr>
              <a:t>script</a:t>
            </a:r>
            <a:r>
              <a:rPr lang="fr-FR" dirty="0">
                <a:solidFill>
                  <a:srgbClr val="7EA2B4"/>
                </a:solidFill>
                <a:latin typeface="Consolas"/>
              </a:rPr>
              <a:t>&gt;</a:t>
            </a:r>
            <a:endParaRPr lang="fr-FR" dirty="0"/>
          </a:p>
        </p:txBody>
      </p:sp>
      <p:pic>
        <p:nvPicPr>
          <p:cNvPr id="23553" name="Picture 1"/>
          <p:cNvPicPr>
            <a:picLocks noChangeAspect="1" noChangeArrowheads="1"/>
          </p:cNvPicPr>
          <p:nvPr/>
        </p:nvPicPr>
        <p:blipFill>
          <a:blip r:embed="rId3"/>
          <a:srcRect/>
          <a:stretch>
            <a:fillRect/>
          </a:stretch>
        </p:blipFill>
        <p:spPr bwMode="auto">
          <a:xfrm>
            <a:off x="5286380" y="1000108"/>
            <a:ext cx="3448048" cy="1816382"/>
          </a:xfrm>
          <a:prstGeom prst="rect">
            <a:avLst/>
          </a:prstGeom>
          <a:noFill/>
          <a:ln w="9525">
            <a:noFill/>
            <a:miter lim="800000"/>
            <a:headEnd/>
            <a:tailEnd/>
          </a:ln>
          <a:effec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bibliothèques du marché.</a:t>
            </a:r>
          </a:p>
        </p:txBody>
      </p:sp>
      <p:sp>
        <p:nvSpPr>
          <p:cNvPr id="3" name="Espace réservé du contenu 2"/>
          <p:cNvSpPr>
            <a:spLocks noGrp="1"/>
          </p:cNvSpPr>
          <p:nvPr>
            <p:ph idx="1"/>
          </p:nvPr>
        </p:nvSpPr>
        <p:spPr/>
        <p:txBody>
          <a:bodyPr/>
          <a:lstStyle/>
          <a:p>
            <a:r>
              <a:rPr lang="fr-FR" dirty="0"/>
              <a:t>Gestion de </a:t>
            </a:r>
            <a:r>
              <a:rPr lang="fr-FR" dirty="0" err="1"/>
              <a:t>map</a:t>
            </a:r>
            <a:endParaRPr lang="fr-FR" dirty="0"/>
          </a:p>
          <a:p>
            <a:pPr lvl="2"/>
            <a:r>
              <a:rPr lang="fr-FR" dirty="0" err="1"/>
              <a:t>Leaflet</a:t>
            </a:r>
            <a:r>
              <a:rPr lang="fr-FR" dirty="0"/>
              <a:t> </a:t>
            </a:r>
            <a:r>
              <a:rPr lang="fr-FR" dirty="0" err="1"/>
              <a:t>map</a:t>
            </a:r>
            <a:endParaRPr lang="fr-FR" dirty="0"/>
          </a:p>
          <a:p>
            <a:pPr lvl="3"/>
            <a:r>
              <a:rPr lang="fr-FR" dirty="0"/>
              <a:t>gratuit</a:t>
            </a:r>
          </a:p>
          <a:p>
            <a:pPr lvl="3"/>
            <a:r>
              <a:rPr lang="fr-FR" dirty="0" err="1"/>
              <a:t>customizable</a:t>
            </a:r>
            <a:endParaRPr lang="fr-FR" dirty="0"/>
          </a:p>
          <a:p>
            <a:pPr lvl="3"/>
            <a:r>
              <a:rPr lang="fr-FR" dirty="0"/>
              <a:t>gestion de zones</a:t>
            </a:r>
          </a:p>
          <a:p>
            <a:pPr lvl="3"/>
            <a:r>
              <a:rPr lang="fr-FR" dirty="0"/>
              <a:t>gestion POI</a:t>
            </a:r>
          </a:p>
          <a:p>
            <a:pPr lvl="3"/>
            <a:r>
              <a:rPr lang="fr-FR" dirty="0"/>
              <a:t>carte non </a:t>
            </a:r>
            <a:r>
              <a:rPr lang="fr-FR" dirty="0" err="1"/>
              <a:t>geographique</a:t>
            </a:r>
            <a:endParaRPr lang="fr-FR" dirty="0"/>
          </a:p>
        </p:txBody>
      </p:sp>
      <p:sp>
        <p:nvSpPr>
          <p:cNvPr id="4" name="Rectangle 3"/>
          <p:cNvSpPr/>
          <p:nvPr/>
        </p:nvSpPr>
        <p:spPr>
          <a:xfrm>
            <a:off x="428596" y="4112319"/>
            <a:ext cx="8358246" cy="2031325"/>
          </a:xfrm>
          <a:prstGeom prst="rect">
            <a:avLst/>
          </a:prstGeom>
        </p:spPr>
        <p:txBody>
          <a:bodyPr wrap="square">
            <a:spAutoFit/>
          </a:bodyPr>
          <a:lstStyle/>
          <a:p>
            <a:r>
              <a:rPr lang="fr-FR" b="0"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map</a:t>
            </a:r>
            <a:r>
              <a:rPr lang="fr-FR" b="0" dirty="0">
                <a:solidFill>
                  <a:srgbClr val="7EA2B4"/>
                </a:solidFill>
                <a:latin typeface="Consolas"/>
              </a:rPr>
              <a:t> = </a:t>
            </a:r>
            <a:r>
              <a:rPr lang="fr-FR" b="0" dirty="0">
                <a:solidFill>
                  <a:srgbClr val="D22D72"/>
                </a:solidFill>
                <a:latin typeface="Consolas"/>
              </a:rPr>
              <a:t>L</a:t>
            </a:r>
            <a:r>
              <a:rPr lang="fr-FR" b="0" dirty="0">
                <a:solidFill>
                  <a:srgbClr val="7EA2B4"/>
                </a:solidFill>
                <a:latin typeface="Consolas"/>
              </a:rPr>
              <a:t>.</a:t>
            </a:r>
            <a:r>
              <a:rPr lang="fr-FR" b="0" dirty="0">
                <a:solidFill>
                  <a:srgbClr val="257FAD"/>
                </a:solidFill>
                <a:latin typeface="Consolas"/>
              </a:rPr>
              <a:t>map</a:t>
            </a:r>
            <a:r>
              <a:rPr lang="fr-FR" b="0" dirty="0">
                <a:solidFill>
                  <a:srgbClr val="7EA2B4"/>
                </a:solidFill>
                <a:latin typeface="Consolas"/>
              </a:rPr>
              <a:t>('</a:t>
            </a:r>
            <a:r>
              <a:rPr lang="fr-FR" b="0" dirty="0" err="1">
                <a:solidFill>
                  <a:srgbClr val="568C3B"/>
                </a:solidFill>
                <a:latin typeface="Consolas"/>
              </a:rPr>
              <a:t>map</a:t>
            </a:r>
            <a:r>
              <a:rPr lang="fr-FR" b="0" dirty="0">
                <a:solidFill>
                  <a:srgbClr val="7EA2B4"/>
                </a:solidFill>
                <a:latin typeface="Consolas"/>
              </a:rPr>
              <a:t>').</a:t>
            </a:r>
            <a:r>
              <a:rPr lang="fr-FR" b="0" dirty="0" err="1">
                <a:solidFill>
                  <a:srgbClr val="257FAD"/>
                </a:solidFill>
                <a:latin typeface="Consolas"/>
              </a:rPr>
              <a:t>setView</a:t>
            </a:r>
            <a:r>
              <a:rPr lang="fr-FR" b="0" dirty="0">
                <a:solidFill>
                  <a:srgbClr val="7EA2B4"/>
                </a:solidFill>
                <a:latin typeface="Consolas"/>
              </a:rPr>
              <a:t>([</a:t>
            </a:r>
            <a:r>
              <a:rPr lang="fr-FR" b="0" dirty="0">
                <a:solidFill>
                  <a:srgbClr val="935C25"/>
                </a:solidFill>
                <a:latin typeface="Consolas"/>
              </a:rPr>
              <a:t>51.505</a:t>
            </a:r>
            <a:r>
              <a:rPr lang="fr-FR" b="0" dirty="0">
                <a:solidFill>
                  <a:srgbClr val="7EA2B4"/>
                </a:solidFill>
                <a:latin typeface="Consolas"/>
              </a:rPr>
              <a:t>, -</a:t>
            </a:r>
            <a:r>
              <a:rPr lang="fr-FR" b="0" dirty="0">
                <a:solidFill>
                  <a:srgbClr val="935C25"/>
                </a:solidFill>
                <a:latin typeface="Consolas"/>
              </a:rPr>
              <a:t>0.09</a:t>
            </a:r>
            <a:r>
              <a:rPr lang="fr-FR" b="0" dirty="0">
                <a:solidFill>
                  <a:srgbClr val="7EA2B4"/>
                </a:solidFill>
                <a:latin typeface="Consolas"/>
              </a:rPr>
              <a:t>], </a:t>
            </a:r>
            <a:r>
              <a:rPr lang="fr-FR" b="0" dirty="0">
                <a:solidFill>
                  <a:srgbClr val="935C25"/>
                </a:solidFill>
                <a:latin typeface="Consolas"/>
              </a:rPr>
              <a:t>13</a:t>
            </a:r>
            <a:r>
              <a:rPr lang="fr-FR" b="0" dirty="0">
                <a:solidFill>
                  <a:srgbClr val="7EA2B4"/>
                </a:solidFill>
                <a:latin typeface="Consolas"/>
              </a:rPr>
              <a:t>);</a:t>
            </a:r>
          </a:p>
          <a:p>
            <a:r>
              <a:rPr lang="fr-FR" b="0" dirty="0" err="1">
                <a:solidFill>
                  <a:srgbClr val="D22D72"/>
                </a:solidFill>
                <a:latin typeface="Consolas"/>
              </a:rPr>
              <a:t>L</a:t>
            </a:r>
            <a:r>
              <a:rPr lang="fr-FR" b="0" dirty="0" err="1">
                <a:solidFill>
                  <a:srgbClr val="7EA2B4"/>
                </a:solidFill>
                <a:latin typeface="Consolas"/>
              </a:rPr>
              <a:t>.</a:t>
            </a:r>
            <a:r>
              <a:rPr lang="fr-FR" b="0" dirty="0" err="1">
                <a:solidFill>
                  <a:srgbClr val="257FAD"/>
                </a:solidFill>
                <a:latin typeface="Consolas"/>
              </a:rPr>
              <a:t>tileLayer</a:t>
            </a:r>
            <a:r>
              <a:rPr lang="fr-FR" b="0" dirty="0">
                <a:solidFill>
                  <a:srgbClr val="7EA2B4"/>
                </a:solidFill>
                <a:latin typeface="Consolas"/>
              </a:rPr>
              <a:t>('</a:t>
            </a:r>
            <a:r>
              <a:rPr lang="fr-FR" b="0" dirty="0">
                <a:solidFill>
                  <a:srgbClr val="568C3B"/>
                </a:solidFill>
                <a:latin typeface="Consolas"/>
              </a:rPr>
              <a:t>https://{s}.tile.openstreetmap.org/{z}/{x}/{y}.png</a:t>
            </a:r>
            <a:r>
              <a:rPr lang="fr-FR" b="0" dirty="0">
                <a:solidFill>
                  <a:srgbClr val="7EA2B4"/>
                </a:solidFill>
                <a:latin typeface="Consolas"/>
              </a:rPr>
              <a:t>', {attribution: '</a:t>
            </a:r>
            <a:r>
              <a:rPr lang="fr-FR" b="0" dirty="0">
                <a:solidFill>
                  <a:srgbClr val="568C3B"/>
                </a:solidFill>
                <a:latin typeface="Consolas"/>
              </a:rPr>
              <a:t>&amp;copy; &lt;a </a:t>
            </a:r>
            <a:r>
              <a:rPr lang="fr-FR" b="0" dirty="0" err="1">
                <a:solidFill>
                  <a:srgbClr val="568C3B"/>
                </a:solidFill>
                <a:latin typeface="Consolas"/>
              </a:rPr>
              <a:t>href</a:t>
            </a:r>
            <a:r>
              <a:rPr lang="fr-FR" b="0" dirty="0">
                <a:solidFill>
                  <a:srgbClr val="568C3B"/>
                </a:solidFill>
                <a:latin typeface="Consolas"/>
              </a:rPr>
              <a:t>="https://www.orsys.fr"&gt;Orsys&lt;/a&gt; </a:t>
            </a:r>
            <a:r>
              <a:rPr lang="fr-FR" b="0" dirty="0" err="1">
                <a:solidFill>
                  <a:srgbClr val="568C3B"/>
                </a:solidFill>
                <a:latin typeface="Consolas"/>
              </a:rPr>
              <a:t>contributors</a:t>
            </a:r>
            <a:r>
              <a:rPr lang="fr-FR" b="0" dirty="0">
                <a:solidFill>
                  <a:srgbClr val="7EA2B4"/>
                </a:solidFill>
                <a:latin typeface="Consolas"/>
              </a:rPr>
              <a:t>'}).</a:t>
            </a:r>
            <a:r>
              <a:rPr lang="fr-FR" b="0" dirty="0" err="1">
                <a:solidFill>
                  <a:srgbClr val="257FAD"/>
                </a:solidFill>
                <a:latin typeface="Consolas"/>
              </a:rPr>
              <a:t>addTo</a:t>
            </a:r>
            <a:r>
              <a:rPr lang="fr-FR" b="0" dirty="0">
                <a:solidFill>
                  <a:srgbClr val="7EA2B4"/>
                </a:solidFill>
                <a:latin typeface="Consolas"/>
              </a:rPr>
              <a:t>(</a:t>
            </a:r>
            <a:r>
              <a:rPr lang="fr-FR" b="0" dirty="0" err="1">
                <a:solidFill>
                  <a:srgbClr val="D22D72"/>
                </a:solidFill>
                <a:latin typeface="Consolas"/>
              </a:rPr>
              <a:t>map</a:t>
            </a:r>
            <a:r>
              <a:rPr lang="fr-FR" b="0" dirty="0">
                <a:solidFill>
                  <a:srgbClr val="7EA2B4"/>
                </a:solidFill>
                <a:latin typeface="Consolas"/>
              </a:rPr>
              <a:t>);</a:t>
            </a:r>
          </a:p>
          <a:p>
            <a:r>
              <a:rPr lang="fr-FR" b="0" dirty="0" err="1">
                <a:solidFill>
                  <a:srgbClr val="D22D72"/>
                </a:solidFill>
                <a:latin typeface="Consolas"/>
              </a:rPr>
              <a:t>L</a:t>
            </a:r>
            <a:r>
              <a:rPr lang="fr-FR" b="0" dirty="0" err="1">
                <a:solidFill>
                  <a:srgbClr val="7EA2B4"/>
                </a:solidFill>
                <a:latin typeface="Consolas"/>
              </a:rPr>
              <a:t>.</a:t>
            </a:r>
            <a:r>
              <a:rPr lang="fr-FR" b="0" dirty="0" err="1">
                <a:solidFill>
                  <a:srgbClr val="257FAD"/>
                </a:solidFill>
                <a:latin typeface="Consolas"/>
              </a:rPr>
              <a:t>marker</a:t>
            </a:r>
            <a:r>
              <a:rPr lang="fr-FR" b="0" dirty="0">
                <a:solidFill>
                  <a:srgbClr val="7EA2B4"/>
                </a:solidFill>
                <a:latin typeface="Consolas"/>
              </a:rPr>
              <a:t>([</a:t>
            </a:r>
            <a:r>
              <a:rPr lang="fr-FR" b="0" dirty="0">
                <a:solidFill>
                  <a:srgbClr val="935C25"/>
                </a:solidFill>
                <a:latin typeface="Consolas"/>
              </a:rPr>
              <a:t>51.5</a:t>
            </a:r>
            <a:r>
              <a:rPr lang="fr-FR" b="0" dirty="0">
                <a:solidFill>
                  <a:srgbClr val="7EA2B4"/>
                </a:solidFill>
                <a:latin typeface="Consolas"/>
              </a:rPr>
              <a:t>, -</a:t>
            </a:r>
            <a:r>
              <a:rPr lang="fr-FR" b="0" dirty="0">
                <a:solidFill>
                  <a:srgbClr val="935C25"/>
                </a:solidFill>
                <a:latin typeface="Consolas"/>
              </a:rPr>
              <a:t>0.09</a:t>
            </a:r>
            <a:r>
              <a:rPr lang="fr-FR" b="0" dirty="0">
                <a:solidFill>
                  <a:srgbClr val="7EA2B4"/>
                </a:solidFill>
                <a:latin typeface="Consolas"/>
              </a:rPr>
              <a:t>]).</a:t>
            </a:r>
            <a:r>
              <a:rPr lang="fr-FR" b="0" dirty="0" err="1">
                <a:solidFill>
                  <a:srgbClr val="257FAD"/>
                </a:solidFill>
                <a:latin typeface="Consolas"/>
              </a:rPr>
              <a:t>addTo</a:t>
            </a:r>
            <a:r>
              <a:rPr lang="fr-FR" b="0" dirty="0">
                <a:solidFill>
                  <a:srgbClr val="7EA2B4"/>
                </a:solidFill>
                <a:latin typeface="Consolas"/>
              </a:rPr>
              <a:t>(</a:t>
            </a:r>
            <a:r>
              <a:rPr lang="fr-FR" b="0" dirty="0" err="1">
                <a:solidFill>
                  <a:srgbClr val="D22D72"/>
                </a:solidFill>
                <a:latin typeface="Consolas"/>
              </a:rPr>
              <a:t>map</a:t>
            </a:r>
            <a:r>
              <a:rPr lang="fr-FR" b="0" dirty="0">
                <a:solidFill>
                  <a:srgbClr val="7EA2B4"/>
                </a:solidFill>
                <a:latin typeface="Consolas"/>
              </a:rPr>
              <a:t>)</a:t>
            </a:r>
          </a:p>
          <a:p>
            <a:r>
              <a:rPr lang="fr-FR" b="0" dirty="0">
                <a:solidFill>
                  <a:srgbClr val="7EA2B4"/>
                </a:solidFill>
                <a:latin typeface="Consolas"/>
              </a:rPr>
              <a:t>   .</a:t>
            </a:r>
            <a:r>
              <a:rPr lang="fr-FR" b="0" dirty="0" err="1">
                <a:solidFill>
                  <a:srgbClr val="257FAD"/>
                </a:solidFill>
                <a:latin typeface="Consolas"/>
              </a:rPr>
              <a:t>bindPopup</a:t>
            </a:r>
            <a:r>
              <a:rPr lang="fr-FR" b="0" dirty="0">
                <a:solidFill>
                  <a:srgbClr val="7EA2B4"/>
                </a:solidFill>
                <a:latin typeface="Consolas"/>
              </a:rPr>
              <a:t>('</a:t>
            </a:r>
            <a:r>
              <a:rPr lang="fr-FR" b="0" dirty="0">
                <a:solidFill>
                  <a:srgbClr val="568C3B"/>
                </a:solidFill>
                <a:latin typeface="Consolas"/>
              </a:rPr>
              <a:t>A </a:t>
            </a:r>
            <a:r>
              <a:rPr lang="fr-FR" b="0" dirty="0" err="1">
                <a:solidFill>
                  <a:srgbClr val="568C3B"/>
                </a:solidFill>
                <a:latin typeface="Consolas"/>
              </a:rPr>
              <a:t>pretty</a:t>
            </a:r>
            <a:r>
              <a:rPr lang="fr-FR" b="0" dirty="0">
                <a:solidFill>
                  <a:srgbClr val="568C3B"/>
                </a:solidFill>
                <a:latin typeface="Consolas"/>
              </a:rPr>
              <a:t> CSS3 </a:t>
            </a:r>
            <a:r>
              <a:rPr lang="fr-FR" b="0" dirty="0" err="1">
                <a:solidFill>
                  <a:srgbClr val="568C3B"/>
                </a:solidFill>
                <a:latin typeface="Consolas"/>
              </a:rPr>
              <a:t>popup</a:t>
            </a:r>
            <a:r>
              <a:rPr lang="fr-FR" b="0" dirty="0">
                <a:solidFill>
                  <a:srgbClr val="568C3B"/>
                </a:solidFill>
                <a:latin typeface="Consolas"/>
              </a:rPr>
              <a:t>.&lt;</a:t>
            </a:r>
            <a:r>
              <a:rPr lang="fr-FR" b="0" dirty="0" err="1">
                <a:solidFill>
                  <a:srgbClr val="568C3B"/>
                </a:solidFill>
                <a:latin typeface="Consolas"/>
              </a:rPr>
              <a:t>br</a:t>
            </a:r>
            <a:r>
              <a:rPr lang="fr-FR" b="0" dirty="0">
                <a:solidFill>
                  <a:srgbClr val="568C3B"/>
                </a:solidFill>
                <a:latin typeface="Consolas"/>
              </a:rPr>
              <a:t>&gt; </a:t>
            </a:r>
            <a:r>
              <a:rPr lang="fr-FR" b="0" dirty="0" err="1">
                <a:solidFill>
                  <a:srgbClr val="568C3B"/>
                </a:solidFill>
                <a:latin typeface="Consolas"/>
              </a:rPr>
              <a:t>Easily</a:t>
            </a:r>
            <a:r>
              <a:rPr lang="fr-FR" b="0" dirty="0">
                <a:solidFill>
                  <a:srgbClr val="568C3B"/>
                </a:solidFill>
                <a:latin typeface="Consolas"/>
              </a:rPr>
              <a:t> </a:t>
            </a:r>
            <a:r>
              <a:rPr lang="fr-FR" b="0" dirty="0" err="1">
                <a:solidFill>
                  <a:srgbClr val="568C3B"/>
                </a:solidFill>
                <a:latin typeface="Consolas"/>
              </a:rPr>
              <a:t>customizable</a:t>
            </a:r>
            <a:r>
              <a:rPr lang="fr-FR" b="0" dirty="0">
                <a:solidFill>
                  <a:srgbClr val="568C3B"/>
                </a:solidFill>
                <a:latin typeface="Consolas"/>
              </a:rPr>
              <a:t>.</a:t>
            </a:r>
            <a:r>
              <a:rPr lang="fr-FR" b="0" dirty="0">
                <a:solidFill>
                  <a:srgbClr val="7EA2B4"/>
                </a:solidFill>
                <a:latin typeface="Consolas"/>
              </a:rPr>
              <a:t>')</a:t>
            </a:r>
          </a:p>
          <a:p>
            <a:r>
              <a:rPr lang="fr-FR" b="0" dirty="0">
                <a:solidFill>
                  <a:srgbClr val="7EA2B4"/>
                </a:solidFill>
                <a:latin typeface="Consolas"/>
              </a:rPr>
              <a:t>   .</a:t>
            </a:r>
            <a:r>
              <a:rPr lang="fr-FR" b="0" dirty="0" err="1">
                <a:solidFill>
                  <a:srgbClr val="257FAD"/>
                </a:solidFill>
                <a:latin typeface="Consolas"/>
              </a:rPr>
              <a:t>openPopup</a:t>
            </a:r>
            <a:r>
              <a:rPr lang="fr-FR" b="0" dirty="0">
                <a:solidFill>
                  <a:srgbClr val="7EA2B4"/>
                </a:solidFill>
                <a:latin typeface="Consolas"/>
              </a:rPr>
              <a:t>();</a:t>
            </a:r>
          </a:p>
        </p:txBody>
      </p:sp>
      <p:pic>
        <p:nvPicPr>
          <p:cNvPr id="139266" name="Picture 2"/>
          <p:cNvPicPr>
            <a:picLocks noChangeAspect="1" noChangeArrowheads="1"/>
          </p:cNvPicPr>
          <p:nvPr/>
        </p:nvPicPr>
        <p:blipFill>
          <a:blip r:embed="rId3"/>
          <a:srcRect/>
          <a:stretch>
            <a:fillRect/>
          </a:stretch>
        </p:blipFill>
        <p:spPr bwMode="auto">
          <a:xfrm>
            <a:off x="4652986" y="1428736"/>
            <a:ext cx="3276600" cy="1962150"/>
          </a:xfrm>
          <a:prstGeom prst="rect">
            <a:avLst/>
          </a:prstGeom>
          <a:noFill/>
          <a:ln w="9525">
            <a:noFill/>
            <a:miter lim="800000"/>
            <a:headEnd/>
            <a:tailEnd/>
          </a:ln>
          <a:effec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Conclusion</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pPr eaLnBrk="1" hangingPunct="1"/>
            <a:r>
              <a:rPr lang="fr-FR" sz="3200"/>
              <a:t>Références</a:t>
            </a:r>
            <a:endParaRPr lang="en-JM" sz="3200"/>
          </a:p>
        </p:txBody>
      </p:sp>
      <p:sp>
        <p:nvSpPr>
          <p:cNvPr id="153603" name="Content Placeholder 2"/>
          <p:cNvSpPr>
            <a:spLocks noGrp="1"/>
          </p:cNvSpPr>
          <p:nvPr>
            <p:ph idx="1"/>
          </p:nvPr>
        </p:nvSpPr>
        <p:spPr/>
        <p:txBody>
          <a:bodyPr/>
          <a:lstStyle/>
          <a:p>
            <a:pPr marL="0" indent="0">
              <a:buFont typeface="Arial" charset="0"/>
              <a:buNone/>
            </a:pPr>
            <a:r>
              <a:rPr lang="fr-FR" sz="1600" b="1"/>
              <a:t>Navigateur :</a:t>
            </a:r>
          </a:p>
          <a:p>
            <a:pPr marL="457200" lvl="1" indent="0">
              <a:buFont typeface="Arial" charset="0"/>
              <a:buNone/>
            </a:pPr>
            <a:r>
              <a:rPr lang="fr-FR" sz="1600"/>
              <a:t>Internet explorer http://www.microsoft.com/france/windows/internet-explorer/</a:t>
            </a:r>
          </a:p>
          <a:p>
            <a:pPr marL="457200" lvl="1" indent="0">
              <a:buFont typeface="Arial" charset="0"/>
              <a:buNone/>
            </a:pPr>
            <a:r>
              <a:rPr lang="en-US" sz="1600"/>
              <a:t>Chrome https://www.google.com/intl/fr/chrome/browser/?hl=fr</a:t>
            </a:r>
            <a:endParaRPr lang="fr-FR" sz="1600"/>
          </a:p>
          <a:p>
            <a:pPr marL="457200" lvl="1" indent="0">
              <a:buFont typeface="Arial" charset="0"/>
              <a:buNone/>
            </a:pPr>
            <a:r>
              <a:rPr lang="en-US" sz="1600"/>
              <a:t>Firefox http://www.mozilla.org/fr/firefox/new/</a:t>
            </a:r>
            <a:endParaRPr lang="fr-FR" sz="1600"/>
          </a:p>
          <a:p>
            <a:pPr marL="457200" lvl="1" indent="0">
              <a:buFont typeface="Arial" charset="0"/>
              <a:buNone/>
            </a:pPr>
            <a:r>
              <a:rPr lang="en-US" sz="1600"/>
              <a:t>Safari http://www.apple.com/fr/safari/</a:t>
            </a:r>
          </a:p>
          <a:p>
            <a:pPr marL="457200" lvl="1" indent="0">
              <a:buFont typeface="Arial" charset="0"/>
              <a:buNone/>
            </a:pPr>
            <a:endParaRPr lang="fr-FR" sz="1600"/>
          </a:p>
          <a:p>
            <a:pPr marL="0" indent="0">
              <a:buFont typeface="Arial" charset="0"/>
              <a:buNone/>
            </a:pPr>
            <a:r>
              <a:rPr lang="en-US" sz="1600" b="1"/>
              <a:t>Débuggeur</a:t>
            </a:r>
            <a:endParaRPr lang="fr-FR" sz="1600" b="1"/>
          </a:p>
          <a:p>
            <a:pPr marL="457200" lvl="1" indent="0">
              <a:buFont typeface="Arial" charset="0"/>
              <a:buNone/>
            </a:pPr>
            <a:r>
              <a:rPr lang="en-US" sz="1600"/>
              <a:t>Inclus dans chrome</a:t>
            </a:r>
            <a:endParaRPr lang="fr-FR" sz="1600"/>
          </a:p>
          <a:p>
            <a:pPr marL="457200" lvl="1" indent="0">
              <a:buFont typeface="Arial" charset="0"/>
              <a:buNone/>
            </a:pPr>
            <a:r>
              <a:rPr lang="en-US" sz="1600"/>
              <a:t>Firefox https://addons.mozilla.org/fr/firefox/addon/firebug/</a:t>
            </a:r>
            <a:endParaRPr lang="fr-FR" sz="1600"/>
          </a:p>
          <a:p>
            <a:pPr marL="457200" lvl="1" indent="0">
              <a:buFont typeface="Arial" charset="0"/>
              <a:buNone/>
            </a:pPr>
            <a:r>
              <a:rPr lang="fr-FR" sz="1600"/>
              <a:t>Internet explorer http://www.microsoft.com/en-us/download/details.aspx?id=18359</a:t>
            </a:r>
          </a:p>
          <a:p>
            <a:pPr marL="457200" lvl="1" indent="0">
              <a:buFont typeface="Arial" charset="0"/>
              <a:buNone/>
            </a:pPr>
            <a:endParaRPr lang="fr-FR" sz="1600"/>
          </a:p>
          <a:p>
            <a:pPr marL="0" indent="0">
              <a:buFont typeface="Arial" charset="0"/>
              <a:buNone/>
            </a:pPr>
            <a:r>
              <a:rPr lang="fr-FR" sz="1600" b="1"/>
              <a:t>Editeur de texte / html</a:t>
            </a:r>
          </a:p>
          <a:p>
            <a:pPr marL="457200" lvl="1" indent="0">
              <a:buFont typeface="Arial" charset="0"/>
              <a:buNone/>
            </a:pPr>
            <a:r>
              <a:rPr lang="en-US" sz="1600"/>
              <a:t>Notepad ++ http://notepad-plus-plus.org/fr/</a:t>
            </a:r>
            <a:endParaRPr lang="fr-FR" sz="1600"/>
          </a:p>
          <a:p>
            <a:pPr marL="457200" lvl="1" indent="0">
              <a:buFont typeface="Arial" charset="0"/>
              <a:buNone/>
            </a:pPr>
            <a:r>
              <a:rPr lang="en-US" sz="1600"/>
              <a:t>Kompozer  http://www.kompozer.net/</a:t>
            </a:r>
            <a:endParaRPr lang="fr-FR" sz="1600"/>
          </a:p>
          <a:p>
            <a:pPr marL="457200" lvl="1" indent="0">
              <a:buFont typeface="Arial" charset="0"/>
              <a:buNone/>
            </a:pPr>
            <a:r>
              <a:rPr lang="en-US" sz="1600"/>
              <a:t>PHP http://php.developpez.com/comparatifs/editeurs/</a:t>
            </a:r>
          </a:p>
          <a:p>
            <a:pPr marL="457200" lvl="1" indent="0">
              <a:buFont typeface="Arial" charset="0"/>
              <a:buNone/>
            </a:pPr>
            <a:endParaRPr lang="en-US" sz="1600"/>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C624DB8-E82D-41E8-B8FA-6C1ED30AAF77}" type="slidenum">
              <a:rPr lang="en-JM" smtClean="0">
                <a:solidFill>
                  <a:schemeClr val="bg1"/>
                </a:solidFill>
              </a:rPr>
              <a:pPr fontAlgn="base">
                <a:spcBef>
                  <a:spcPct val="0"/>
                </a:spcBef>
                <a:spcAft>
                  <a:spcPct val="0"/>
                </a:spcAft>
                <a:defRPr/>
              </a:pPr>
              <a:t>194</a:t>
            </a:fld>
            <a:endParaRPr lang="en-JM">
              <a:solidFill>
                <a:schemeClr val="bg1"/>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p:txBody>
          <a:bodyPr/>
          <a:lstStyle/>
          <a:p>
            <a:pPr eaLnBrk="1" hangingPunct="1"/>
            <a:r>
              <a:rPr lang="fr-FR" sz="3200"/>
              <a:t>Références</a:t>
            </a:r>
            <a:endParaRPr lang="en-JM" sz="3200"/>
          </a:p>
        </p:txBody>
      </p:sp>
      <p:sp>
        <p:nvSpPr>
          <p:cNvPr id="3" name="Content Placeholder 2"/>
          <p:cNvSpPr>
            <a:spLocks noGrp="1"/>
          </p:cNvSpPr>
          <p:nvPr>
            <p:ph idx="1"/>
          </p:nvPr>
        </p:nvSpPr>
        <p:spPr/>
        <p:txBody>
          <a:bodyPr rtlCol="0"/>
          <a:lstStyle/>
          <a:p>
            <a:pPr marL="0" indent="0">
              <a:buFont typeface="Arial" charset="0"/>
              <a:buNone/>
              <a:defRPr/>
            </a:pPr>
            <a:r>
              <a:rPr lang="fr-FR" sz="1600" b="1" dirty="0"/>
              <a:t>Valider son code HTML :</a:t>
            </a:r>
            <a:r>
              <a:rPr lang="fr-FR" sz="1600" dirty="0"/>
              <a:t> http://validator.w3.org/</a:t>
            </a:r>
          </a:p>
          <a:p>
            <a:pPr marL="0" indent="0">
              <a:buFont typeface="Arial" charset="0"/>
              <a:buNone/>
              <a:defRPr/>
            </a:pPr>
            <a:endParaRPr lang="fr-FR" sz="1600" dirty="0"/>
          </a:p>
          <a:p>
            <a:pPr marL="0" indent="0">
              <a:buFont typeface="Arial" charset="0"/>
              <a:buNone/>
              <a:defRPr/>
            </a:pPr>
            <a:r>
              <a:rPr lang="en-US" sz="1600" b="1" dirty="0" err="1"/>
              <a:t>Vérifier</a:t>
            </a:r>
            <a:r>
              <a:rPr lang="en-US" sz="1600" b="1" dirty="0"/>
              <a:t> </a:t>
            </a:r>
            <a:r>
              <a:rPr lang="en-US" sz="1600" b="1" dirty="0" err="1"/>
              <a:t>l’affichage</a:t>
            </a:r>
            <a:r>
              <a:rPr lang="en-US" sz="1600" b="1" dirty="0"/>
              <a:t> </a:t>
            </a:r>
            <a:r>
              <a:rPr lang="en-US" sz="1600" b="1" dirty="0" err="1"/>
              <a:t>d’une</a:t>
            </a:r>
            <a:r>
              <a:rPr lang="en-US" sz="1600" b="1" dirty="0"/>
              <a:t> page : </a:t>
            </a:r>
            <a:r>
              <a:rPr lang="en-US" sz="1600" dirty="0"/>
              <a:t>http://screenqueri.es/</a:t>
            </a:r>
          </a:p>
          <a:p>
            <a:pPr marL="0" indent="0">
              <a:buFont typeface="Arial" charset="0"/>
              <a:buNone/>
              <a:defRPr/>
            </a:pPr>
            <a:endParaRPr lang="fr-FR" sz="1600" dirty="0"/>
          </a:p>
          <a:p>
            <a:pPr marL="0" indent="0">
              <a:buFont typeface="Arial" charset="0"/>
              <a:buNone/>
              <a:defRPr/>
            </a:pPr>
            <a:r>
              <a:rPr lang="fr-FR" sz="1600" b="1" dirty="0"/>
              <a:t>Vérifier la compatibilité d’un navigateur avec HTML5 : </a:t>
            </a:r>
            <a:r>
              <a:rPr lang="fr-FR" sz="1600" dirty="0"/>
              <a:t>http://html5test.com/</a:t>
            </a:r>
          </a:p>
          <a:p>
            <a:pPr marL="0" indent="0">
              <a:buFont typeface="Arial" charset="0"/>
              <a:buNone/>
              <a:defRPr/>
            </a:pPr>
            <a:endParaRPr lang="fr-FR" sz="1600" dirty="0"/>
          </a:p>
          <a:p>
            <a:pPr marL="0" indent="0">
              <a:buFont typeface="Arial" charset="0"/>
              <a:buNone/>
              <a:defRPr/>
            </a:pPr>
            <a:r>
              <a:rPr lang="fr-FR" sz="1600" b="1" dirty="0"/>
              <a:t>Vérifier le support d’une fonctionnalité dans un navigateur :</a:t>
            </a:r>
          </a:p>
          <a:p>
            <a:pPr marL="0" indent="0">
              <a:buFont typeface="Arial" charset="0"/>
              <a:buNone/>
              <a:defRPr/>
            </a:pPr>
            <a:endParaRPr lang="fr-FR" sz="1600" b="1" dirty="0"/>
          </a:p>
          <a:p>
            <a:pPr lvl="1">
              <a:defRPr/>
            </a:pPr>
            <a:r>
              <a:rPr lang="fr-FR" sz="1600" dirty="0"/>
              <a:t>http://fmbip.com</a:t>
            </a:r>
          </a:p>
          <a:p>
            <a:pPr lvl="1">
              <a:defRPr/>
            </a:pPr>
            <a:r>
              <a:rPr lang="fr-FR" sz="1600" dirty="0"/>
              <a:t>http://caniuse.com</a:t>
            </a:r>
          </a:p>
          <a:p>
            <a:pPr marL="0" indent="0">
              <a:buFont typeface="Arial" charset="0"/>
              <a:buNone/>
              <a:defRPr/>
            </a:pPr>
            <a:endParaRPr lang="fr-FR" sz="1600" dirty="0"/>
          </a:p>
          <a:p>
            <a:pPr marL="0" indent="0">
              <a:buFont typeface="Arial" charset="0"/>
              <a:buNone/>
              <a:defRPr/>
            </a:pPr>
            <a:r>
              <a:rPr lang="fr-FR" sz="1600" b="1" dirty="0"/>
              <a:t>Installer un serveur de développement : </a:t>
            </a:r>
            <a:r>
              <a:rPr lang="en-US" sz="1600" dirty="0" err="1"/>
              <a:t>XAMPP</a:t>
            </a:r>
            <a:r>
              <a:rPr lang="en-US" sz="1600" dirty="0"/>
              <a:t> http://www.apachefriends.org/fr/xampp.html</a:t>
            </a:r>
            <a:endParaRPr lang="fr-FR" sz="1600" dirty="0"/>
          </a:p>
          <a:p>
            <a:pPr marL="0" indent="0">
              <a:buFont typeface="Arial" charset="0"/>
              <a:buNone/>
              <a:defRPr/>
            </a:pPr>
            <a:endParaRPr lang="fr-FR" sz="1600" dirty="0"/>
          </a:p>
          <a:p>
            <a:pPr marL="0" indent="0">
              <a:buFont typeface="Arial" charset="0"/>
              <a:buNone/>
              <a:defRPr/>
            </a:pPr>
            <a:r>
              <a:rPr lang="fr-FR" sz="1600" dirty="0"/>
              <a:t> </a:t>
            </a:r>
          </a:p>
          <a:p>
            <a:pPr lvl="1">
              <a:defRPr/>
            </a:pPr>
            <a:endParaRPr lang="fr-FR" sz="1600" dirty="0">
              <a:ea typeface="MS Mincho" pitchFamily="49" charset="-128"/>
            </a:endParaRPr>
          </a:p>
          <a:p>
            <a:pPr lvl="1">
              <a:defRPr/>
            </a:pPr>
            <a:endParaRPr lang="fr-FR" sz="1600" b="1" dirty="0">
              <a:ea typeface="MS Mincho" pitchFamily="49" charset="-128"/>
            </a:endParaRPr>
          </a:p>
          <a:p>
            <a:pPr marL="0" eaLnBrk="1" fontAlgn="auto" hangingPunct="1">
              <a:spcBef>
                <a:spcPts val="0"/>
              </a:spcBef>
              <a:spcAft>
                <a:spcPts val="0"/>
              </a:spcAft>
              <a:buFont typeface="Arial" pitchFamily="34" charset="0"/>
              <a:buNone/>
              <a:defRPr/>
            </a:pPr>
            <a:endParaRPr lang="en-JM" sz="1600"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501CA39-53A1-4CAB-86A4-CB8CD6301904}" type="slidenum">
              <a:rPr lang="en-JM" smtClean="0">
                <a:solidFill>
                  <a:schemeClr val="bg1"/>
                </a:solidFill>
              </a:rPr>
              <a:pPr fontAlgn="base">
                <a:spcBef>
                  <a:spcPct val="0"/>
                </a:spcBef>
                <a:spcAft>
                  <a:spcPct val="0"/>
                </a:spcAft>
                <a:defRPr/>
              </a:pPr>
              <a:t>195</a:t>
            </a:fld>
            <a:endParaRPr lang="en-JM">
              <a:solidFill>
                <a:schemeClr val="bg1"/>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pPr eaLnBrk="1" hangingPunct="1"/>
            <a:r>
              <a:rPr lang="fr-FR" sz="3200"/>
              <a:t>Références</a:t>
            </a:r>
            <a:endParaRPr lang="en-JM" sz="3200"/>
          </a:p>
        </p:txBody>
      </p:sp>
      <p:sp>
        <p:nvSpPr>
          <p:cNvPr id="3" name="Content Placeholder 2"/>
          <p:cNvSpPr>
            <a:spLocks noGrp="1"/>
          </p:cNvSpPr>
          <p:nvPr>
            <p:ph idx="1"/>
          </p:nvPr>
        </p:nvSpPr>
        <p:spPr/>
        <p:txBody>
          <a:bodyPr rtlCol="0">
            <a:normAutofit fontScale="62500" lnSpcReduction="20000"/>
          </a:bodyPr>
          <a:lstStyle/>
          <a:p>
            <a:pPr marL="0" indent="0">
              <a:buFont typeface="Arial" charset="0"/>
              <a:buNone/>
              <a:defRPr/>
            </a:pPr>
            <a:r>
              <a:rPr lang="fr-FR" b="1" dirty="0"/>
              <a:t>Livres de référence</a:t>
            </a:r>
          </a:p>
          <a:p>
            <a:pPr marL="0" indent="0">
              <a:buFont typeface="Arial" charset="0"/>
              <a:buNone/>
              <a:defRPr/>
            </a:pPr>
            <a:endParaRPr lang="fr-FR" b="1" dirty="0"/>
          </a:p>
          <a:p>
            <a:pPr lvl="1">
              <a:defRPr/>
            </a:pPr>
            <a:r>
              <a:rPr lang="fr-FR" dirty="0">
                <a:cs typeface="Times New Roman" charset="0"/>
              </a:rPr>
              <a:t>«  </a:t>
            </a:r>
            <a:r>
              <a:rPr lang="fr-FR" b="1" dirty="0">
                <a:cs typeface="Times New Roman" charset="0"/>
              </a:rPr>
              <a:t>Bien développer pour le Web 2.0</a:t>
            </a:r>
            <a:r>
              <a:rPr lang="fr-FR" dirty="0">
                <a:cs typeface="Times New Roman" charset="0"/>
              </a:rPr>
              <a:t>  » de Christophe </a:t>
            </a:r>
            <a:r>
              <a:rPr lang="fr-FR" dirty="0" err="1">
                <a:cs typeface="Times New Roman" charset="0"/>
              </a:rPr>
              <a:t>Porteneuve</a:t>
            </a:r>
            <a:r>
              <a:rPr lang="fr-FR" dirty="0">
                <a:cs typeface="Times New Roman" charset="0"/>
              </a:rPr>
              <a:t> chez </a:t>
            </a:r>
            <a:r>
              <a:rPr lang="fr-FR" dirty="0" err="1">
                <a:cs typeface="Times New Roman" charset="0"/>
              </a:rPr>
              <a:t>Eyrolles</a:t>
            </a:r>
            <a:r>
              <a:rPr lang="fr-FR" dirty="0">
                <a:cs typeface="Times New Roman" charset="0"/>
              </a:rPr>
              <a:t>.</a:t>
            </a:r>
          </a:p>
          <a:p>
            <a:pPr lvl="1">
              <a:defRPr/>
            </a:pPr>
            <a:r>
              <a:rPr lang="fr-FR" dirty="0">
                <a:cs typeface="Times New Roman" charset="0"/>
              </a:rPr>
              <a:t>«  </a:t>
            </a:r>
            <a:r>
              <a:rPr lang="fr-FR" b="1" dirty="0" err="1">
                <a:cs typeface="Times New Roman" charset="0"/>
              </a:rPr>
              <a:t>CSS</a:t>
            </a:r>
            <a:r>
              <a:rPr lang="fr-FR" b="1" dirty="0">
                <a:cs typeface="Times New Roman" charset="0"/>
              </a:rPr>
              <a:t> avancées Vers HTML 5 et </a:t>
            </a:r>
            <a:r>
              <a:rPr lang="fr-FR" b="1" dirty="0" err="1">
                <a:cs typeface="Times New Roman" charset="0"/>
              </a:rPr>
              <a:t>CSS</a:t>
            </a:r>
            <a:r>
              <a:rPr lang="fr-FR" b="1" dirty="0">
                <a:cs typeface="Times New Roman" charset="0"/>
              </a:rPr>
              <a:t> 3</a:t>
            </a:r>
            <a:r>
              <a:rPr lang="fr-FR" dirty="0">
                <a:cs typeface="Times New Roman" charset="0"/>
              </a:rPr>
              <a:t>  » de  Raphaël </a:t>
            </a:r>
            <a:r>
              <a:rPr lang="fr-FR" dirty="0" err="1">
                <a:cs typeface="Times New Roman" charset="0"/>
              </a:rPr>
              <a:t>Goetter</a:t>
            </a:r>
            <a:r>
              <a:rPr lang="fr-FR" dirty="0">
                <a:cs typeface="Times New Roman" charset="0"/>
              </a:rPr>
              <a:t> chez </a:t>
            </a:r>
            <a:r>
              <a:rPr lang="fr-FR" dirty="0" err="1">
                <a:cs typeface="Times New Roman" charset="0"/>
              </a:rPr>
              <a:t>Eyrolles</a:t>
            </a:r>
            <a:r>
              <a:rPr lang="fr-FR" dirty="0">
                <a:cs typeface="Times New Roman" charset="0"/>
              </a:rPr>
              <a:t>.</a:t>
            </a:r>
          </a:p>
          <a:p>
            <a:pPr lvl="1">
              <a:defRPr/>
            </a:pPr>
            <a:r>
              <a:rPr lang="fr-FR" dirty="0">
                <a:cs typeface="Times New Roman" charset="0"/>
              </a:rPr>
              <a:t>«  </a:t>
            </a:r>
            <a:r>
              <a:rPr lang="fr-FR" b="1" dirty="0">
                <a:cs typeface="Times New Roman" charset="0"/>
              </a:rPr>
              <a:t>HTML5 pour les Web Designers </a:t>
            </a:r>
            <a:r>
              <a:rPr lang="fr-FR" dirty="0">
                <a:cs typeface="Times New Roman" charset="0"/>
              </a:rPr>
              <a:t> » de Jeremy Keith chez </a:t>
            </a:r>
            <a:r>
              <a:rPr lang="fr-FR" dirty="0" err="1">
                <a:cs typeface="Times New Roman" charset="0"/>
              </a:rPr>
              <a:t>Eyrolles</a:t>
            </a:r>
            <a:endParaRPr lang="fr-FR" dirty="0">
              <a:cs typeface="Times New Roman" charset="0"/>
            </a:endParaRPr>
          </a:p>
          <a:p>
            <a:pPr lvl="1">
              <a:defRPr/>
            </a:pPr>
            <a:r>
              <a:rPr lang="fr-FR" dirty="0">
                <a:cs typeface="Times New Roman" charset="0"/>
              </a:rPr>
              <a:t>«  </a:t>
            </a:r>
            <a:r>
              <a:rPr lang="fr-FR" b="1" cap="all" dirty="0"/>
              <a:t>DIVE </a:t>
            </a:r>
            <a:r>
              <a:rPr lang="fr-FR" b="1" cap="all" dirty="0" err="1"/>
              <a:t>INTO</a:t>
            </a:r>
            <a:r>
              <a:rPr lang="fr-FR" b="1" cap="all" dirty="0"/>
              <a:t> HTML5 </a:t>
            </a:r>
            <a:r>
              <a:rPr lang="fr-FR" dirty="0">
                <a:cs typeface="Times New Roman" charset="0"/>
              </a:rPr>
              <a:t> » de Mark </a:t>
            </a:r>
            <a:r>
              <a:rPr lang="fr-FR" dirty="0" err="1">
                <a:cs typeface="Times New Roman" charset="0"/>
              </a:rPr>
              <a:t>Pilgrim</a:t>
            </a:r>
            <a:r>
              <a:rPr lang="fr-FR" dirty="0">
                <a:cs typeface="Times New Roman" charset="0"/>
              </a:rPr>
              <a:t> chez </a:t>
            </a:r>
            <a:r>
              <a:rPr lang="fr-FR" dirty="0" err="1">
                <a:cs typeface="Times New Roman" charset="0"/>
              </a:rPr>
              <a:t>O’Reilly</a:t>
            </a:r>
            <a:br>
              <a:rPr lang="fr-FR" dirty="0">
                <a:cs typeface="Times New Roman" charset="0"/>
              </a:rPr>
            </a:br>
            <a:r>
              <a:rPr lang="fr-FR" sz="1300" dirty="0">
                <a:cs typeface="Times New Roman" charset="0"/>
              </a:rPr>
              <a:t>(disponible en ligne sous licence CC-BY-3.0 : diveinto.html5doctor.com)</a:t>
            </a:r>
          </a:p>
          <a:p>
            <a:pPr marL="457200" lvl="1" indent="0">
              <a:buFont typeface="Arial" charset="0"/>
              <a:buNone/>
              <a:defRPr/>
            </a:pPr>
            <a:endParaRPr lang="fr-FR" dirty="0">
              <a:cs typeface="Times New Roman" charset="0"/>
            </a:endParaRPr>
          </a:p>
          <a:p>
            <a:pPr marL="0" indent="0">
              <a:buFont typeface="Arial" charset="0"/>
              <a:buNone/>
              <a:defRPr/>
            </a:pPr>
            <a:endParaRPr lang="fr-FR" dirty="0"/>
          </a:p>
          <a:p>
            <a:pPr marL="0" indent="0">
              <a:buFont typeface="Arial" charset="0"/>
              <a:buNone/>
              <a:defRPr/>
            </a:pPr>
            <a:r>
              <a:rPr lang="fr-FR" b="1" dirty="0"/>
              <a:t>Sites de référence</a:t>
            </a:r>
          </a:p>
          <a:p>
            <a:pPr marL="0" indent="0">
              <a:buFont typeface="Arial" charset="0"/>
              <a:buNone/>
              <a:defRPr/>
            </a:pPr>
            <a:endParaRPr lang="fr-FR" sz="2000" b="1" dirty="0">
              <a:cs typeface="Times New Roman" charset="0"/>
            </a:endParaRPr>
          </a:p>
          <a:p>
            <a:pPr lvl="1">
              <a:defRPr/>
            </a:pPr>
            <a:r>
              <a:rPr lang="fr-FR" dirty="0"/>
              <a:t>http://</a:t>
            </a:r>
            <a:r>
              <a:rPr lang="fr-FR" dirty="0">
                <a:cs typeface="Times New Roman" charset="0"/>
              </a:rPr>
              <a:t>www.w3.org	</a:t>
            </a:r>
          </a:p>
          <a:p>
            <a:pPr lvl="1">
              <a:defRPr/>
            </a:pPr>
            <a:r>
              <a:rPr lang="fr-FR" dirty="0"/>
              <a:t>http://</a:t>
            </a:r>
            <a:r>
              <a:rPr lang="fr-FR" dirty="0">
                <a:cs typeface="Times New Roman" charset="0"/>
              </a:rPr>
              <a:t>www.w3schools.com</a:t>
            </a:r>
          </a:p>
          <a:p>
            <a:pPr lvl="1">
              <a:defRPr/>
            </a:pPr>
            <a:r>
              <a:rPr lang="fr-FR" dirty="0"/>
              <a:t>http://</a:t>
            </a:r>
            <a:r>
              <a:rPr lang="fr-FR" dirty="0">
                <a:cs typeface="Times New Roman" charset="0"/>
              </a:rPr>
              <a:t>www.html5doctor.org 	</a:t>
            </a:r>
          </a:p>
          <a:p>
            <a:pPr lvl="1">
              <a:defRPr/>
            </a:pPr>
            <a:r>
              <a:rPr lang="fr-FR" dirty="0"/>
              <a:t>http://www.alsacreations.com	</a:t>
            </a:r>
          </a:p>
          <a:p>
            <a:pPr lvl="1">
              <a:defRPr/>
            </a:pPr>
            <a:r>
              <a:rPr lang="fr-FR" dirty="0"/>
              <a:t>http://developpez.net	</a:t>
            </a:r>
          </a:p>
          <a:p>
            <a:pPr lvl="1">
              <a:defRPr/>
            </a:pPr>
            <a:r>
              <a:rPr lang="fr-FR" dirty="0">
                <a:ea typeface="MS Mincho" pitchFamily="49" charset="-128"/>
              </a:rPr>
              <a:t>http://www.oreillynet.com	</a:t>
            </a: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AFDCFB6-C12A-4EAF-8B21-5AFC4E6397E8}" type="slidenum">
              <a:rPr lang="en-JM" smtClean="0">
                <a:solidFill>
                  <a:schemeClr val="bg1"/>
                </a:solidFill>
              </a:rPr>
              <a:pPr fontAlgn="base">
                <a:spcBef>
                  <a:spcPct val="0"/>
                </a:spcBef>
                <a:spcAft>
                  <a:spcPct val="0"/>
                </a:spcAft>
                <a:defRPr/>
              </a:pPr>
              <a:t>196</a:t>
            </a:fld>
            <a:endParaRPr lang="en-JM">
              <a:solidFill>
                <a:schemeClr val="bg1"/>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pPr eaLnBrk="1" hangingPunct="1"/>
            <a:r>
              <a:rPr lang="fr-FR" sz="3200"/>
              <a:t>Conclusion</a:t>
            </a:r>
            <a:endParaRPr lang="en-JM" sz="3200"/>
          </a:p>
        </p:txBody>
      </p:sp>
      <p:sp>
        <p:nvSpPr>
          <p:cNvPr id="3" name="Content Placeholder 2"/>
          <p:cNvSpPr>
            <a:spLocks noGrp="1"/>
          </p:cNvSpPr>
          <p:nvPr>
            <p:ph idx="1"/>
          </p:nvPr>
        </p:nvSpPr>
        <p:spPr/>
        <p:txBody>
          <a:bodyPr rtlCol="0">
            <a:normAutofit fontScale="77500" lnSpcReduction="20000"/>
          </a:bodyPr>
          <a:lstStyle/>
          <a:p>
            <a:pPr marL="0" indent="0">
              <a:buFont typeface="Arial" charset="0"/>
              <a:buNone/>
              <a:defRPr/>
            </a:pPr>
            <a:r>
              <a:rPr lang="fr-FR" b="1" dirty="0"/>
              <a:t>Nous vous remercions d’avoir participer à cette formation.</a:t>
            </a:r>
          </a:p>
          <a:p>
            <a:pPr marL="0" indent="0">
              <a:buFont typeface="Arial" charset="0"/>
              <a:buNone/>
              <a:defRPr/>
            </a:pPr>
            <a:endParaRPr lang="fr-FR" b="1" dirty="0"/>
          </a:p>
          <a:p>
            <a:pPr marL="0" indent="0">
              <a:buFont typeface="Arial" charset="0"/>
              <a:buNone/>
              <a:defRPr/>
            </a:pPr>
            <a:r>
              <a:rPr lang="fr-FR" b="1" dirty="0"/>
              <a:t>Pendant cette formation, nous espérons :</a:t>
            </a:r>
          </a:p>
          <a:p>
            <a:pPr marL="0" indent="0">
              <a:buFont typeface="Arial" charset="0"/>
              <a:buNone/>
              <a:defRPr/>
            </a:pPr>
            <a:endParaRPr lang="fr-FR" b="1" dirty="0"/>
          </a:p>
          <a:p>
            <a:pPr lvl="1">
              <a:defRPr/>
            </a:pPr>
            <a:r>
              <a:rPr lang="fr-FR" dirty="0"/>
              <a:t>que vous avez appris de nombreux éléments théoriques et pratiques.</a:t>
            </a:r>
          </a:p>
          <a:p>
            <a:pPr lvl="1">
              <a:defRPr/>
            </a:pPr>
            <a:endParaRPr lang="fr-FR" dirty="0"/>
          </a:p>
          <a:p>
            <a:pPr lvl="1">
              <a:defRPr/>
            </a:pPr>
            <a:r>
              <a:rPr lang="fr-FR" dirty="0"/>
              <a:t>que vous y avez trouvé plus que ce que vous étiez venu chercher.</a:t>
            </a:r>
          </a:p>
          <a:p>
            <a:pPr lvl="1">
              <a:defRPr/>
            </a:pPr>
            <a:endParaRPr lang="fr-FR" dirty="0"/>
          </a:p>
          <a:p>
            <a:pPr lvl="1">
              <a:defRPr/>
            </a:pPr>
            <a:r>
              <a:rPr lang="fr-FR" dirty="0"/>
              <a:t>que vous vous sentez prêt(e) à relever les défis qui vous attendent.</a:t>
            </a:r>
          </a:p>
          <a:p>
            <a:pPr lvl="1">
              <a:defRPr/>
            </a:pPr>
            <a:endParaRPr lang="fr-FR" dirty="0"/>
          </a:p>
          <a:p>
            <a:pPr lvl="1">
              <a:defRPr/>
            </a:pPr>
            <a:r>
              <a:rPr lang="fr-FR" dirty="0"/>
              <a:t>et que vous avez passé un bon moment avec votre professeur.</a:t>
            </a:r>
          </a:p>
          <a:p>
            <a:pPr marL="0" lvl="1" indent="0" eaLnBrk="1" hangingPunct="1">
              <a:buFont typeface="Arial" charset="0"/>
              <a:buNone/>
              <a:tabLst>
                <a:tab pos="8439150" algn="r"/>
              </a:tabLst>
              <a:defRPr/>
            </a:pP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0C1C1CC-5A30-4A81-953A-4F6E5EEA6CCD}" type="slidenum">
              <a:rPr lang="en-JM" smtClean="0">
                <a:solidFill>
                  <a:schemeClr val="bg1"/>
                </a:solidFill>
              </a:rPr>
              <a:pPr fontAlgn="base">
                <a:spcBef>
                  <a:spcPct val="0"/>
                </a:spcBef>
                <a:spcAft>
                  <a:spcPct val="0"/>
                </a:spcAft>
                <a:defRPr/>
              </a:pPr>
              <a:t>197</a:t>
            </a:fld>
            <a:endParaRPr lang="en-JM">
              <a:solidFill>
                <a:schemeClr val="bg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AutoShape 2"/>
          <p:cNvSpPr>
            <a:spLocks noGrp="1" noChangeArrowheads="1"/>
          </p:cNvSpPr>
          <p:nvPr>
            <p:ph type="title"/>
          </p:nvPr>
        </p:nvSpPr>
        <p:spPr/>
        <p:txBody>
          <a:bodyPr/>
          <a:lstStyle/>
          <a:p>
            <a:pPr eaLnBrk="1" hangingPunct="1"/>
            <a:r>
              <a:rPr lang="fr-FR"/>
              <a:t>Conclusion finale</a:t>
            </a:r>
          </a:p>
        </p:txBody>
      </p:sp>
      <p:sp>
        <p:nvSpPr>
          <p:cNvPr id="612355" name="Rectangle 3"/>
          <p:cNvSpPr>
            <a:spLocks noGrp="1" noChangeArrowheads="1"/>
          </p:cNvSpPr>
          <p:nvPr>
            <p:ph idx="1"/>
          </p:nvPr>
        </p:nvSpPr>
        <p:spPr/>
        <p:txBody>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Pendant cette formation, nous espérons :</a:t>
            </a:r>
            <a:br>
              <a:rPr lang="fr-FR" sz="1800" dirty="0">
                <a:cs typeface="Times New Roman" charset="0"/>
              </a:rPr>
            </a:br>
            <a:r>
              <a:rPr lang="fr-FR" sz="1800" dirty="0">
                <a:cs typeface="Times New Roman" charset="0"/>
              </a:rPr>
              <a:t>- que vous avez appris de nombreuses choses théoriques et pratiques</a:t>
            </a:r>
            <a:br>
              <a:rPr lang="fr-FR" sz="1800" dirty="0">
                <a:cs typeface="Times New Roman" charset="0"/>
              </a:rPr>
            </a:br>
            <a:r>
              <a:rPr lang="fr-FR" sz="1800" dirty="0">
                <a:cs typeface="Times New Roman" charset="0"/>
              </a:rPr>
              <a:t>- que vous y avez trouvé plus que ce que vous étiez venu chercher</a:t>
            </a:r>
            <a:br>
              <a:rPr lang="fr-FR" sz="1800" dirty="0">
                <a:cs typeface="Times New Roman" charset="0"/>
              </a:rPr>
            </a:br>
            <a:r>
              <a:rPr lang="fr-FR" sz="1800" dirty="0">
                <a:cs typeface="Times New Roman" charset="0"/>
              </a:rPr>
              <a:t>- et que vous avez passé un bon moment avec votre professeur</a:t>
            </a:r>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Merci d’avoir fait confiance à ORSYS, à bientôt pour d’autres formations !</a:t>
            </a:r>
          </a:p>
        </p:txBody>
      </p:sp>
      <p:sp>
        <p:nvSpPr>
          <p:cNvPr id="4" name="Rectangle 13"/>
          <p:cNvSpPr>
            <a:spLocks noGrp="1" noChangeArrowheads="1"/>
          </p:cNvSpPr>
          <p:nvPr>
            <p:ph type="sldNum" sz="quarter" idx="12"/>
          </p:nvPr>
        </p:nvSpPr>
        <p:spPr>
          <a:ln/>
        </p:spPr>
        <p:txBody>
          <a:bodyPr/>
          <a:lstStyle/>
          <a:p>
            <a:pPr>
              <a:defRPr/>
            </a:pPr>
            <a:fld id="{C6BFE3ED-81D5-4230-A457-2FE30F2836DC}" type="slidenum">
              <a:rPr lang="fr-FR"/>
              <a:pPr>
                <a:defRPr/>
              </a:pPr>
              <a:t>198</a:t>
            </a:fld>
            <a:endParaRPr lang="fr-F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20</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20</a:t>
            </a:fld>
            <a:endParaRPr lang="fr-F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53FD80-F4FB-4181-80FE-A3B4F341A740}"/>
              </a:ext>
            </a:extLst>
          </p:cNvPr>
          <p:cNvSpPr>
            <a:spLocks noGrp="1"/>
          </p:cNvSpPr>
          <p:nvPr>
            <p:ph type="title"/>
          </p:nvPr>
        </p:nvSpPr>
        <p:spPr/>
        <p:txBody>
          <a:bodyPr/>
          <a:lstStyle/>
          <a:p>
            <a:r>
              <a:rPr lang="fr-FR" dirty="0"/>
              <a:t>Annexes</a:t>
            </a:r>
          </a:p>
        </p:txBody>
      </p:sp>
      <p:sp>
        <p:nvSpPr>
          <p:cNvPr id="3" name="Espace réservé du texte 2">
            <a:extLst>
              <a:ext uri="{FF2B5EF4-FFF2-40B4-BE49-F238E27FC236}">
                <a16:creationId xmlns:a16="http://schemas.microsoft.com/office/drawing/2014/main" id="{DA4CCAD4-12D9-48C9-9C3E-2E80652C2F7A}"/>
              </a:ext>
            </a:extLst>
          </p:cNvPr>
          <p:cNvSpPr>
            <a:spLocks noGrp="1"/>
          </p:cNvSpPr>
          <p:nvPr>
            <p:ph type="body" idx="1"/>
          </p:nvPr>
        </p:nvSpPr>
        <p:spPr/>
        <p:txBody>
          <a:bodyPr/>
          <a:lstStyle/>
          <a:p>
            <a:r>
              <a:rPr lang="fr-FR" dirty="0"/>
              <a:t>Car + c’est mieux</a:t>
            </a:r>
          </a:p>
        </p:txBody>
      </p:sp>
    </p:spTree>
    <p:extLst>
      <p:ext uri="{BB962C8B-B14F-4D97-AF65-F5344CB8AC3E}">
        <p14:creationId xmlns:p14="http://schemas.microsoft.com/office/powerpoint/2010/main" val="32817672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a16="http://schemas.microsoft.com/office/drawing/2014/main"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685800" lvl="2" indent="0">
              <a:buNone/>
            </a:pPr>
            <a:r>
              <a:rPr lang="fr-FR" dirty="0"/>
              <a:t> </a:t>
            </a:r>
          </a:p>
          <a:p>
            <a:r>
              <a:rPr lang="fr-FR" dirty="0"/>
              <a:t>Tous les blocs possèdent des { … }</a:t>
            </a:r>
          </a:p>
          <a:p>
            <a:pPr lvl="2"/>
            <a:r>
              <a:rPr lang="fr-FR" dirty="0"/>
              <a:t>If( … ){ … }</a:t>
            </a:r>
          </a:p>
          <a:p>
            <a:pPr marL="6858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6858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200" dirty="0"/>
              <a:t>(ou es2015)</a:t>
            </a:r>
            <a:r>
              <a:rPr lang="fr-FR" dirty="0"/>
              <a:t> </a:t>
            </a:r>
          </a:p>
          <a:p>
            <a:pPr lvl="2"/>
            <a:r>
              <a:rPr lang="fr-FR" dirty="0"/>
              <a:t>puis es7</a:t>
            </a:r>
          </a:p>
          <a:p>
            <a:pPr lvl="2"/>
            <a:r>
              <a:rPr lang="fr-FR" dirty="0"/>
              <a:t>,…</a:t>
            </a:r>
          </a:p>
          <a:p>
            <a:pPr marL="685800" lvl="2" indent="0">
              <a:buNone/>
            </a:pPr>
            <a:endParaRPr lang="fr-FR" dirty="0"/>
          </a:p>
          <a:p>
            <a:r>
              <a:rPr lang="fr-FR" dirty="0"/>
              <a:t>Les navigateurs supportes a coup sur l’es5 pas forcement les version supérieurs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normAutofit fontScale="92500" lnSpcReduction="10000"/>
          </a:bodyPr>
          <a:lstStyle/>
          <a:p>
            <a:r>
              <a:rPr lang="fr-FR" dirty="0"/>
              <a:t>L’usage du mot clef class pour la définition d’objets</a:t>
            </a:r>
          </a:p>
          <a:p>
            <a:pPr lvl="2"/>
            <a:r>
              <a:rPr lang="fr-FR" dirty="0"/>
              <a:t>Mot clef public,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0287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5160925" y="1841225"/>
            <a:ext cx="3607904" cy="600164"/>
          </a:xfrm>
          <a:prstGeom prst="rect">
            <a:avLst/>
          </a:prstGeom>
        </p:spPr>
        <p:txBody>
          <a:bodyPr wrap="square">
            <a:spAutoFit/>
          </a:bodyPr>
          <a:lstStyle/>
          <a:p>
            <a:pPr lvl="0" eaLnBrk="0" fontAlgn="base" hangingPunct="0">
              <a:spcBef>
                <a:spcPct val="0"/>
              </a:spcBef>
              <a:spcAft>
                <a:spcPct val="0"/>
              </a:spcAft>
            </a:pPr>
            <a:r>
              <a:rPr lang="fr-FR" altLang="fr-FR" sz="3300" b="1" dirty="0">
                <a:solidFill>
                  <a:srgbClr val="669900"/>
                </a:solidFill>
                <a:latin typeface="Consolas" panose="020B0609020204030204" pitchFamily="49" charset="0"/>
              </a:rPr>
              <a:t>`</a:t>
            </a:r>
            <a:r>
              <a:rPr lang="fr-FR" altLang="fr-FR" dirty="0">
                <a:solidFill>
                  <a:srgbClr val="999999"/>
                </a:solidFill>
                <a:latin typeface="Consolas" panose="020B0609020204030204" pitchFamily="49" charset="0"/>
              </a:rPr>
              <a:t>${</a:t>
            </a:r>
            <a:r>
              <a:rPr lang="fr-FR" altLang="fr-FR" dirty="0">
                <a:solidFill>
                  <a:srgbClr val="333333"/>
                </a:solidFill>
                <a:latin typeface="Consolas" panose="020B0609020204030204" pitchFamily="49" charset="0"/>
              </a:rPr>
              <a:t>chaines</a:t>
            </a:r>
            <a:r>
              <a:rPr lang="fr-FR" altLang="fr-FR" dirty="0">
                <a:solidFill>
                  <a:srgbClr val="999999"/>
                </a:solidFill>
                <a:latin typeface="Consolas" panose="020B0609020204030204" pitchFamily="49" charset="0"/>
              </a:rPr>
              <a:t>[</a:t>
            </a:r>
            <a:r>
              <a:rPr lang="fr-FR" altLang="fr-FR" dirty="0">
                <a:solidFill>
                  <a:srgbClr val="990055"/>
                </a:solidFill>
                <a:latin typeface="Consolas" panose="020B0609020204030204" pitchFamily="49" charset="0"/>
              </a:rPr>
              <a:t>0</a:t>
            </a:r>
            <a:r>
              <a:rPr lang="fr-FR" altLang="fr-FR" dirty="0">
                <a:solidFill>
                  <a:srgbClr val="999999"/>
                </a:solidFill>
                <a:latin typeface="Consolas" panose="020B0609020204030204" pitchFamily="49" charset="0"/>
              </a:rPr>
              <a:t>]}${</a:t>
            </a:r>
            <a:r>
              <a:rPr lang="fr-FR" altLang="fr-FR" dirty="0" err="1">
                <a:solidFill>
                  <a:srgbClr val="333333"/>
                </a:solidFill>
                <a:latin typeface="Consolas" panose="020B0609020204030204" pitchFamily="49" charset="0"/>
              </a:rPr>
              <a:t>varI</a:t>
            </a:r>
            <a:r>
              <a:rPr lang="fr-FR" altLang="fr-FR" dirty="0">
                <a:solidFill>
                  <a:srgbClr val="999999"/>
                </a:solidFill>
                <a:latin typeface="Consolas" panose="020B0609020204030204" pitchFamily="49" charset="0"/>
              </a:rPr>
              <a:t>}</a:t>
            </a:r>
            <a:r>
              <a:rPr lang="fr-FR" altLang="fr-FR" dirty="0">
                <a:solidFill>
                  <a:srgbClr val="669900"/>
                </a:solidFill>
                <a:latin typeface="Consolas" panose="020B0609020204030204" pitchFamily="49" charset="0"/>
              </a:rPr>
              <a:t>.</a:t>
            </a:r>
            <a:r>
              <a:rPr lang="fr-FR" altLang="fr-FR" sz="3000" b="1" dirty="0">
                <a:solidFill>
                  <a:srgbClr val="669900"/>
                </a:solidFill>
                <a:latin typeface="Consolas" panose="020B0609020204030204" pitchFamily="49" charset="0"/>
              </a:rPr>
              <a:t>`</a:t>
            </a:r>
            <a:r>
              <a:rPr lang="fr-FR" altLang="fr-FR" sz="1350" dirty="0"/>
              <a:t> </a:t>
            </a:r>
            <a:endParaRPr lang="fr-FR" altLang="fr-FR" sz="36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028700" lvl="3" indent="0">
              <a:buNone/>
            </a:pPr>
            <a:r>
              <a:rPr lang="fr-FR" dirty="0"/>
              <a:t>let tab1=[elem2,eleme3];</a:t>
            </a:r>
          </a:p>
          <a:p>
            <a:pPr marL="10287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21</a:t>
            </a:fld>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a:xfrm>
            <a:off x="457200" y="404664"/>
            <a:ext cx="8229600" cy="1066800"/>
          </a:xfrm>
        </p:spPr>
        <p:txBody>
          <a:bodyPr>
            <a:normAutofit/>
          </a:bodyPr>
          <a:lstStyle/>
          <a:p>
            <a:r>
              <a:rPr lang="fr-FR" dirty="0"/>
              <a:t>Lois &amp; accessibilité Web</a:t>
            </a:r>
          </a:p>
        </p:txBody>
      </p:sp>
      <p:sp>
        <p:nvSpPr>
          <p:cNvPr id="25604" name="Rectangle 3"/>
          <p:cNvSpPr>
            <a:spLocks noGrp="1" noChangeArrowheads="1"/>
          </p:cNvSpPr>
          <p:nvPr>
            <p:ph idx="1"/>
          </p:nvPr>
        </p:nvSpPr>
        <p:spPr>
          <a:xfrm>
            <a:off x="457200" y="1628800"/>
            <a:ext cx="8229600" cy="4945736"/>
          </a:xfrm>
        </p:spPr>
        <p:txBody>
          <a:bodyPr>
            <a:normAutofit fontScale="700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3074"/>
          <p:cNvSpPr>
            <a:spLocks noGrp="1" noChangeArrowheads="1"/>
          </p:cNvSpPr>
          <p:nvPr>
            <p:ph type="title"/>
          </p:nvPr>
        </p:nvSpPr>
        <p:spPr/>
        <p:txBody>
          <a:bodyPr/>
          <a:lstStyle/>
          <a:p>
            <a:pPr eaLnBrk="1" hangingPunct="1"/>
            <a:r>
              <a:rPr lang="fr-FR"/>
              <a:t>Le Web 2.0</a:t>
            </a:r>
          </a:p>
        </p:txBody>
      </p:sp>
      <p:sp>
        <p:nvSpPr>
          <p:cNvPr id="2223107" name="Rectangle 3075"/>
          <p:cNvSpPr>
            <a:spLocks noGrp="1" noChangeArrowheads="1"/>
          </p:cNvSpPr>
          <p:nvPr>
            <p:ph idx="1"/>
          </p:nvPr>
        </p:nvSpPr>
        <p:spPr/>
        <p:txBody>
          <a:bodyPr>
            <a:normAutofit fontScale="77500" lnSpcReduction="20000"/>
          </a:bodyPr>
          <a:lstStyle/>
          <a:p>
            <a:pPr marL="0" lvl="1">
              <a:buFont typeface="Arial" charset="0"/>
              <a:buNone/>
              <a:defRPr/>
            </a:pPr>
            <a:r>
              <a:rPr lang="fr-FR" dirty="0"/>
              <a:t>Le </a:t>
            </a:r>
            <a:r>
              <a:rPr lang="fr-FR" b="1" dirty="0"/>
              <a:t>Web 2.0</a:t>
            </a:r>
            <a:r>
              <a:rPr lang="fr-FR" dirty="0"/>
              <a:t> est une expression consacrée par </a:t>
            </a:r>
            <a:r>
              <a:rPr lang="fr-FR" dirty="0" err="1"/>
              <a:t>O'Reilly</a:t>
            </a:r>
            <a:r>
              <a:rPr lang="fr-FR" dirty="0"/>
              <a:t> en 2004 sur le constat de l’évolution à la fois sociale et technologique de l’Internet, induisant de nouvelles attentes ("esprit collaboratif", partage…) et de nouveaux moyens de diffusions (ADSL, terminaux..).</a:t>
            </a:r>
          </a:p>
          <a:p>
            <a:pPr marL="0" lvl="1">
              <a:buFont typeface="Arial" charset="0"/>
              <a:buNone/>
              <a:defRPr/>
            </a:pPr>
            <a:endParaRPr lang="fr-FR" dirty="0"/>
          </a:p>
          <a:p>
            <a:pPr marL="0" indent="0">
              <a:buFont typeface="Arial" charset="0"/>
              <a:buNone/>
              <a:defRPr/>
            </a:pPr>
            <a:r>
              <a:rPr lang="fr-FR" b="1" dirty="0"/>
              <a:t>Développer pour le Web2.0, un retour sur les besoins de l’utilisateur</a:t>
            </a:r>
          </a:p>
          <a:p>
            <a:pPr>
              <a:defRPr/>
            </a:pPr>
            <a:endParaRPr lang="fr-FR" dirty="0"/>
          </a:p>
          <a:p>
            <a:pPr lvl="1">
              <a:defRPr/>
            </a:pPr>
            <a:r>
              <a:rPr lang="fr-FR" b="1" dirty="0"/>
              <a:t>Les </a:t>
            </a:r>
            <a:r>
              <a:rPr lang="fr-FR" b="1" dirty="0" err="1"/>
              <a:t>FrameWorks</a:t>
            </a:r>
            <a:r>
              <a:rPr lang="fr-FR" b="1" dirty="0"/>
              <a:t> et les solutions </a:t>
            </a:r>
            <a:r>
              <a:rPr lang="fr-FR" dirty="0"/>
              <a:t>distribuées permettent de déployer rapidement un nouveau service.</a:t>
            </a:r>
          </a:p>
          <a:p>
            <a:pPr lvl="1">
              <a:defRPr/>
            </a:pPr>
            <a:r>
              <a:rPr lang="fr-FR" b="1" dirty="0"/>
              <a:t>RIA, </a:t>
            </a:r>
            <a:r>
              <a:rPr lang="fr-FR" b="1" dirty="0" err="1"/>
              <a:t>Rich</a:t>
            </a:r>
            <a:r>
              <a:rPr lang="fr-FR" b="1" dirty="0"/>
              <a:t> Internet Application</a:t>
            </a:r>
            <a:r>
              <a:rPr lang="fr-FR" dirty="0"/>
              <a:t>, la page internet devient une interface d’utilisation des services.</a:t>
            </a:r>
          </a:p>
          <a:p>
            <a:pPr lvl="1">
              <a:defRPr/>
            </a:pPr>
            <a:r>
              <a:rPr lang="fr-FR" dirty="0"/>
              <a:t>Respect de la hiérarchie sémantique des données.</a:t>
            </a:r>
          </a:p>
          <a:p>
            <a:pPr lvl="1">
              <a:defRPr/>
            </a:pPr>
            <a:r>
              <a:rPr lang="fr-FR" dirty="0"/>
              <a:t>Une architecture Web participative et légère (services, syndication…)</a:t>
            </a:r>
          </a:p>
          <a:p>
            <a:pPr lvl="1">
              <a:defRPr/>
            </a:pPr>
            <a:r>
              <a:rPr lang="fr-FR" dirty="0"/>
              <a:t>Un usage de logiciels et de technologies stables.</a:t>
            </a:r>
          </a:p>
          <a:p>
            <a:pPr lvl="1">
              <a:defRPr/>
            </a:pPr>
            <a:endParaRPr lang="fr-FR" dirty="0"/>
          </a:p>
        </p:txBody>
      </p:sp>
      <p:sp>
        <p:nvSpPr>
          <p:cNvPr id="5" name="Rectangle 13"/>
          <p:cNvSpPr>
            <a:spLocks noGrp="1" noChangeArrowheads="1"/>
          </p:cNvSpPr>
          <p:nvPr>
            <p:ph type="sldNum" sz="quarter" idx="12"/>
          </p:nvPr>
        </p:nvSpPr>
        <p:spPr/>
        <p:txBody>
          <a:bodyPr/>
          <a:lstStyle/>
          <a:p>
            <a:pPr>
              <a:defRPr/>
            </a:pPr>
            <a:fld id="{1EFA6B4F-973D-46B3-8574-6ED5DE47F005}" type="slidenum">
              <a:rPr lang="fr-FR"/>
              <a:pPr>
                <a:defRPr/>
              </a:pPr>
              <a:t>23</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lstStyle/>
          <a:p>
            <a:pPr eaLnBrk="1" hangingPunct="1"/>
            <a:r>
              <a:rPr lang="fr-FR"/>
              <a:t>Web 2.0, bonnes pratiques</a:t>
            </a:r>
          </a:p>
        </p:txBody>
      </p:sp>
      <p:sp>
        <p:nvSpPr>
          <p:cNvPr id="2224131" name="Rectangle 3"/>
          <p:cNvSpPr>
            <a:spLocks noGrp="1" noChangeArrowheads="1"/>
          </p:cNvSpPr>
          <p:nvPr>
            <p:ph idx="1"/>
          </p:nvPr>
        </p:nvSpPr>
        <p:spPr/>
        <p:txBody>
          <a:bodyPr>
            <a:normAutofit fontScale="62500" lnSpcReduction="20000"/>
          </a:bodyPr>
          <a:lstStyle/>
          <a:p>
            <a:pPr marL="0" indent="0">
              <a:buFont typeface="Arial" charset="0"/>
              <a:buNone/>
              <a:defRPr/>
            </a:pPr>
            <a:r>
              <a:rPr lang="fr-FR" b="1" dirty="0"/>
              <a:t>Séparation des technologie selon leur usage :</a:t>
            </a:r>
          </a:p>
          <a:p>
            <a:pPr lvl="1">
              <a:defRPr/>
            </a:pPr>
            <a:r>
              <a:rPr lang="fr-FR" dirty="0"/>
              <a:t>Contenu (HTML, </a:t>
            </a:r>
            <a:r>
              <a:rPr lang="fr-FR" dirty="0" err="1"/>
              <a:t>XHTML</a:t>
            </a:r>
            <a:r>
              <a:rPr lang="fr-FR" dirty="0"/>
              <a:t>, XML, texte, </a:t>
            </a:r>
            <a:r>
              <a:rPr lang="fr-FR" dirty="0" err="1"/>
              <a:t>JSON</a:t>
            </a:r>
            <a:r>
              <a:rPr lang="fr-FR" dirty="0"/>
              <a:t>…)</a:t>
            </a:r>
          </a:p>
          <a:p>
            <a:pPr lvl="1">
              <a:defRPr/>
            </a:pPr>
            <a:r>
              <a:rPr lang="fr-FR" dirty="0"/>
              <a:t>Mise en forme (</a:t>
            </a:r>
            <a:r>
              <a:rPr lang="fr-FR" dirty="0" err="1"/>
              <a:t>CSS</a:t>
            </a:r>
            <a:r>
              <a:rPr lang="fr-FR" dirty="0"/>
              <a:t>, </a:t>
            </a:r>
            <a:r>
              <a:rPr lang="fr-FR" dirty="0" err="1"/>
              <a:t>XSL</a:t>
            </a:r>
            <a:r>
              <a:rPr lang="fr-FR" dirty="0"/>
              <a:t>-T, graphiques, </a:t>
            </a:r>
            <a:r>
              <a:rPr lang="fr-FR" dirty="0" err="1"/>
              <a:t>SVG</a:t>
            </a:r>
            <a:r>
              <a:rPr lang="fr-FR" dirty="0"/>
              <a:t>, Adobe Flash…)</a:t>
            </a:r>
          </a:p>
          <a:p>
            <a:pPr lvl="1">
              <a:defRPr/>
            </a:pPr>
            <a:r>
              <a:rPr lang="fr-FR" dirty="0"/>
              <a:t>Formats d'échanges (SOAP, </a:t>
            </a:r>
            <a:r>
              <a:rPr lang="fr-FR" dirty="0" err="1"/>
              <a:t>REST</a:t>
            </a:r>
            <a:r>
              <a:rPr lang="fr-FR" dirty="0"/>
              <a:t>, binaire, </a:t>
            </a:r>
            <a:r>
              <a:rPr lang="fr-FR" dirty="0" err="1"/>
              <a:t>XSL</a:t>
            </a:r>
            <a:r>
              <a:rPr lang="fr-FR" dirty="0"/>
              <a:t>-FO…)</a:t>
            </a:r>
          </a:p>
          <a:p>
            <a:pPr lvl="1">
              <a:defRPr/>
            </a:pPr>
            <a:r>
              <a:rPr lang="fr-FR" dirty="0"/>
              <a:t>Interactivité côté client (</a:t>
            </a:r>
            <a:r>
              <a:rPr lang="fr-FR" dirty="0" err="1"/>
              <a:t>JS</a:t>
            </a:r>
            <a:r>
              <a:rPr lang="fr-FR" dirty="0"/>
              <a:t>, Flash Player, </a:t>
            </a:r>
            <a:r>
              <a:rPr lang="fr-FR" dirty="0" err="1"/>
              <a:t>JVM</a:t>
            </a:r>
            <a:r>
              <a:rPr lang="fr-FR" dirty="0"/>
              <a:t>…)</a:t>
            </a:r>
          </a:p>
          <a:p>
            <a:pPr lvl="1">
              <a:defRPr/>
            </a:pPr>
            <a:endParaRPr lang="fr-FR" dirty="0"/>
          </a:p>
          <a:p>
            <a:pPr marL="0" indent="0">
              <a:buFont typeface="Arial" charset="0"/>
              <a:buNone/>
              <a:defRPr/>
            </a:pPr>
            <a:r>
              <a:rPr lang="fr-FR" b="1" dirty="0"/>
              <a:t>Utilisation des modèles de développement éprouvés :</a:t>
            </a:r>
          </a:p>
          <a:p>
            <a:pPr lvl="1">
              <a:defRPr/>
            </a:pPr>
            <a:r>
              <a:rPr lang="fr-FR" dirty="0"/>
              <a:t>Introduction des modèles </a:t>
            </a:r>
            <a:r>
              <a:rPr lang="fr-FR" dirty="0" err="1"/>
              <a:t>MVC</a:t>
            </a:r>
            <a:r>
              <a:rPr lang="fr-FR" dirty="0"/>
              <a:t> (Modèle Vue Contrôleur) dans le Web (</a:t>
            </a:r>
            <a:r>
              <a:rPr lang="fr-FR" dirty="0" err="1"/>
              <a:t>RoR</a:t>
            </a:r>
            <a:r>
              <a:rPr lang="fr-FR" dirty="0"/>
              <a:t>, Adobe Flex…)</a:t>
            </a:r>
          </a:p>
          <a:p>
            <a:pPr lvl="1">
              <a:defRPr/>
            </a:pPr>
            <a:r>
              <a:rPr lang="fr-FR" dirty="0"/>
              <a:t>Encapsulation des composants (Adobe Flash / Flex, Gadgets, bibliothèques </a:t>
            </a:r>
            <a:r>
              <a:rPr lang="fr-FR" dirty="0" err="1"/>
              <a:t>JS</a:t>
            </a:r>
            <a:r>
              <a:rPr lang="fr-FR" dirty="0"/>
              <a:t>…)</a:t>
            </a:r>
          </a:p>
          <a:p>
            <a:pPr lvl="1">
              <a:defRPr/>
            </a:pPr>
            <a:endParaRPr lang="fr-FR" dirty="0"/>
          </a:p>
          <a:p>
            <a:pPr marL="0" indent="0">
              <a:buFont typeface="Arial" charset="0"/>
              <a:buNone/>
              <a:defRPr/>
            </a:pPr>
            <a:r>
              <a:rPr lang="fr-FR" b="1" dirty="0"/>
              <a:t>Optimisation des ressources client-serveur :</a:t>
            </a:r>
          </a:p>
          <a:p>
            <a:pPr lvl="1">
              <a:defRPr/>
            </a:pPr>
            <a:r>
              <a:rPr lang="fr-FR" dirty="0"/>
              <a:t>Délégation des traitements coûteux au client (ex: fusion </a:t>
            </a:r>
            <a:r>
              <a:rPr lang="fr-FR" dirty="0" err="1"/>
              <a:t>XSL</a:t>
            </a:r>
            <a:r>
              <a:rPr lang="fr-FR" dirty="0"/>
              <a:t>-T dynamique côté client)</a:t>
            </a:r>
          </a:p>
          <a:p>
            <a:pPr lvl="1">
              <a:defRPr/>
            </a:pPr>
            <a:r>
              <a:rPr lang="fr-FR" dirty="0"/>
              <a:t>Optimisation de la bande passante par l’échange limité de grains d’information </a:t>
            </a:r>
            <a:r>
              <a:rPr lang="fr-FR" dirty="0" err="1"/>
              <a:t>utils</a:t>
            </a:r>
            <a:endParaRPr lang="fr-FR" dirty="0"/>
          </a:p>
          <a:p>
            <a:pPr lvl="1">
              <a:defRPr/>
            </a:pPr>
            <a:r>
              <a:rPr lang="fr-FR" dirty="0"/>
              <a:t>Gestion avancée du cache (chargements par parties, mises en cache, </a:t>
            </a:r>
            <a:r>
              <a:rPr lang="fr-FR" dirty="0" err="1"/>
              <a:t>preloads</a:t>
            </a:r>
            <a:r>
              <a:rPr lang="fr-FR" dirty="0"/>
              <a:t>, cookies, .fol…)</a:t>
            </a:r>
          </a:p>
        </p:txBody>
      </p:sp>
      <p:sp>
        <p:nvSpPr>
          <p:cNvPr id="5" name="Rectangle 13"/>
          <p:cNvSpPr>
            <a:spLocks noGrp="1" noChangeArrowheads="1"/>
          </p:cNvSpPr>
          <p:nvPr>
            <p:ph type="sldNum" sz="quarter" idx="12"/>
          </p:nvPr>
        </p:nvSpPr>
        <p:spPr/>
        <p:txBody>
          <a:bodyPr/>
          <a:lstStyle/>
          <a:p>
            <a:pPr>
              <a:defRPr/>
            </a:pPr>
            <a:fld id="{8C44B065-994A-4996-AA06-0A0348CEACCE}" type="slidenum">
              <a:rPr lang="fr-FR"/>
              <a:pPr>
                <a:defRPr/>
              </a:pPr>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2"/>
          <p:cNvSpPr>
            <a:spLocks noGrp="1" noChangeArrowheads="1"/>
          </p:cNvSpPr>
          <p:nvPr>
            <p:ph type="title"/>
          </p:nvPr>
        </p:nvSpPr>
        <p:spPr/>
        <p:txBody>
          <a:bodyPr/>
          <a:lstStyle/>
          <a:p>
            <a:pPr eaLnBrk="1" hangingPunct="1"/>
            <a:r>
              <a:rPr lang="fr-FR" sz="4000"/>
              <a:t>Web 2.0, Rich Internet Application</a:t>
            </a:r>
          </a:p>
        </p:txBody>
      </p:sp>
      <p:sp>
        <p:nvSpPr>
          <p:cNvPr id="43012" name="Rectangle 3"/>
          <p:cNvSpPr>
            <a:spLocks noGrp="1" noChangeArrowheads="1"/>
          </p:cNvSpPr>
          <p:nvPr>
            <p:ph idx="1"/>
          </p:nvPr>
        </p:nvSpPr>
        <p:spPr/>
        <p:txBody>
          <a:bodyPr>
            <a:normAutofit fontScale="92500" lnSpcReduction="10000"/>
          </a:bodyPr>
          <a:lstStyle/>
          <a:p>
            <a:pPr marL="0" lvl="1" indent="0">
              <a:buFont typeface="Arial" charset="0"/>
              <a:buNone/>
            </a:pPr>
            <a:r>
              <a:rPr lang="fr-FR" dirty="0"/>
              <a:t>Un </a:t>
            </a:r>
            <a:r>
              <a:rPr lang="fr-FR" b="1" dirty="0"/>
              <a:t>site est conçu comme une application</a:t>
            </a:r>
            <a:r>
              <a:rPr lang="fr-FR" dirty="0"/>
              <a:t> en interaction avec d’autres éléments interner ou externes. Les pages web d’un tel  site, considérées comme les écrans de l’application, restitue les </a:t>
            </a:r>
            <a:r>
              <a:rPr lang="fr-FR" b="1" dirty="0"/>
              <a:t>fonctionnalités</a:t>
            </a:r>
            <a:r>
              <a:rPr lang="fr-FR" dirty="0"/>
              <a:t> avancées disponibles </a:t>
            </a:r>
            <a:r>
              <a:rPr lang="fr-FR" b="1" dirty="0"/>
              <a:t>traditionnellement dans les client lourd</a:t>
            </a:r>
            <a:r>
              <a:rPr lang="fr-FR" dirty="0"/>
              <a:t>:</a:t>
            </a:r>
          </a:p>
          <a:p>
            <a:pPr marL="0" lvl="1" indent="0">
              <a:buFont typeface="Arial" charset="0"/>
              <a:buNone/>
            </a:pPr>
            <a:endParaRPr lang="fr-FR" dirty="0"/>
          </a:p>
          <a:p>
            <a:pPr marL="914400" lvl="2" indent="0">
              <a:buFont typeface="Arial" charset="0"/>
              <a:buNone/>
            </a:pPr>
            <a:r>
              <a:rPr lang="fr-FR" b="1" dirty="0"/>
              <a:t>Agencement personnalisé et la sauvegarde de l'espace de travail</a:t>
            </a:r>
          </a:p>
          <a:p>
            <a:pPr marL="914400" lvl="2" indent="0">
              <a:buFont typeface="Arial" charset="0"/>
              <a:buNone/>
            </a:pPr>
            <a:r>
              <a:rPr lang="fr-FR" b="1" dirty="0"/>
              <a:t>Auto-complétion et la complétion automatique de texte</a:t>
            </a:r>
          </a:p>
          <a:p>
            <a:pPr marL="914400" lvl="2" indent="0">
              <a:buFont typeface="Arial" charset="0"/>
              <a:buNone/>
            </a:pPr>
            <a:r>
              <a:rPr lang="fr-FR" b="1" dirty="0"/>
              <a:t>Correction orthographique </a:t>
            </a:r>
          </a:p>
          <a:p>
            <a:pPr marL="914400" lvl="2" indent="0">
              <a:buFont typeface="Arial" charset="0"/>
              <a:buNone/>
            </a:pPr>
            <a:r>
              <a:rPr lang="fr-FR" b="1" dirty="0"/>
              <a:t>Drag &amp; drop</a:t>
            </a:r>
          </a:p>
          <a:p>
            <a:pPr marL="914400" lvl="2" indent="0">
              <a:buFont typeface="Arial" charset="0"/>
              <a:buNone/>
            </a:pPr>
            <a:r>
              <a:rPr lang="fr-FR" b="1" dirty="0"/>
              <a:t>Contrôles fenêtrés (onglets, fenêtres, </a:t>
            </a:r>
            <a:r>
              <a:rPr lang="fr-FR" b="1" dirty="0" err="1"/>
              <a:t>colorpicker</a:t>
            </a:r>
            <a:r>
              <a:rPr lang="fr-FR" b="1" dirty="0"/>
              <a:t>, </a:t>
            </a:r>
            <a:r>
              <a:rPr lang="fr-FR" b="1" dirty="0" err="1"/>
              <a:t>datechooser</a:t>
            </a:r>
            <a:r>
              <a:rPr lang="fr-FR" b="1" dirty="0"/>
              <a:t>, </a:t>
            </a:r>
            <a:r>
              <a:rPr lang="fr-FR" b="1" dirty="0" err="1"/>
              <a:t>numericstepper</a:t>
            </a:r>
            <a:r>
              <a:rPr lang="fr-FR" b="1" dirty="0"/>
              <a:t>…)</a:t>
            </a:r>
          </a:p>
          <a:p>
            <a:pPr marL="914400" lvl="2" indent="0">
              <a:buFont typeface="Arial" charset="0"/>
              <a:buNone/>
            </a:pPr>
            <a:r>
              <a:rPr lang="fr-FR" b="1" dirty="0"/>
              <a:t>Graphiques générés dynamiques à la volée</a:t>
            </a:r>
          </a:p>
          <a:p>
            <a:pPr marL="914400" lvl="2" indent="0">
              <a:buFont typeface="Arial" charset="0"/>
              <a:buNone/>
            </a:pPr>
            <a:r>
              <a:rPr lang="fr-FR" b="1" dirty="0"/>
              <a:t>Ecrans de confirmation</a:t>
            </a:r>
          </a:p>
        </p:txBody>
      </p:sp>
      <p:sp>
        <p:nvSpPr>
          <p:cNvPr id="5" name="Rectangle 13"/>
          <p:cNvSpPr>
            <a:spLocks noGrp="1" noChangeArrowheads="1"/>
          </p:cNvSpPr>
          <p:nvPr>
            <p:ph type="sldNum" sz="quarter" idx="12"/>
          </p:nvPr>
        </p:nvSpPr>
        <p:spPr/>
        <p:txBody>
          <a:bodyPr/>
          <a:lstStyle/>
          <a:p>
            <a:pPr>
              <a:defRPr/>
            </a:pPr>
            <a:fld id="{F920ED1D-DA0C-4648-8C3C-15FF2ED57D07}" type="slidenum">
              <a:rPr lang="fr-FR"/>
              <a:pPr>
                <a:defRPr/>
              </a:pPr>
              <a:t>25</a:t>
            </a:fld>
            <a:endParaRPr lang="fr-F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JM" sz="3600"/>
              <a:t>Version de JavaScript</a:t>
            </a:r>
            <a:endParaRPr lang="en-JM" sz="3500"/>
          </a:p>
        </p:txBody>
      </p:sp>
      <p:sp>
        <p:nvSpPr>
          <p:cNvPr id="22" name="Espace réservé du contenu 21"/>
          <p:cNvSpPr>
            <a:spLocks noGrp="1"/>
          </p:cNvSpPr>
          <p:nvPr>
            <p:ph idx="1"/>
          </p:nvPr>
        </p:nvSpPr>
        <p:spPr/>
        <p:txBody>
          <a:bodyPr/>
          <a:lstStyle/>
          <a:p>
            <a:pPr>
              <a:buNone/>
            </a:pPr>
            <a:r>
              <a:rPr lang="fr-FR" dirty="0"/>
              <a:t> </a:t>
            </a:r>
          </a:p>
        </p:txBody>
      </p:sp>
      <p:sp>
        <p:nvSpPr>
          <p:cNvPr id="26"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3567" name="Slide Number Placeholder 2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6984CD8-EE41-4373-96DE-354023864CCD}" type="slidenum">
              <a:rPr lang="en-JM" smtClean="0">
                <a:solidFill>
                  <a:schemeClr val="bg1"/>
                </a:solidFill>
              </a:rPr>
              <a:pPr fontAlgn="base">
                <a:spcBef>
                  <a:spcPct val="0"/>
                </a:spcBef>
                <a:spcAft>
                  <a:spcPct val="0"/>
                </a:spcAft>
                <a:defRPr/>
              </a:pPr>
              <a:t>26</a:t>
            </a:fld>
            <a:endParaRPr lang="en-JM">
              <a:solidFill>
                <a:schemeClr val="bg1"/>
              </a:solidFill>
            </a:endParaRPr>
          </a:p>
        </p:txBody>
      </p:sp>
      <p:sp>
        <p:nvSpPr>
          <p:cNvPr id="6" name="TextBox 5"/>
          <p:cNvSpPr txBox="1"/>
          <p:nvPr/>
        </p:nvSpPr>
        <p:spPr>
          <a:xfrm>
            <a:off x="457200" y="2209800"/>
            <a:ext cx="1981200" cy="338138"/>
          </a:xfrm>
          <a:prstGeom prst="rect">
            <a:avLst/>
          </a:prstGeom>
          <a:noFill/>
        </p:spPr>
        <p:txBody>
          <a:bodyPr>
            <a:spAutoFit/>
          </a:bodyPr>
          <a:lstStyle/>
          <a:p>
            <a:pPr fontAlgn="auto">
              <a:spcBef>
                <a:spcPts val="0"/>
              </a:spcBef>
              <a:spcAft>
                <a:spcPts val="0"/>
              </a:spcAft>
              <a:defRPr/>
            </a:pPr>
            <a:r>
              <a:rPr lang="en-JM" sz="1600" b="1" dirty="0">
                <a:solidFill>
                  <a:schemeClr val="tx1">
                    <a:lumMod val="75000"/>
                    <a:lumOff val="25000"/>
                  </a:schemeClr>
                </a:solidFill>
                <a:latin typeface="PT Sans Narrow" pitchFamily="34" charset="0"/>
                <a:cs typeface="+mn-cs"/>
              </a:rPr>
              <a:t>Versions</a:t>
            </a:r>
          </a:p>
        </p:txBody>
      </p:sp>
      <p:grpSp>
        <p:nvGrpSpPr>
          <p:cNvPr id="2" name="Group 27"/>
          <p:cNvGrpSpPr>
            <a:grpSpLocks/>
          </p:cNvGrpSpPr>
          <p:nvPr/>
        </p:nvGrpSpPr>
        <p:grpSpPr bwMode="auto">
          <a:xfrm>
            <a:off x="533400" y="2517775"/>
            <a:ext cx="1765300" cy="685800"/>
            <a:chOff x="533400" y="1752599"/>
            <a:chExt cx="1764792" cy="685801"/>
          </a:xfrm>
        </p:grpSpPr>
        <p:sp>
          <p:nvSpPr>
            <p:cNvPr id="5" name="Rectangle 4"/>
            <p:cNvSpPr/>
            <p:nvPr/>
          </p:nvSpPr>
          <p:spPr>
            <a:xfrm>
              <a:off x="5334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7" name="Rectangle 6"/>
            <p:cNvSpPr/>
            <p:nvPr/>
          </p:nvSpPr>
          <p:spPr>
            <a:xfrm>
              <a:off x="5334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sz="1600" b="1" dirty="0">
                  <a:solidFill>
                    <a:srgbClr val="00B0F0"/>
                  </a:solidFill>
                  <a:latin typeface="PT Sans Narrow" pitchFamily="34" charset="0"/>
                </a:rPr>
                <a:t>1.6</a:t>
              </a:r>
            </a:p>
          </p:txBody>
        </p:sp>
      </p:grpSp>
      <p:grpSp>
        <p:nvGrpSpPr>
          <p:cNvPr id="3" name="Group 28"/>
          <p:cNvGrpSpPr>
            <a:grpSpLocks/>
          </p:cNvGrpSpPr>
          <p:nvPr/>
        </p:nvGrpSpPr>
        <p:grpSpPr bwMode="auto">
          <a:xfrm>
            <a:off x="2667000" y="2517775"/>
            <a:ext cx="1755775" cy="685800"/>
            <a:chOff x="2667000" y="1752599"/>
            <a:chExt cx="1755648" cy="685801"/>
          </a:xfrm>
        </p:grpSpPr>
        <p:sp>
          <p:nvSpPr>
            <p:cNvPr id="8" name="Rectangle 7"/>
            <p:cNvSpPr/>
            <p:nvPr/>
          </p:nvSpPr>
          <p:spPr>
            <a:xfrm>
              <a:off x="2667000" y="1752599"/>
              <a:ext cx="1755648"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0" name="Rectangle 9"/>
            <p:cNvSpPr/>
            <p:nvPr/>
          </p:nvSpPr>
          <p:spPr>
            <a:xfrm>
              <a:off x="2667000" y="1828799"/>
              <a:ext cx="1752473"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sz="1600" b="1" dirty="0">
                  <a:solidFill>
                    <a:srgbClr val="00B0F0"/>
                  </a:solidFill>
                  <a:latin typeface="PT Sans Narrow" pitchFamily="34" charset="0"/>
                </a:rPr>
                <a:t>1.7</a:t>
              </a:r>
            </a:p>
          </p:txBody>
        </p:sp>
      </p:grpSp>
      <p:grpSp>
        <p:nvGrpSpPr>
          <p:cNvPr id="4" name="Group 29"/>
          <p:cNvGrpSpPr>
            <a:grpSpLocks/>
          </p:cNvGrpSpPr>
          <p:nvPr/>
        </p:nvGrpSpPr>
        <p:grpSpPr bwMode="auto">
          <a:xfrm>
            <a:off x="4800600" y="2517775"/>
            <a:ext cx="1765300" cy="685800"/>
            <a:chOff x="4800600" y="1752599"/>
            <a:chExt cx="1764792" cy="685801"/>
          </a:xfrm>
        </p:grpSpPr>
        <p:sp>
          <p:nvSpPr>
            <p:cNvPr id="11" name="Rectangle 10"/>
            <p:cNvSpPr/>
            <p:nvPr/>
          </p:nvSpPr>
          <p:spPr>
            <a:xfrm>
              <a:off x="48006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3" name="Rectangle 12"/>
            <p:cNvSpPr/>
            <p:nvPr/>
          </p:nvSpPr>
          <p:spPr>
            <a:xfrm>
              <a:off x="48006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sz="1600" b="1" dirty="0">
                  <a:solidFill>
                    <a:srgbClr val="00B0F0"/>
                  </a:solidFill>
                  <a:latin typeface="PT Sans Narrow" pitchFamily="34" charset="0"/>
                </a:rPr>
                <a:t>1.8</a:t>
              </a:r>
            </a:p>
          </p:txBody>
        </p:sp>
      </p:grpSp>
      <p:sp>
        <p:nvSpPr>
          <p:cNvPr id="37895" name="TextBox 16"/>
          <p:cNvSpPr txBox="1">
            <a:spLocks noChangeArrowheads="1"/>
          </p:cNvSpPr>
          <p:nvPr/>
        </p:nvSpPr>
        <p:spPr bwMode="auto">
          <a:xfrm>
            <a:off x="2590800" y="3355975"/>
            <a:ext cx="2133600" cy="1816100"/>
          </a:xfrm>
          <a:prstGeom prst="rect">
            <a:avLst/>
          </a:prstGeom>
          <a:noFill/>
          <a:ln w="9525">
            <a:noFill/>
            <a:miter lim="800000"/>
            <a:headEnd/>
            <a:tailEnd/>
          </a:ln>
        </p:spPr>
        <p:txBody>
          <a:bodyPr>
            <a:spAutoFit/>
          </a:bodyPr>
          <a:lstStyle/>
          <a:p>
            <a:r>
              <a:rPr lang="fr-FR" sz="1400" b="1"/>
              <a:t>Générateurs / Itérateurs</a:t>
            </a:r>
          </a:p>
          <a:p>
            <a:endParaRPr lang="fr-FR" sz="1400" b="1"/>
          </a:p>
          <a:p>
            <a:r>
              <a:rPr lang="fr-FR" sz="1400"/>
              <a:t>Définition de tableaux par </a:t>
            </a:r>
            <a:r>
              <a:rPr lang="fr-FR" sz="1400" b="1"/>
              <a:t>compréhension</a:t>
            </a:r>
          </a:p>
          <a:p>
            <a:endParaRPr lang="fr-FR" sz="1400"/>
          </a:p>
          <a:p>
            <a:r>
              <a:rPr lang="fr-FR" sz="1400"/>
              <a:t>Définition de </a:t>
            </a:r>
            <a:r>
              <a:rPr lang="fr-FR" sz="1400" b="1"/>
              <a:t>portée locale</a:t>
            </a:r>
          </a:p>
          <a:p>
            <a:r>
              <a:rPr lang="fr-FR" sz="1400" b="1"/>
              <a:t> </a:t>
            </a:r>
          </a:p>
          <a:p>
            <a:r>
              <a:rPr lang="fr-FR" sz="1400"/>
              <a:t>Assignation déstructurée</a:t>
            </a:r>
          </a:p>
        </p:txBody>
      </p:sp>
      <p:sp>
        <p:nvSpPr>
          <p:cNvPr id="37896" name="TextBox 17"/>
          <p:cNvSpPr txBox="1">
            <a:spLocks noChangeArrowheads="1"/>
          </p:cNvSpPr>
          <p:nvPr/>
        </p:nvSpPr>
        <p:spPr bwMode="auto">
          <a:xfrm>
            <a:off x="4724400" y="3355975"/>
            <a:ext cx="2057400" cy="1816100"/>
          </a:xfrm>
          <a:prstGeom prst="rect">
            <a:avLst/>
          </a:prstGeom>
          <a:noFill/>
          <a:ln w="9525">
            <a:noFill/>
            <a:miter lim="800000"/>
            <a:headEnd/>
            <a:tailEnd/>
          </a:ln>
        </p:spPr>
        <p:txBody>
          <a:bodyPr>
            <a:spAutoFit/>
          </a:bodyPr>
          <a:lstStyle/>
          <a:p>
            <a:r>
              <a:rPr lang="fr-FR" sz="1400"/>
              <a:t>Extension des fermetures d'expressions</a:t>
            </a:r>
          </a:p>
          <a:p>
            <a:endParaRPr lang="fr-FR" sz="1400"/>
          </a:p>
          <a:p>
            <a:r>
              <a:rPr lang="fr-FR" sz="1400"/>
              <a:t>Extension des expressions génératrices</a:t>
            </a:r>
          </a:p>
          <a:p>
            <a:endParaRPr lang="fr-FR" sz="1400"/>
          </a:p>
          <a:p>
            <a:r>
              <a:rPr lang="fr-FR" sz="1400"/>
              <a:t>Ajout d'extras pour les tableaux</a:t>
            </a:r>
          </a:p>
        </p:txBody>
      </p:sp>
      <p:sp>
        <p:nvSpPr>
          <p:cNvPr id="37897" name="TextBox 19"/>
          <p:cNvSpPr txBox="1">
            <a:spLocks noChangeArrowheads="1"/>
          </p:cNvSpPr>
          <p:nvPr/>
        </p:nvSpPr>
        <p:spPr bwMode="auto">
          <a:xfrm>
            <a:off x="457200" y="3355975"/>
            <a:ext cx="1981200" cy="1600200"/>
          </a:xfrm>
          <a:prstGeom prst="rect">
            <a:avLst/>
          </a:prstGeom>
          <a:noFill/>
          <a:ln w="9525">
            <a:noFill/>
            <a:miter lim="800000"/>
            <a:headEnd/>
            <a:tailEnd/>
          </a:ln>
        </p:spPr>
        <p:txBody>
          <a:bodyPr>
            <a:spAutoFit/>
          </a:bodyPr>
          <a:lstStyle/>
          <a:p>
            <a:r>
              <a:rPr lang="fr-FR" sz="1400" b="1"/>
              <a:t>E4X</a:t>
            </a:r>
          </a:p>
          <a:p>
            <a:endParaRPr lang="fr-FR" sz="1400" b="1"/>
          </a:p>
          <a:p>
            <a:r>
              <a:rPr lang="fr-FR" sz="1400"/>
              <a:t>Extension de l'objet </a:t>
            </a:r>
            <a:r>
              <a:rPr lang="fr-FR" sz="1400" b="1"/>
              <a:t>Array</a:t>
            </a:r>
          </a:p>
          <a:p>
            <a:endParaRPr lang="fr-FR" sz="1400" b="1"/>
          </a:p>
          <a:p>
            <a:r>
              <a:rPr lang="fr-FR" sz="1400"/>
              <a:t>Rapprochement des objets String et Array</a:t>
            </a:r>
          </a:p>
        </p:txBody>
      </p:sp>
      <p:sp>
        <p:nvSpPr>
          <p:cNvPr id="35854" name="Content Placeholder 4"/>
          <p:cNvSpPr txBox="1">
            <a:spLocks/>
          </p:cNvSpPr>
          <p:nvPr/>
        </p:nvSpPr>
        <p:spPr bwMode="auto">
          <a:xfrm>
            <a:off x="457200" y="1066800"/>
            <a:ext cx="8001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fontAlgn="auto" hangingPunct="1">
              <a:spcBef>
                <a:spcPts val="0"/>
              </a:spcBef>
              <a:spcAft>
                <a:spcPts val="0"/>
              </a:spcAft>
              <a:buFont typeface="Arial" pitchFamily="34" charset="0"/>
              <a:buNone/>
              <a:defRPr/>
            </a:pPr>
            <a:r>
              <a:rPr lang="fr-FR" sz="1600" dirty="0">
                <a:solidFill>
                  <a:schemeClr val="tx1">
                    <a:lumMod val="95000"/>
                    <a:lumOff val="5000"/>
                  </a:schemeClr>
                </a:solidFill>
              </a:rPr>
              <a:t>On distinguera ici les </a:t>
            </a:r>
            <a:r>
              <a:rPr lang="fr-FR" sz="1600" b="1" dirty="0">
                <a:solidFill>
                  <a:schemeClr val="tx1">
                    <a:lumMod val="95000"/>
                    <a:lumOff val="5000"/>
                  </a:schemeClr>
                </a:solidFill>
              </a:rPr>
              <a:t>versions de JavaScript basées sur la norme ECMA-262 3 </a:t>
            </a:r>
            <a:r>
              <a:rPr lang="fr-FR" sz="1600" dirty="0">
                <a:solidFill>
                  <a:schemeClr val="tx1">
                    <a:lumMod val="95000"/>
                    <a:lumOff val="5000"/>
                  </a:schemeClr>
                </a:solidFill>
              </a:rPr>
              <a:t>(à partir de la version 1.5) des version antérieurs. </a:t>
            </a:r>
          </a:p>
          <a:p>
            <a:pPr algn="just" eaLnBrk="1" fontAlgn="auto" hangingPunct="1">
              <a:spcBef>
                <a:spcPts val="0"/>
              </a:spcBef>
              <a:spcAft>
                <a:spcPts val="0"/>
              </a:spcAft>
              <a:buFont typeface="Arial" pitchFamily="34" charset="0"/>
              <a:buNone/>
              <a:defRPr/>
            </a:pPr>
            <a:r>
              <a:rPr lang="fr-FR" sz="1600" dirty="0">
                <a:solidFill>
                  <a:schemeClr val="tx1">
                    <a:lumMod val="95000"/>
                    <a:lumOff val="5000"/>
                  </a:schemeClr>
                </a:solidFill>
              </a:rPr>
              <a:t>Si la plupart des navigateurs supportent JavaScript ( Lynx Browser ne supporte pas le </a:t>
            </a:r>
            <a:r>
              <a:rPr lang="fr-FR" sz="1600" dirty="0" err="1">
                <a:solidFill>
                  <a:schemeClr val="tx1">
                    <a:lumMod val="95000"/>
                    <a:lumOff val="5000"/>
                  </a:schemeClr>
                </a:solidFill>
              </a:rPr>
              <a:t>JS</a:t>
            </a:r>
            <a:r>
              <a:rPr lang="fr-FR" sz="1600" dirty="0">
                <a:solidFill>
                  <a:schemeClr val="tx1">
                    <a:lumMod val="95000"/>
                    <a:lumOff val="5000"/>
                  </a:schemeClr>
                </a:solidFill>
              </a:rPr>
              <a:t> ) la </a:t>
            </a:r>
            <a:r>
              <a:rPr lang="fr-FR" sz="1600" b="1" dirty="0">
                <a:solidFill>
                  <a:schemeClr val="tx1">
                    <a:lumMod val="95000"/>
                    <a:lumOff val="5000"/>
                  </a:schemeClr>
                </a:solidFill>
              </a:rPr>
              <a:t>version supportée peut varier selo</a:t>
            </a:r>
            <a:r>
              <a:rPr lang="fr-FR" sz="1600" dirty="0">
                <a:solidFill>
                  <a:schemeClr val="tx1">
                    <a:lumMod val="95000"/>
                    <a:lumOff val="5000"/>
                  </a:schemeClr>
                </a:solidFill>
              </a:rPr>
              <a:t>n le navigateur sa propre version.</a:t>
            </a:r>
            <a:endParaRPr lang="fr-FR" sz="1600" dirty="0"/>
          </a:p>
        </p:txBody>
      </p:sp>
      <p:sp>
        <p:nvSpPr>
          <p:cNvPr id="37901" name="Content Placeholder 4"/>
          <p:cNvSpPr txBox="1">
            <a:spLocks/>
          </p:cNvSpPr>
          <p:nvPr/>
        </p:nvSpPr>
        <p:spPr bwMode="auto">
          <a:xfrm>
            <a:off x="457200" y="5486400"/>
            <a:ext cx="8001000" cy="685800"/>
          </a:xfrm>
          <a:prstGeom prst="rect">
            <a:avLst/>
          </a:prstGeom>
          <a:noFill/>
          <a:ln w="9525">
            <a:noFill/>
            <a:miter lim="800000"/>
            <a:headEnd/>
            <a:tailEnd/>
          </a:ln>
        </p:spPr>
        <p:txBody>
          <a:bodyPr/>
          <a:lstStyle/>
          <a:p>
            <a:pPr>
              <a:buFont typeface="Arial" charset="0"/>
              <a:buNone/>
            </a:pPr>
            <a:r>
              <a:rPr lang="fr-FR" sz="1600">
                <a:solidFill>
                  <a:srgbClr val="404040"/>
                </a:solidFill>
              </a:rPr>
              <a:t>Tableau de support des versions </a:t>
            </a:r>
            <a:r>
              <a:rPr lang="fr-FR" sz="1600">
                <a:solidFill>
                  <a:srgbClr val="009AD0"/>
                </a:solidFill>
              </a:rPr>
              <a:t>en.wikipedia.org/wiki/JavaScript#Versions</a:t>
            </a:r>
            <a:endParaRPr lang="en-JM" sz="1600">
              <a:solidFill>
                <a:srgbClr val="009AD0"/>
              </a:solidFill>
            </a:endParaRPr>
          </a:p>
        </p:txBody>
      </p:sp>
      <p:sp>
        <p:nvSpPr>
          <p:cNvPr id="35856" name="Content Placeholder 7"/>
          <p:cNvSpPr txBox="1">
            <a:spLocks/>
          </p:cNvSpPr>
          <p:nvPr/>
        </p:nvSpPr>
        <p:spPr bwMode="auto">
          <a:xfrm>
            <a:off x="6781800" y="2438400"/>
            <a:ext cx="19812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Font typeface="Arial" charset="0"/>
              <a:buNone/>
              <a:defRPr/>
            </a:pPr>
            <a:r>
              <a:rPr lang="en-JM" sz="1600" dirty="0">
                <a:solidFill>
                  <a:srgbClr val="00B0F0"/>
                </a:solidFill>
                <a:latin typeface="PT Sans Narrow" pitchFamily="34" charset="0"/>
              </a:rPr>
              <a:t>Version 2.0 ?</a:t>
            </a:r>
          </a:p>
          <a:p>
            <a:pPr eaLnBrk="1" hangingPunct="1">
              <a:buFont typeface="Arial" charset="0"/>
              <a:buNone/>
              <a:defRPr/>
            </a:pPr>
            <a:r>
              <a:rPr lang="fr-FR" sz="1400" dirty="0">
                <a:solidFill>
                  <a:srgbClr val="404040"/>
                </a:solidFill>
              </a:rPr>
              <a:t>La  version 4 de la norme </a:t>
            </a:r>
            <a:r>
              <a:rPr lang="fr-FR" sz="1400" dirty="0" err="1">
                <a:solidFill>
                  <a:srgbClr val="404040"/>
                </a:solidFill>
              </a:rPr>
              <a:t>EcmaScript</a:t>
            </a:r>
            <a:r>
              <a:rPr lang="fr-FR" sz="1400" dirty="0">
                <a:solidFill>
                  <a:srgbClr val="404040"/>
                </a:solidFill>
              </a:rPr>
              <a:t> à été abandonnée au profit de la version 5.</a:t>
            </a:r>
            <a:endParaRPr lang="fr-FR" sz="1400" dirty="0">
              <a:solidFill>
                <a:srgbClr val="404040"/>
              </a:solidFill>
              <a:latin typeface="Bebas" pitchFamily="2" charset="0"/>
            </a:endParaRPr>
          </a:p>
          <a:p>
            <a:pPr eaLnBrk="1" hangingPunct="1">
              <a:buFont typeface="Arial" charset="0"/>
              <a:buNone/>
              <a:defRPr/>
            </a:pPr>
            <a:endParaRPr lang="fr-FR" sz="1400" dirty="0">
              <a:solidFill>
                <a:srgbClr val="404040"/>
              </a:solidFill>
              <a:latin typeface="+mj-lt"/>
            </a:endParaRPr>
          </a:p>
          <a:p>
            <a:pPr eaLnBrk="1" hangingPunct="1">
              <a:buFont typeface="Arial" charset="0"/>
              <a:buNone/>
              <a:defRPr/>
            </a:pPr>
            <a:r>
              <a:rPr lang="fr-FR" sz="1400" dirty="0">
                <a:solidFill>
                  <a:srgbClr val="404040"/>
                </a:solidFill>
                <a:latin typeface="+mj-lt"/>
              </a:rPr>
              <a:t>Toujours en cours de développement.</a:t>
            </a:r>
          </a:p>
        </p:txBody>
      </p:sp>
      <p:sp>
        <p:nvSpPr>
          <p:cNvPr id="30" name="Rectangle 29"/>
          <p:cNvSpPr/>
          <p:nvPr/>
        </p:nvSpPr>
        <p:spPr>
          <a:xfrm>
            <a:off x="6791325" y="25146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Les outils</a:t>
            </a:r>
          </a:p>
        </p:txBody>
      </p:sp>
      <p:sp>
        <p:nvSpPr>
          <p:cNvPr id="5" name="Espace réservé du texte 4"/>
          <p:cNvSpPr>
            <a:spLocks noGrp="1"/>
          </p:cNvSpPr>
          <p:nvPr>
            <p:ph type="body" idx="1"/>
          </p:nvPr>
        </p:nvSpPr>
        <p:spPr/>
        <p:txBody>
          <a:bodyPr/>
          <a:lstStyle/>
          <a:p>
            <a:r>
              <a:rPr lang="fr-FR" dirty="0"/>
              <a:t>le chevalet de l'artiste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dev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5357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4714876" y="1142984"/>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2071671" y="1142984"/>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642910" y="2727323"/>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5095801" y="3155951"/>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500430" y="3429000"/>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8072462" y="3786190"/>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2592305" y="4214818"/>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428596" y="4429132"/>
            <a:ext cx="2662234" cy="19865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6000760" y="1813549"/>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5763292" y="3563078"/>
            <a:ext cx="2714644" cy="1057531"/>
          </a:xfrm>
          <a:prstGeom prst="rect">
            <a:avLst/>
          </a:prstGeom>
          <a:noFill/>
          <a:ln w="9525">
            <a:noFill/>
            <a:miter lim="800000"/>
            <a:headEnd/>
            <a:tailEnd/>
          </a:ln>
          <a:effectLst/>
        </p:spPr>
      </p:pic>
      <p:grpSp>
        <p:nvGrpSpPr>
          <p:cNvPr id="7" name="Groupe 9"/>
          <p:cNvGrpSpPr/>
          <p:nvPr/>
        </p:nvGrpSpPr>
        <p:grpSpPr>
          <a:xfrm>
            <a:off x="7072330" y="0"/>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a:t>
            </a:r>
            <a:r>
              <a:rPr lang="fr-FR" dirty="0" err="1"/>
              <a:t>Orsys</a:t>
            </a:r>
            <a:endParaRPr lang="fr-FR" dirty="0"/>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http &amp; </a:t>
            </a:r>
            <a:r>
              <a:rPr lang="fr-FR" dirty="0" err="1"/>
              <a:t>db</a:t>
            </a:r>
            <a:endParaRPr lang="fr-FR" dirty="0"/>
          </a:p>
        </p:txBody>
      </p:sp>
      <p:sp>
        <p:nvSpPr>
          <p:cNvPr id="2" name="Espace réservé du contenu 1"/>
          <p:cNvSpPr>
            <a:spLocks noGrp="1"/>
          </p:cNvSpPr>
          <p:nvPr>
            <p:ph idx="1"/>
          </p:nvPr>
        </p:nvSpPr>
        <p:spPr>
          <a:prstGeom prst="rect">
            <a:avLst/>
          </a:prstGeom>
        </p:spPr>
        <p:txBody>
          <a:bodyPr>
            <a:normAutofit fontScale="85000" lnSpcReduction="20000"/>
          </a:bodyPr>
          <a:lstStyle/>
          <a:p>
            <a:endParaRPr lang="fr-FR" dirty="0"/>
          </a:p>
          <a:p>
            <a:r>
              <a:rPr lang="fr-FR" dirty="0"/>
              <a:t>Lite-server</a:t>
            </a:r>
          </a:p>
          <a:p>
            <a:pPr lvl="1"/>
            <a:r>
              <a:rPr lang="fr-FR" dirty="0"/>
              <a:t>Server http</a:t>
            </a:r>
          </a:p>
          <a:p>
            <a:pPr lvl="1"/>
            <a:r>
              <a:rPr lang="fr-FR" dirty="0"/>
              <a:t>Browser </a:t>
            </a:r>
            <a:r>
              <a:rPr lang="fr-FR" dirty="0" err="1"/>
              <a:t>sync</a:t>
            </a:r>
            <a:r>
              <a:rPr lang="fr-FR" dirty="0"/>
              <a:t> (web socket) </a:t>
            </a:r>
            <a:r>
              <a:rPr lang="fr-FR" sz="1200" dirty="0"/>
              <a:t>*port +1</a:t>
            </a:r>
            <a:endParaRPr lang="fr-FR" dirty="0"/>
          </a:p>
          <a:p>
            <a:pPr lvl="1"/>
            <a:r>
              <a:rPr lang="fr-FR" dirty="0"/>
              <a:t>Configurable</a:t>
            </a:r>
          </a:p>
          <a:p>
            <a:pPr lvl="2"/>
            <a:r>
              <a:rPr lang="fr-FR" dirty="0">
                <a:hlinkClick r:id="rId3"/>
              </a:rPr>
              <a:t>https://github.com/johnpapa/lite-server</a:t>
            </a:r>
            <a:endParaRPr lang="fr-FR" dirty="0"/>
          </a:p>
          <a:p>
            <a:pPr lvl="2"/>
            <a:r>
              <a:rPr lang="fr-FR" dirty="0"/>
              <a:t>npm </a:t>
            </a:r>
            <a:r>
              <a:rPr lang="fr-FR" dirty="0" err="1"/>
              <a:t>install</a:t>
            </a:r>
            <a:r>
              <a:rPr lang="fr-FR" dirty="0"/>
              <a:t> –g lite-server </a:t>
            </a:r>
          </a:p>
          <a:p>
            <a:pPr lvl="1"/>
            <a:endParaRPr lang="fr-FR" dirty="0"/>
          </a:p>
          <a:p>
            <a:r>
              <a:rPr lang="fr-FR" dirty="0"/>
              <a:t>Json-server</a:t>
            </a:r>
          </a:p>
          <a:p>
            <a:pPr lvl="1"/>
            <a:r>
              <a:rPr lang="fr-FR" dirty="0"/>
              <a:t>Fake REST API</a:t>
            </a:r>
          </a:p>
          <a:p>
            <a:pPr lvl="1"/>
            <a:r>
              <a:rPr lang="fr-FR" dirty="0"/>
              <a:t>Stockage json</a:t>
            </a:r>
          </a:p>
          <a:p>
            <a:pPr lvl="2"/>
            <a:r>
              <a:rPr lang="fr-FR" dirty="0">
                <a:hlinkClick r:id="rId4"/>
              </a:rPr>
              <a:t>https://github.com/typicode/json-server</a:t>
            </a:r>
            <a:endParaRPr lang="fr-FR" dirty="0"/>
          </a:p>
          <a:p>
            <a:pPr lvl="2"/>
            <a:r>
              <a:rPr lang="fr-FR" dirty="0"/>
              <a:t>npm </a:t>
            </a:r>
            <a:r>
              <a:rPr lang="fr-FR" dirty="0" err="1"/>
              <a:t>install</a:t>
            </a:r>
            <a:r>
              <a:rPr lang="fr-FR" dirty="0"/>
              <a:t> –g json-server</a:t>
            </a:r>
          </a:p>
        </p:txBody>
      </p:sp>
      <p:pic>
        <p:nvPicPr>
          <p:cNvPr id="6147" name="Picture 3"/>
          <p:cNvPicPr>
            <a:picLocks noChangeAspect="1" noChangeArrowheads="1"/>
          </p:cNvPicPr>
          <p:nvPr/>
        </p:nvPicPr>
        <p:blipFill>
          <a:blip r:embed="rId5"/>
          <a:srcRect/>
          <a:stretch>
            <a:fillRect/>
          </a:stretch>
        </p:blipFill>
        <p:spPr bwMode="auto">
          <a:xfrm rot="366487">
            <a:off x="5786446" y="2071678"/>
            <a:ext cx="2800351" cy="2348681"/>
          </a:xfrm>
          <a:prstGeom prst="rect">
            <a:avLst/>
          </a:prstGeom>
          <a:noFill/>
          <a:ln w="9525">
            <a:noFill/>
            <a:miter lim="800000"/>
            <a:headEnd/>
            <a:tailEnd/>
          </a:ln>
          <a:effectLst/>
        </p:spPr>
      </p:pic>
      <p:grpSp>
        <p:nvGrpSpPr>
          <p:cNvPr id="7" name="Groupe 9"/>
          <p:cNvGrpSpPr/>
          <p:nvPr/>
        </p:nvGrpSpPr>
        <p:grpSpPr>
          <a:xfrm>
            <a:off x="7072330" y="0"/>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6"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500034" y="3143248"/>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929190" y="3286124"/>
            <a:ext cx="3680393" cy="2786082"/>
          </a:xfrm>
          <a:prstGeom prst="rect">
            <a:avLst/>
          </a:prstGeom>
          <a:noFill/>
          <a:ln w="9525">
            <a:noFill/>
            <a:miter lim="800000"/>
            <a:headEnd/>
            <a:tailEnd/>
          </a:ln>
          <a:effectLst/>
        </p:spPr>
      </p:pic>
      <p:grpSp>
        <p:nvGrpSpPr>
          <p:cNvPr id="2" name="Groupe 9"/>
          <p:cNvGrpSpPr/>
          <p:nvPr/>
        </p:nvGrpSpPr>
        <p:grpSpPr>
          <a:xfrm flipH="1">
            <a:off x="-224586" y="3786190"/>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a:t>
            </a:r>
            <a:r>
              <a:rPr lang="fr-FR" dirty="0" err="1"/>
              <a:t>versionné</a:t>
            </a:r>
            <a:endParaRPr lang="fr-FR" dirty="0"/>
          </a:p>
          <a:p>
            <a:pPr lvl="1"/>
            <a:r>
              <a:rPr lang="fr-FR" dirty="0" err="1"/>
              <a:t>Repository</a:t>
            </a:r>
            <a:endParaRPr lang="fr-FR" dirty="0"/>
          </a:p>
          <a:p>
            <a:pPr lvl="1"/>
            <a:r>
              <a:rPr lang="fr-FR" dirty="0"/>
              <a:t>Gestion des commit distant </a:t>
            </a:r>
          </a:p>
          <a:p>
            <a:pPr lvl="1"/>
            <a:r>
              <a:rPr lang="fr-FR" dirty="0"/>
              <a:t>Travail d’</a:t>
            </a:r>
            <a:r>
              <a:rPr lang="fr-FR" dirty="0" err="1"/>
              <a:t>equipe</a:t>
            </a:r>
            <a:endParaRPr lang="fr-FR" dirty="0"/>
          </a:p>
          <a:p>
            <a:pPr lvl="1"/>
            <a:endParaRPr lang="fr-FR" dirty="0"/>
          </a:p>
          <a:p>
            <a:r>
              <a:rPr lang="fr-FR" dirty="0"/>
              <a:t>Plateformes gratuites</a:t>
            </a:r>
          </a:p>
          <a:p>
            <a:pPr lvl="1"/>
            <a:r>
              <a:rPr lang="fr-FR" dirty="0" err="1"/>
              <a:t>Github,GitLab</a:t>
            </a:r>
            <a:endParaRPr lang="fr-FR" dirty="0"/>
          </a:p>
          <a:p>
            <a:pPr lvl="2"/>
            <a:r>
              <a:rPr lang="fr-FR" dirty="0" err="1"/>
              <a:t>Hebergé</a:t>
            </a:r>
            <a:r>
              <a:rPr lang="fr-FR" dirty="0"/>
              <a:t>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a:t>
            </a:r>
            <a:r>
              <a:rPr lang="fr-FR" sz="900" dirty="0" err="1"/>
              <a:t>Séléctionné</a:t>
            </a:r>
            <a:r>
              <a:rPr lang="fr-FR" sz="900" dirty="0"/>
              <a:t>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3857620" y="2857496"/>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917242" y="1754492"/>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6072198" y="4071942"/>
            <a:ext cx="2595564" cy="1365267"/>
          </a:xfrm>
          <a:prstGeom prst="rect">
            <a:avLst/>
          </a:prstGeom>
          <a:noFill/>
          <a:ln w="9525">
            <a:noFill/>
            <a:miter lim="800000"/>
            <a:headEnd/>
            <a:tailEnd/>
          </a:ln>
          <a:effectLst/>
        </p:spPr>
      </p:pic>
      <p:grpSp>
        <p:nvGrpSpPr>
          <p:cNvPr id="8" name="Groupe 9"/>
          <p:cNvGrpSpPr/>
          <p:nvPr/>
        </p:nvGrpSpPr>
        <p:grpSpPr>
          <a:xfrm flipH="1">
            <a:off x="6961578" y="2553219"/>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lstStyle/>
          <a:p>
            <a:r>
              <a:rPr lang="fr-FR" dirty="0"/>
              <a:t>Tous les nouveaux navigateurs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a:t>
            </a:r>
            <a:r>
              <a:rPr lang="fr-FR" dirty="0" err="1"/>
              <a:t>js</a:t>
            </a:r>
            <a:r>
              <a:rPr lang="fr-FR" dirty="0"/>
              <a:t> des instructions permettent le </a:t>
            </a:r>
            <a:r>
              <a:rPr lang="fr-FR" dirty="0" err="1"/>
              <a:t>debug</a:t>
            </a:r>
            <a:r>
              <a:rPr lang="fr-FR" dirty="0"/>
              <a:t> dans la console</a:t>
            </a:r>
          </a:p>
          <a:p>
            <a:pPr lvl="2"/>
            <a:r>
              <a:rPr lang="fr-FR" dirty="0" err="1"/>
              <a:t>alert</a:t>
            </a:r>
            <a:r>
              <a:rPr lang="fr-FR" dirty="0"/>
              <a:t>("message a affiché") *</a:t>
            </a:r>
          </a:p>
          <a:p>
            <a:pPr lvl="2"/>
            <a:r>
              <a:rPr lang="fr-FR" dirty="0"/>
              <a:t>console.log(</a:t>
            </a:r>
            <a:r>
              <a:rPr lang="fr-FR" dirty="0" err="1"/>
              <a:t>maVariable</a:t>
            </a:r>
            <a:r>
              <a:rPr lang="fr-FR" dirty="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r>
              <a:rPr lang="fr-FR" dirty="0"/>
              <a:t>Les différents type </a:t>
            </a:r>
            <a:r>
              <a:rPr lang="fr-FR"/>
              <a:t>et plateformes </a:t>
            </a:r>
            <a:r>
              <a:rPr lang="fr-FR" dirty="0"/>
              <a:t>de versionning</a:t>
            </a:r>
          </a:p>
          <a:p>
            <a:pPr lvl="2"/>
            <a:endParaRPr lang="fr-FR" dirty="0"/>
          </a:p>
          <a:p>
            <a:pPr lvl="2"/>
            <a:r>
              <a:rPr lang="fr-FR" dirty="0"/>
              <a:t>Les outils serveurs et certains greffons </a:t>
            </a:r>
            <a:r>
              <a:rPr lang="fr-FR" dirty="0" err="1"/>
              <a:t>nodejs</a:t>
            </a:r>
            <a:r>
              <a:rPr lang="fr-FR" dirty="0"/>
              <a:t> </a:t>
            </a:r>
          </a:p>
          <a:p>
            <a:pPr lvl="2"/>
            <a:endParaRPr lang="fr-FR" dirty="0"/>
          </a:p>
          <a:p>
            <a:pPr lvl="2"/>
            <a:r>
              <a:rPr lang="fr-FR" dirty="0"/>
              <a:t>Les différents outils pour développer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 langage html</a:t>
            </a:r>
          </a:p>
        </p:txBody>
      </p:sp>
      <p:sp>
        <p:nvSpPr>
          <p:cNvPr id="5" name="Espace réservé du texte 4"/>
          <p:cNvSpPr>
            <a:spLocks noGrp="1"/>
          </p:cNvSpPr>
          <p:nvPr>
            <p:ph type="body" idx="1"/>
          </p:nvPr>
        </p:nvSpPr>
        <p:spPr>
          <a:xfrm rot="20527304">
            <a:off x="25748" y="489606"/>
            <a:ext cx="7772400" cy="1159053"/>
          </a:xfrm>
        </p:spPr>
        <p:txBody>
          <a:bodyPr>
            <a:normAutofit/>
          </a:bodyPr>
          <a:lstStyle/>
          <a:p>
            <a:r>
              <a:rPr lang="fr-FR" dirty="0"/>
              <a:t>Structurer &amp; afficher du contenu</a:t>
            </a:r>
          </a:p>
        </p:txBody>
      </p:sp>
      <p:pic>
        <p:nvPicPr>
          <p:cNvPr id="6" name="Espace réservé pour une image  6" descr="11.png">
            <a:extLst>
              <a:ext uri="{FF2B5EF4-FFF2-40B4-BE49-F238E27FC236}">
                <a16:creationId xmlns:a16="http://schemas.microsoft.com/office/drawing/2014/main" id="{9D06D521-7BB1-4C69-81B1-BE2B2B33EE54}"/>
              </a:ext>
            </a:extLst>
          </p:cNvPr>
          <p:cNvPicPr>
            <a:picLocks noChangeAspect="1"/>
          </p:cNvPicPr>
          <p:nvPr/>
        </p:nvPicPr>
        <p:blipFill>
          <a:blip r:embed="rId3"/>
          <a:srcRect l="7648" r="7648"/>
          <a:stretch>
            <a:fillRect/>
          </a:stretch>
        </p:blipFill>
        <p:spPr>
          <a:xfrm>
            <a:off x="5076056" y="1412776"/>
            <a:ext cx="1978497" cy="2532475"/>
          </a:xfrm>
          <a:prstGeom prst="rect">
            <a:avLst/>
          </a:prstGeom>
        </p:spPr>
      </p:pic>
      <p:pic>
        <p:nvPicPr>
          <p:cNvPr id="7" name="Image 6">
            <a:extLst>
              <a:ext uri="{FF2B5EF4-FFF2-40B4-BE49-F238E27FC236}">
                <a16:creationId xmlns:a16="http://schemas.microsoft.com/office/drawing/2014/main" id="{0E0652AB-1785-4203-8D63-C2D43C3C727D}"/>
              </a:ext>
            </a:extLst>
          </p:cNvPr>
          <p:cNvPicPr>
            <a:picLocks noChangeAspect="1"/>
          </p:cNvPicPr>
          <p:nvPr/>
        </p:nvPicPr>
        <p:blipFill>
          <a:blip r:embed="rId4"/>
          <a:stretch>
            <a:fillRect/>
          </a:stretch>
        </p:blipFill>
        <p:spPr>
          <a:xfrm>
            <a:off x="6930527" y="2102526"/>
            <a:ext cx="1524895" cy="18840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FD6A5B20-E793-4ED2-AA20-CCBD048462BE}"/>
              </a:ext>
            </a:extLst>
          </p:cNvPr>
          <p:cNvSpPr>
            <a:spLocks noGrp="1"/>
          </p:cNvSpPr>
          <p:nvPr>
            <p:ph type="title"/>
          </p:nvPr>
        </p:nvSpPr>
        <p:spPr/>
        <p:txBody>
          <a:bodyPr/>
          <a:lstStyle/>
          <a:p>
            <a:r>
              <a:rPr lang="fr-FR" dirty="0" err="1"/>
              <a:t>Hypeer</a:t>
            </a:r>
            <a:r>
              <a:rPr lang="fr-FR" dirty="0"/>
              <a:t> Text Markup </a:t>
            </a:r>
            <a:r>
              <a:rPr lang="fr-FR" dirty="0" err="1"/>
              <a:t>Language</a:t>
            </a:r>
            <a:endParaRPr lang="fr-FR" dirty="0"/>
          </a:p>
        </p:txBody>
      </p:sp>
      <p:sp>
        <p:nvSpPr>
          <p:cNvPr id="13" name="Espace réservé du contenu 12">
            <a:extLst>
              <a:ext uri="{FF2B5EF4-FFF2-40B4-BE49-F238E27FC236}">
                <a16:creationId xmlns:a16="http://schemas.microsoft.com/office/drawing/2014/main" id="{3B95672F-624D-4137-AE16-05C6B25BC5A0}"/>
              </a:ext>
            </a:extLst>
          </p:cNvPr>
          <p:cNvSpPr>
            <a:spLocks noGrp="1"/>
          </p:cNvSpPr>
          <p:nvPr>
            <p:ph idx="1"/>
          </p:nvPr>
        </p:nvSpPr>
        <p:spPr/>
        <p:txBody>
          <a:bodyPr>
            <a:normAutofit lnSpcReduction="10000"/>
          </a:bodyPr>
          <a:lstStyle/>
          <a:p>
            <a:r>
              <a:rPr lang="fr-FR" dirty="0"/>
              <a:t>Balise principale</a:t>
            </a:r>
          </a:p>
          <a:p>
            <a:pPr lvl="2"/>
            <a:r>
              <a:rPr lang="fr-FR" dirty="0"/>
              <a:t>html</a:t>
            </a:r>
          </a:p>
          <a:p>
            <a:endParaRPr lang="fr-FR" dirty="0"/>
          </a:p>
          <a:p>
            <a:r>
              <a:rPr lang="fr-FR" dirty="0"/>
              <a:t>Balises enfants </a:t>
            </a:r>
          </a:p>
          <a:p>
            <a:pPr lvl="2"/>
            <a:endParaRPr lang="fr-FR" dirty="0"/>
          </a:p>
          <a:p>
            <a:pPr lvl="2"/>
            <a:r>
              <a:rPr lang="fr-FR" dirty="0" err="1"/>
              <a:t>head</a:t>
            </a:r>
            <a:endParaRPr lang="fr-FR" dirty="0"/>
          </a:p>
          <a:p>
            <a:pPr lvl="3"/>
            <a:r>
              <a:rPr lang="fr-FR" dirty="0"/>
              <a:t>Cerveau de la page, non affichable</a:t>
            </a:r>
          </a:p>
          <a:p>
            <a:pPr lvl="3"/>
            <a:endParaRPr lang="fr-FR" dirty="0"/>
          </a:p>
          <a:p>
            <a:pPr lvl="2"/>
            <a:endParaRPr lang="fr-FR" dirty="0"/>
          </a:p>
          <a:p>
            <a:pPr lvl="2"/>
            <a:r>
              <a:rPr lang="fr-FR" dirty="0"/>
              <a:t>body</a:t>
            </a:r>
          </a:p>
          <a:p>
            <a:pPr lvl="3"/>
            <a:r>
              <a:rPr lang="fr-FR" dirty="0"/>
              <a:t>corps affichable de la page </a:t>
            </a:r>
          </a:p>
        </p:txBody>
      </p:sp>
      <p:sp>
        <p:nvSpPr>
          <p:cNvPr id="9" name="Rectangle : coins arrondis 8">
            <a:extLst>
              <a:ext uri="{FF2B5EF4-FFF2-40B4-BE49-F238E27FC236}">
                <a16:creationId xmlns:a16="http://schemas.microsoft.com/office/drawing/2014/main" id="{0E46CE39-1A6E-40B6-A19E-2763617D9F0A}"/>
              </a:ext>
            </a:extLst>
          </p:cNvPr>
          <p:cNvSpPr/>
          <p:nvPr/>
        </p:nvSpPr>
        <p:spPr>
          <a:xfrm>
            <a:off x="5792602" y="2120630"/>
            <a:ext cx="2710816" cy="2232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html</a:t>
            </a:r>
          </a:p>
        </p:txBody>
      </p:sp>
      <p:sp>
        <p:nvSpPr>
          <p:cNvPr id="10" name="Rectangle : coins arrondis 9">
            <a:extLst>
              <a:ext uri="{FF2B5EF4-FFF2-40B4-BE49-F238E27FC236}">
                <a16:creationId xmlns:a16="http://schemas.microsoft.com/office/drawing/2014/main" id="{53F9F639-E645-4E55-A5CE-03DA501B98A3}"/>
              </a:ext>
            </a:extLst>
          </p:cNvPr>
          <p:cNvSpPr/>
          <p:nvPr/>
        </p:nvSpPr>
        <p:spPr>
          <a:xfrm rot="27501">
            <a:off x="5990453" y="2588682"/>
            <a:ext cx="2376264" cy="75608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err="1"/>
              <a:t>head</a:t>
            </a:r>
            <a:endParaRPr lang="fr-FR" dirty="0"/>
          </a:p>
        </p:txBody>
      </p:sp>
      <p:sp>
        <p:nvSpPr>
          <p:cNvPr id="11" name="Rectangle : coins arrondis 10">
            <a:extLst>
              <a:ext uri="{FF2B5EF4-FFF2-40B4-BE49-F238E27FC236}">
                <a16:creationId xmlns:a16="http://schemas.microsoft.com/office/drawing/2014/main" id="{46D53978-C680-4818-81FF-1611FCF1D9AA}"/>
              </a:ext>
            </a:extLst>
          </p:cNvPr>
          <p:cNvSpPr/>
          <p:nvPr/>
        </p:nvSpPr>
        <p:spPr>
          <a:xfrm rot="27501">
            <a:off x="5936618" y="3434776"/>
            <a:ext cx="2376264" cy="75608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fr-FR" dirty="0"/>
              <a:t>body</a:t>
            </a:r>
          </a:p>
        </p:txBody>
      </p:sp>
    </p:spTree>
    <p:extLst>
      <p:ext uri="{BB962C8B-B14F-4D97-AF65-F5344CB8AC3E}">
        <p14:creationId xmlns:p14="http://schemas.microsoft.com/office/powerpoint/2010/main" val="1931523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9DD1-1085-41FE-B45C-1892A8B45330}"/>
              </a:ext>
            </a:extLst>
          </p:cNvPr>
          <p:cNvSpPr>
            <a:spLocks noGrp="1"/>
          </p:cNvSpPr>
          <p:nvPr>
            <p:ph type="title"/>
          </p:nvPr>
        </p:nvSpPr>
        <p:spPr/>
        <p:txBody>
          <a:bodyPr/>
          <a:lstStyle/>
          <a:p>
            <a:r>
              <a:rPr lang="fr-FR" dirty="0" err="1"/>
              <a:t>head</a:t>
            </a:r>
            <a:endParaRPr lang="fr-FR" dirty="0"/>
          </a:p>
        </p:txBody>
      </p:sp>
      <p:sp>
        <p:nvSpPr>
          <p:cNvPr id="3" name="Espace réservé du contenu 2">
            <a:extLst>
              <a:ext uri="{FF2B5EF4-FFF2-40B4-BE49-F238E27FC236}">
                <a16:creationId xmlns:a16="http://schemas.microsoft.com/office/drawing/2014/main" id="{25624DC9-0918-40C8-B445-545BE012A93C}"/>
              </a:ext>
            </a:extLst>
          </p:cNvPr>
          <p:cNvSpPr>
            <a:spLocks noGrp="1"/>
          </p:cNvSpPr>
          <p:nvPr>
            <p:ph idx="1"/>
          </p:nvPr>
        </p:nvSpPr>
        <p:spPr/>
        <p:txBody>
          <a:bodyPr>
            <a:normAutofit/>
          </a:bodyPr>
          <a:lstStyle/>
          <a:p>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head</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section logique de la page</a:t>
            </a:r>
            <a:endParaRPr lang="fr-FR" dirty="0"/>
          </a:p>
          <a:p>
            <a:r>
              <a:rPr lang="fr-FR" dirty="0"/>
              <a:t>Peux contenir </a:t>
            </a:r>
          </a:p>
          <a:p>
            <a:pPr lvl="1"/>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title</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titre de l'onglet</a:t>
            </a:r>
          </a:p>
          <a:p>
            <a:pPr lvl="1"/>
            <a:r>
              <a:rPr lang="en-US" dirty="0">
                <a:solidFill>
                  <a:srgbClr val="D3D0C8"/>
                </a:solidFill>
                <a:latin typeface="Consolas" panose="020B0609020204030204" pitchFamily="49" charset="0"/>
              </a:rPr>
              <a:t>&lt;</a:t>
            </a:r>
            <a:r>
              <a:rPr lang="en-US" dirty="0">
                <a:solidFill>
                  <a:srgbClr val="F2777A"/>
                </a:solidFill>
                <a:latin typeface="Consolas" panose="020B0609020204030204" pitchFamily="49" charset="0"/>
              </a:rPr>
              <a:t>link</a:t>
            </a:r>
            <a:r>
              <a:rPr lang="en-US" dirty="0">
                <a:solidFill>
                  <a:srgbClr val="D3D0C8"/>
                </a:solidFill>
                <a:latin typeface="Consolas" panose="020B0609020204030204" pitchFamily="49" charset="0"/>
              </a:rPr>
              <a:t> </a:t>
            </a:r>
            <a:r>
              <a:rPr lang="en-US" dirty="0" err="1">
                <a:solidFill>
                  <a:srgbClr val="6699CC"/>
                </a:solidFill>
                <a:latin typeface="Consolas" panose="020B0609020204030204" pitchFamily="49" charset="0"/>
              </a:rPr>
              <a:t>rel</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stylesheet</a:t>
            </a:r>
            <a:r>
              <a:rPr lang="en-US" dirty="0">
                <a:solidFill>
                  <a:srgbClr val="D3D0C8"/>
                </a:solidFill>
                <a:latin typeface="Consolas" panose="020B0609020204030204" pitchFamily="49" charset="0"/>
              </a:rPr>
              <a:t>"</a:t>
            </a:r>
          </a:p>
          <a:p>
            <a:pPr marL="457200" lvl="1" indent="0">
              <a:buNone/>
            </a:pPr>
            <a:r>
              <a:rPr lang="en-US" dirty="0">
                <a:solidFill>
                  <a:srgbClr val="6699CC"/>
                </a:solidFill>
                <a:latin typeface="Consolas" panose="020B0609020204030204" pitchFamily="49" charset="0"/>
              </a:rPr>
              <a:t>		type</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text/</a:t>
            </a:r>
            <a:r>
              <a:rPr lang="en-US" dirty="0" err="1">
                <a:solidFill>
                  <a:srgbClr val="99CC99"/>
                </a:solidFill>
                <a:latin typeface="Consolas" panose="020B0609020204030204" pitchFamily="49" charset="0"/>
              </a:rPr>
              <a:t>css</a:t>
            </a:r>
            <a:r>
              <a:rPr lang="en-US" dirty="0">
                <a:solidFill>
                  <a:srgbClr val="D3D0C8"/>
                </a:solidFill>
                <a:latin typeface="Consolas" panose="020B0609020204030204" pitchFamily="49" charset="0"/>
              </a:rPr>
              <a:t>"</a:t>
            </a:r>
          </a:p>
          <a:p>
            <a:pPr marL="0" indent="0">
              <a:buNone/>
            </a:pPr>
            <a:r>
              <a:rPr lang="fr-FR" dirty="0">
                <a:solidFill>
                  <a:srgbClr val="6699CC"/>
                </a:solidFill>
                <a:latin typeface="Consolas" panose="020B0609020204030204" pitchFamily="49" charset="0"/>
              </a:rPr>
              <a:t>		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main.css</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Feuille de style</a:t>
            </a:r>
          </a:p>
          <a:p>
            <a:pPr lvl="1"/>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 </a:t>
            </a:r>
            <a:r>
              <a:rPr lang="fr-FR"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main.js</a:t>
            </a:r>
            <a:r>
              <a:rPr lang="fr-FR" dirty="0">
                <a:solidFill>
                  <a:srgbClr val="D3D0C8"/>
                </a:solidFill>
                <a:latin typeface="Consolas" panose="020B0609020204030204" pitchFamily="49" charset="0"/>
              </a:rPr>
              <a:t>"&gt;&lt;/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Section de script </a:t>
            </a:r>
          </a:p>
          <a:p>
            <a:endParaRPr lang="en-US" dirty="0">
              <a:solidFill>
                <a:srgbClr val="D3D0C8"/>
              </a:solidFill>
              <a:latin typeface="Consolas" panose="020B0609020204030204" pitchFamily="49" charset="0"/>
            </a:endParaRPr>
          </a:p>
          <a:p>
            <a:pPr lvl="1"/>
            <a:endParaRPr lang="fr-FR" dirty="0"/>
          </a:p>
        </p:txBody>
      </p:sp>
    </p:spTree>
    <p:extLst>
      <p:ext uri="{BB962C8B-B14F-4D97-AF65-F5344CB8AC3E}">
        <p14:creationId xmlns:p14="http://schemas.microsoft.com/office/powerpoint/2010/main" val="1187402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6DE70-D052-4E08-AA8D-3610D28FB6F3}"/>
              </a:ext>
            </a:extLst>
          </p:cNvPr>
          <p:cNvSpPr>
            <a:spLocks noGrp="1"/>
          </p:cNvSpPr>
          <p:nvPr>
            <p:ph type="title"/>
          </p:nvPr>
        </p:nvSpPr>
        <p:spPr/>
        <p:txBody>
          <a:bodyPr/>
          <a:lstStyle/>
          <a:p>
            <a:r>
              <a:rPr lang="fr-FR" dirty="0"/>
              <a:t>body</a:t>
            </a:r>
          </a:p>
        </p:txBody>
      </p:sp>
      <p:sp>
        <p:nvSpPr>
          <p:cNvPr id="3" name="Espace réservé du contenu 2">
            <a:extLst>
              <a:ext uri="{FF2B5EF4-FFF2-40B4-BE49-F238E27FC236}">
                <a16:creationId xmlns:a16="http://schemas.microsoft.com/office/drawing/2014/main" id="{A9CB56F2-8BD3-4B6B-8AA3-9C3C30365057}"/>
              </a:ext>
            </a:extLst>
          </p:cNvPr>
          <p:cNvSpPr>
            <a:spLocks noGrp="1"/>
          </p:cNvSpPr>
          <p:nvPr>
            <p:ph idx="1"/>
          </p:nvPr>
        </p:nvSpPr>
        <p:spPr/>
        <p:txBody>
          <a:bodyPr/>
          <a:lstStyle/>
          <a:p>
            <a:endParaRPr lang="fr-FR" dirty="0"/>
          </a:p>
          <a:p>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body</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Corps de la page </a:t>
            </a: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contient toutes les balises représentant du contenu affichable</a:t>
            </a:r>
            <a:endParaRPr lang="fr-FR" dirty="0"/>
          </a:p>
        </p:txBody>
      </p:sp>
    </p:spTree>
    <p:extLst>
      <p:ext uri="{BB962C8B-B14F-4D97-AF65-F5344CB8AC3E}">
        <p14:creationId xmlns:p14="http://schemas.microsoft.com/office/powerpoint/2010/main" val="325302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err="1"/>
              <a:t>Debut</a:t>
            </a:r>
            <a:r>
              <a:rPr lang="fr-FR" dirty="0"/>
              <a: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C04930-5DB6-465D-AD5D-F99A8F646FEE}"/>
              </a:ext>
            </a:extLst>
          </p:cNvPr>
          <p:cNvSpPr>
            <a:spLocks noGrp="1"/>
          </p:cNvSpPr>
          <p:nvPr>
            <p:ph type="title"/>
          </p:nvPr>
        </p:nvSpPr>
        <p:spPr/>
        <p:txBody>
          <a:bodyPr/>
          <a:lstStyle/>
          <a:p>
            <a:r>
              <a:rPr lang="fr-FR" dirty="0"/>
              <a:t>identifier les balises</a:t>
            </a:r>
          </a:p>
        </p:txBody>
      </p:sp>
      <p:sp>
        <p:nvSpPr>
          <p:cNvPr id="3" name="Espace réservé du contenu 2">
            <a:extLst>
              <a:ext uri="{FF2B5EF4-FFF2-40B4-BE49-F238E27FC236}">
                <a16:creationId xmlns:a16="http://schemas.microsoft.com/office/drawing/2014/main" id="{AFC67129-985D-4DF3-BDDF-1E44F7BF177C}"/>
              </a:ext>
            </a:extLst>
          </p:cNvPr>
          <p:cNvSpPr>
            <a:spLocks noGrp="1"/>
          </p:cNvSpPr>
          <p:nvPr>
            <p:ph idx="1"/>
          </p:nvPr>
        </p:nvSpPr>
        <p:spPr/>
        <p:txBody>
          <a:bodyPr/>
          <a:lstStyle/>
          <a:p>
            <a:r>
              <a:rPr lang="fr-FR" dirty="0"/>
              <a:t>id="</a:t>
            </a:r>
            <a:r>
              <a:rPr lang="fr-FR" dirty="0" err="1"/>
              <a:t>IdentifiantUnique</a:t>
            </a:r>
            <a:r>
              <a:rPr lang="fr-FR" dirty="0"/>
              <a:t>"</a:t>
            </a:r>
          </a:p>
          <a:p>
            <a:pPr lvl="1"/>
            <a:r>
              <a:rPr lang="fr-FR" dirty="0"/>
              <a:t>Identifie coté Navigateur  </a:t>
            </a:r>
            <a:r>
              <a:rPr lang="fr-FR" dirty="0" err="1"/>
              <a:t>css</a:t>
            </a:r>
            <a:r>
              <a:rPr lang="fr-FR" dirty="0"/>
              <a:t>/</a:t>
            </a:r>
            <a:r>
              <a:rPr lang="fr-FR" dirty="0" err="1"/>
              <a:t>js</a:t>
            </a:r>
            <a:r>
              <a:rPr lang="fr-FR" dirty="0"/>
              <a:t> </a:t>
            </a:r>
            <a:r>
              <a:rPr lang="fr-FR" sz="1800" dirty="0"/>
              <a:t>(client)</a:t>
            </a:r>
            <a:endParaRPr lang="fr-FR" dirty="0"/>
          </a:p>
          <a:p>
            <a:pPr lvl="1"/>
            <a:r>
              <a:rPr lang="fr-FR" dirty="0"/>
              <a:t>Règle </a:t>
            </a:r>
            <a:r>
              <a:rPr lang="fr-FR" b="1" u="sng" dirty="0"/>
              <a:t>d'unicité globale </a:t>
            </a:r>
            <a:r>
              <a:rPr lang="fr-FR" dirty="0"/>
              <a:t>à la page </a:t>
            </a:r>
          </a:p>
          <a:p>
            <a:pPr lvl="1"/>
            <a:r>
              <a:rPr lang="fr-FR" dirty="0"/>
              <a:t>Sur toutes les balises a mettre en forme </a:t>
            </a:r>
            <a:r>
              <a:rPr lang="fr-FR" dirty="0" err="1"/>
              <a:t>css</a:t>
            </a:r>
            <a:endParaRPr lang="fr-FR" dirty="0"/>
          </a:p>
          <a:p>
            <a:endParaRPr lang="fr-FR" dirty="0"/>
          </a:p>
          <a:p>
            <a:r>
              <a:rPr lang="fr-FR" dirty="0" err="1"/>
              <a:t>name</a:t>
            </a:r>
            <a:r>
              <a:rPr lang="fr-FR" dirty="0"/>
              <a:t>="</a:t>
            </a:r>
            <a:r>
              <a:rPr lang="fr-FR" dirty="0" err="1"/>
              <a:t>nomUnique</a:t>
            </a:r>
            <a:r>
              <a:rPr lang="fr-FR" dirty="0"/>
              <a:t>"</a:t>
            </a:r>
          </a:p>
          <a:p>
            <a:pPr lvl="1"/>
            <a:r>
              <a:rPr lang="fr-FR" dirty="0"/>
              <a:t>Identifie les inputs coté client serveur </a:t>
            </a:r>
            <a:r>
              <a:rPr lang="fr-FR" dirty="0" err="1"/>
              <a:t>php</a:t>
            </a:r>
            <a:r>
              <a:rPr lang="fr-FR" dirty="0"/>
              <a:t>/</a:t>
            </a:r>
            <a:r>
              <a:rPr lang="fr-FR" dirty="0" err="1"/>
              <a:t>asp</a:t>
            </a:r>
            <a:endParaRPr lang="fr-FR" dirty="0"/>
          </a:p>
          <a:p>
            <a:pPr lvl="1"/>
            <a:r>
              <a:rPr lang="fr-FR" dirty="0"/>
              <a:t>présent sur les balises </a:t>
            </a:r>
          </a:p>
          <a:p>
            <a:pPr lvl="4"/>
            <a:r>
              <a:rPr lang="fr-FR" dirty="0" err="1"/>
              <a:t>form</a:t>
            </a:r>
            <a:endParaRPr lang="fr-FR" dirty="0"/>
          </a:p>
          <a:p>
            <a:pPr lvl="4"/>
            <a:r>
              <a:rPr lang="fr-FR" dirty="0"/>
              <a:t>input, </a:t>
            </a:r>
            <a:r>
              <a:rPr lang="fr-FR" dirty="0" err="1"/>
              <a:t>texterea</a:t>
            </a:r>
            <a:r>
              <a:rPr lang="fr-FR" dirty="0"/>
              <a:t>, champs de formulaire …</a:t>
            </a:r>
          </a:p>
        </p:txBody>
      </p:sp>
    </p:spTree>
    <p:extLst>
      <p:ext uri="{BB962C8B-B14F-4D97-AF65-F5344CB8AC3E}">
        <p14:creationId xmlns:p14="http://schemas.microsoft.com/office/powerpoint/2010/main" val="3479829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D456B4-A70D-4957-88CC-34ADB5E7E2AB}"/>
              </a:ext>
            </a:extLst>
          </p:cNvPr>
          <p:cNvSpPr>
            <a:spLocks noGrp="1"/>
          </p:cNvSpPr>
          <p:nvPr>
            <p:ph type="title"/>
          </p:nvPr>
        </p:nvSpPr>
        <p:spPr/>
        <p:txBody>
          <a:bodyPr/>
          <a:lstStyle/>
          <a:p>
            <a:r>
              <a:rPr lang="fr-FR" dirty="0"/>
              <a:t>balises de structures</a:t>
            </a:r>
          </a:p>
        </p:txBody>
      </p:sp>
      <p:sp>
        <p:nvSpPr>
          <p:cNvPr id="3" name="Espace réservé du contenu 2">
            <a:extLst>
              <a:ext uri="{FF2B5EF4-FFF2-40B4-BE49-F238E27FC236}">
                <a16:creationId xmlns:a16="http://schemas.microsoft.com/office/drawing/2014/main" id="{64FF321C-3BCF-40B8-BA64-0049D2794891}"/>
              </a:ext>
            </a:extLst>
          </p:cNvPr>
          <p:cNvSpPr>
            <a:spLocks noGrp="1"/>
          </p:cNvSpPr>
          <p:nvPr>
            <p:ph idx="1"/>
          </p:nvPr>
        </p:nvSpPr>
        <p:spPr/>
        <p:txBody>
          <a:bodyPr>
            <a:normAutofit fontScale="92500"/>
          </a:bodyPr>
          <a:lstStyle/>
          <a:p>
            <a:r>
              <a:rPr lang="fr-FR" dirty="0"/>
              <a:t> </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div</a:t>
            </a:r>
            <a:r>
              <a:rPr lang="fr-FR" dirty="0">
                <a:solidFill>
                  <a:srgbClr val="D3D0C8"/>
                </a:solidFill>
                <a:latin typeface="Consolas" panose="020B0609020204030204" pitchFamily="49" charset="0"/>
              </a:rPr>
              <a:t>&gt;</a:t>
            </a:r>
          </a:p>
          <a:p>
            <a:pPr lvl="2"/>
            <a:r>
              <a:rPr lang="fr-FR" dirty="0"/>
              <a:t>un bloc prenant tout l'espace en largeur </a:t>
            </a:r>
          </a:p>
          <a:p>
            <a:pPr lvl="2"/>
            <a:r>
              <a:rPr lang="fr-FR" dirty="0"/>
              <a:t>affecte le flux d'affichage </a:t>
            </a:r>
          </a:p>
          <a:p>
            <a:pPr lvl="3"/>
            <a:r>
              <a:rPr lang="fr-FR" dirty="0"/>
              <a:t>précédant = au dessus, suivant = au dessous</a:t>
            </a:r>
          </a:p>
          <a:p>
            <a:endParaRPr lang="fr-FR" dirty="0"/>
          </a:p>
          <a:p>
            <a:r>
              <a:rPr lang="fr-FR" dirty="0"/>
              <a:t> </a:t>
            </a:r>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span</a:t>
            </a:r>
            <a:r>
              <a:rPr lang="fr-FR" dirty="0">
                <a:solidFill>
                  <a:srgbClr val="D3D0C8"/>
                </a:solidFill>
                <a:latin typeface="Consolas" panose="020B0609020204030204" pitchFamily="49" charset="0"/>
              </a:rPr>
              <a:t>&gt;</a:t>
            </a:r>
            <a:endParaRPr lang="fr-FR" dirty="0"/>
          </a:p>
          <a:p>
            <a:pPr lvl="2"/>
            <a:r>
              <a:rPr lang="fr-FR" dirty="0"/>
              <a:t>une zone en ligne pour mettre en forme sans prendre d'espace supérieur au contenu</a:t>
            </a:r>
          </a:p>
          <a:p>
            <a:pPr lvl="2"/>
            <a:r>
              <a:rPr lang="fr-FR" dirty="0"/>
              <a:t>n'affecte pas le flux d'affichage</a:t>
            </a:r>
          </a:p>
          <a:p>
            <a:endParaRPr lang="fr-FR" dirty="0"/>
          </a:p>
        </p:txBody>
      </p:sp>
      <p:grpSp>
        <p:nvGrpSpPr>
          <p:cNvPr id="5" name="Groupe 4">
            <a:extLst>
              <a:ext uri="{FF2B5EF4-FFF2-40B4-BE49-F238E27FC236}">
                <a16:creationId xmlns:a16="http://schemas.microsoft.com/office/drawing/2014/main" id="{B3DEC99F-BB9A-4648-A620-8A620F927EA1}"/>
              </a:ext>
            </a:extLst>
          </p:cNvPr>
          <p:cNvGrpSpPr/>
          <p:nvPr/>
        </p:nvGrpSpPr>
        <p:grpSpPr>
          <a:xfrm rot="170974">
            <a:off x="5804596" y="2114600"/>
            <a:ext cx="2711811" cy="2184447"/>
            <a:chOff x="7020272" y="3933056"/>
            <a:chExt cx="1728193" cy="1296144"/>
          </a:xfrm>
        </p:grpSpPr>
        <p:sp>
          <p:nvSpPr>
            <p:cNvPr id="6" name="Rectangle à coins arrondis 7">
              <a:extLst>
                <a:ext uri="{FF2B5EF4-FFF2-40B4-BE49-F238E27FC236}">
                  <a16:creationId xmlns:a16="http://schemas.microsoft.com/office/drawing/2014/main" id="{04C8B430-468E-4195-BB58-52D1672DEFEC}"/>
                </a:ext>
              </a:extLst>
            </p:cNvPr>
            <p:cNvSpPr/>
            <p:nvPr/>
          </p:nvSpPr>
          <p:spPr>
            <a:xfrm>
              <a:off x="7020273"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div</a:t>
              </a:r>
            </a:p>
          </p:txBody>
        </p:sp>
        <p:sp>
          <p:nvSpPr>
            <p:cNvPr id="7" name="Rectangle à coins arrondis 8">
              <a:extLst>
                <a:ext uri="{FF2B5EF4-FFF2-40B4-BE49-F238E27FC236}">
                  <a16:creationId xmlns:a16="http://schemas.microsoft.com/office/drawing/2014/main" id="{410199E7-9892-455A-BC04-0545F8018C93}"/>
                </a:ext>
              </a:extLst>
            </p:cNvPr>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chemeClr val="bg1"/>
                  </a:solidFill>
                </a:rPr>
                <a:t>div</a:t>
              </a:r>
            </a:p>
          </p:txBody>
        </p:sp>
        <p:sp>
          <p:nvSpPr>
            <p:cNvPr id="8" name="Rectangle à coins arrondis 9">
              <a:extLst>
                <a:ext uri="{FF2B5EF4-FFF2-40B4-BE49-F238E27FC236}">
                  <a16:creationId xmlns:a16="http://schemas.microsoft.com/office/drawing/2014/main" id="{EA188F6A-8806-4089-AFCE-1CB4256D634E}"/>
                </a:ext>
              </a:extLst>
            </p:cNvPr>
            <p:cNvSpPr/>
            <p:nvPr/>
          </p:nvSpPr>
          <p:spPr>
            <a:xfrm>
              <a:off x="7380312" y="4869160"/>
              <a:ext cx="1296144" cy="288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000" b="1" dirty="0"/>
                <a:t>div</a:t>
              </a:r>
              <a:endParaRPr lang="fr-FR" sz="3600" b="1" dirty="0"/>
            </a:p>
          </p:txBody>
        </p:sp>
        <p:sp>
          <p:nvSpPr>
            <p:cNvPr id="9" name="Rectangle à coins arrondis 10">
              <a:extLst>
                <a:ext uri="{FF2B5EF4-FFF2-40B4-BE49-F238E27FC236}">
                  <a16:creationId xmlns:a16="http://schemas.microsoft.com/office/drawing/2014/main" id="{271A86B6-5F9E-4003-8C8F-4E18F10CBD4A}"/>
                </a:ext>
              </a:extLst>
            </p:cNvPr>
            <p:cNvSpPr/>
            <p:nvPr/>
          </p:nvSpPr>
          <p:spPr>
            <a:xfrm>
              <a:off x="7343220" y="4438831"/>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sp>
          <p:nvSpPr>
            <p:cNvPr id="10" name="Rectangle à coins arrondis 11">
              <a:extLst>
                <a:ext uri="{FF2B5EF4-FFF2-40B4-BE49-F238E27FC236}">
                  <a16:creationId xmlns:a16="http://schemas.microsoft.com/office/drawing/2014/main" id="{D146D0E8-5BCE-4723-9273-570010F0D3C2}"/>
                </a:ext>
              </a:extLst>
            </p:cNvPr>
            <p:cNvSpPr/>
            <p:nvPr/>
          </p:nvSpPr>
          <p:spPr>
            <a:xfrm>
              <a:off x="8028384" y="4437112"/>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grpSp>
    </p:spTree>
    <p:extLst>
      <p:ext uri="{BB962C8B-B14F-4D97-AF65-F5344CB8AC3E}">
        <p14:creationId xmlns:p14="http://schemas.microsoft.com/office/powerpoint/2010/main" val="550860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 </a:t>
            </a:r>
            <a:r>
              <a:rPr lang="fr-FR" sz="1600" dirty="0">
                <a:solidFill>
                  <a:srgbClr val="D3D0C8"/>
                </a:solidFill>
                <a:latin typeface="Consolas" panose="020B0609020204030204" pitchFamily="49" charset="0"/>
              </a:rPr>
              <a:t>&lt;</a:t>
            </a:r>
            <a:r>
              <a:rPr lang="fr-FR" sz="1600" dirty="0">
                <a:solidFill>
                  <a:srgbClr val="F2777A"/>
                </a:solidFill>
                <a:latin typeface="Consolas" panose="020B0609020204030204" pitchFamily="49" charset="0"/>
              </a:rPr>
              <a:t>table</a:t>
            </a:r>
            <a:r>
              <a:rPr lang="fr-FR" sz="1600" dirty="0">
                <a:solidFill>
                  <a:srgbClr val="D3D0C8"/>
                </a:solidFill>
                <a:latin typeface="Consolas" panose="020B0609020204030204" pitchFamily="49" charset="0"/>
              </a:rPr>
              <a:t>&gt;</a:t>
            </a:r>
            <a:endParaRPr lang="fr-FR" sz="1600" dirty="0"/>
          </a:p>
          <a:p>
            <a:pPr lvl="1"/>
            <a:r>
              <a:rPr lang="fr-FR" sz="1400" dirty="0"/>
              <a:t>structure</a:t>
            </a:r>
          </a:p>
          <a:p>
            <a:pPr lvl="2"/>
            <a:r>
              <a:rPr lang="fr-FR" sz="1200"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thead</a:t>
            </a:r>
            <a:r>
              <a:rPr lang="fr-FR" sz="1400" dirty="0">
                <a:solidFill>
                  <a:srgbClr val="D3D0C8"/>
                </a:solidFill>
                <a:latin typeface="Consolas" panose="020B0609020204030204" pitchFamily="49" charset="0"/>
              </a:rPr>
              <a:t>&gt;</a:t>
            </a:r>
            <a:r>
              <a:rPr lang="fr-FR" sz="1400" dirty="0">
                <a:latin typeface="Consolas" panose="020B0609020204030204" pitchFamily="49" charset="0"/>
              </a:rPr>
              <a:t>&amp;</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tfooter</a:t>
            </a:r>
            <a:r>
              <a:rPr lang="fr-FR" sz="1400" dirty="0">
                <a:solidFill>
                  <a:srgbClr val="D3D0C8"/>
                </a:solidFill>
                <a:latin typeface="Consolas" panose="020B0609020204030204" pitchFamily="49" charset="0"/>
              </a:rPr>
              <a:t>&gt;</a:t>
            </a:r>
            <a:r>
              <a:rPr lang="fr-FR" sz="1400" dirty="0"/>
              <a:t>  sert à définir des sections de balises explicitement pour l'en tête et le pied de page</a:t>
            </a:r>
          </a:p>
          <a:p>
            <a:pPr lvl="2"/>
            <a:r>
              <a:rPr lang="fr-FR" sz="1400" b="1" i="1"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tboody</a:t>
            </a:r>
            <a:r>
              <a:rPr lang="fr-FR" sz="1400" dirty="0">
                <a:solidFill>
                  <a:srgbClr val="D3D0C8"/>
                </a:solidFill>
                <a:latin typeface="Consolas" panose="020B0609020204030204" pitchFamily="49" charset="0"/>
              </a:rPr>
              <a:t>&gt;</a:t>
            </a:r>
            <a:r>
              <a:rPr lang="fr-FR" sz="1400" dirty="0"/>
              <a:t>sert à définir le corps du tableaux si </a:t>
            </a:r>
            <a:r>
              <a:rPr lang="fr-FR" sz="1400" i="1" dirty="0" err="1"/>
              <a:t>tbody</a:t>
            </a:r>
            <a:r>
              <a:rPr lang="fr-FR" sz="1400" i="1" dirty="0"/>
              <a:t> et/ou </a:t>
            </a:r>
            <a:r>
              <a:rPr lang="fr-FR" sz="1400" i="1" dirty="0" err="1"/>
              <a:t>tfooter</a:t>
            </a:r>
            <a:r>
              <a:rPr lang="fr-FR" sz="1400" i="1" dirty="0"/>
              <a:t> est définit</a:t>
            </a:r>
          </a:p>
          <a:p>
            <a:pPr lvl="1"/>
            <a:endParaRPr lang="fr-FR" sz="1400" dirty="0"/>
          </a:p>
          <a:p>
            <a:pPr lvl="1"/>
            <a:r>
              <a:rPr lang="fr-FR" sz="1400" dirty="0"/>
              <a:t>Création de lignes</a:t>
            </a:r>
          </a:p>
          <a:p>
            <a:pPr marL="1158875" lvl="4"/>
            <a:r>
              <a:rPr lang="fr-FR" sz="1200" dirty="0">
                <a:latin typeface="Consolas" panose="020B0609020204030204" pitchFamily="49" charset="0"/>
              </a:rPr>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tr</a:t>
            </a:r>
            <a:r>
              <a:rPr lang="fr-FR" sz="1200" dirty="0">
                <a:solidFill>
                  <a:srgbClr val="D3D0C8"/>
                </a:solidFill>
                <a:latin typeface="Consolas" panose="020B0609020204030204" pitchFamily="49" charset="0"/>
              </a:rPr>
              <a:t>&gt;</a:t>
            </a:r>
            <a:r>
              <a:rPr lang="fr-FR" sz="1200" b="1" i="1" dirty="0">
                <a:solidFill>
                  <a:srgbClr val="C00000"/>
                </a:solidFill>
              </a:rPr>
              <a:t> (Table-</a:t>
            </a:r>
            <a:r>
              <a:rPr lang="fr-FR" sz="1200" b="1" i="1" dirty="0" err="1">
                <a:solidFill>
                  <a:srgbClr val="C00000"/>
                </a:solidFill>
              </a:rPr>
              <a:t>row</a:t>
            </a:r>
            <a:r>
              <a:rPr lang="fr-FR" sz="1200" b="1" i="1" dirty="0">
                <a:solidFill>
                  <a:srgbClr val="C00000"/>
                </a:solidFill>
              </a:rPr>
              <a:t>)</a:t>
            </a:r>
            <a:r>
              <a:rPr lang="fr-FR" sz="1200" dirty="0"/>
              <a:t> : définit une ligne</a:t>
            </a:r>
          </a:p>
          <a:p>
            <a:pPr marL="1158875" lvl="8"/>
            <a:r>
              <a:rPr lang="fr-FR" sz="1200" dirty="0">
                <a:solidFill>
                  <a:prstClr val="black"/>
                </a:solidFill>
              </a:rPr>
              <a:t>On y insère un ou des </a:t>
            </a:r>
            <a:r>
              <a:rPr lang="fr-FR" sz="1200" b="1" dirty="0">
                <a:solidFill>
                  <a:prstClr val="black"/>
                </a:solidFill>
              </a:rPr>
              <a:t>cellules (td ou th)</a:t>
            </a:r>
            <a:endParaRPr lang="fr-FR" sz="1200" b="1" dirty="0"/>
          </a:p>
          <a:p>
            <a:pPr marL="1158875" lvl="4"/>
            <a:endParaRPr lang="fr-FR" sz="1200" b="1" i="1" dirty="0">
              <a:solidFill>
                <a:srgbClr val="C00000"/>
              </a:solidFill>
            </a:endParaRPr>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td</a:t>
            </a:r>
            <a:r>
              <a:rPr lang="fr-FR" sz="1200" dirty="0">
                <a:solidFill>
                  <a:srgbClr val="D3D0C8"/>
                </a:solidFill>
                <a:latin typeface="Consolas" panose="020B0609020204030204" pitchFamily="49" charset="0"/>
              </a:rPr>
              <a:t>&gt;</a:t>
            </a:r>
            <a:r>
              <a:rPr lang="fr-FR" sz="1200" b="1" i="1" dirty="0">
                <a:solidFill>
                  <a:srgbClr val="C00000"/>
                </a:solidFill>
              </a:rPr>
              <a:t> (Table-data-</a:t>
            </a:r>
            <a:r>
              <a:rPr lang="fr-FR" sz="1200" b="1" i="1" dirty="0" err="1">
                <a:solidFill>
                  <a:srgbClr val="C00000"/>
                </a:solidFill>
              </a:rPr>
              <a:t>cell</a:t>
            </a:r>
            <a:r>
              <a:rPr lang="fr-FR" sz="1200" b="1" i="1" dirty="0">
                <a:solidFill>
                  <a:srgbClr val="C00000"/>
                </a:solidFill>
              </a:rPr>
              <a:t>)</a:t>
            </a:r>
            <a:r>
              <a:rPr lang="fr-FR" sz="1200" dirty="0"/>
              <a:t> : définit une cellule du données</a:t>
            </a:r>
          </a:p>
          <a:p>
            <a:pPr marL="1706563" lvl="8"/>
            <a:r>
              <a:rPr lang="fr-FR" sz="1200" dirty="0"/>
              <a:t>On y insère un </a:t>
            </a:r>
            <a:r>
              <a:rPr lang="fr-FR" sz="1200" b="1" dirty="0"/>
              <a:t>du contenu html</a:t>
            </a:r>
          </a:p>
          <a:p>
            <a:pPr marL="1706563" lvl="8"/>
            <a:endParaRPr lang="fr-FR" sz="1200" b="1" dirty="0"/>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th</a:t>
            </a:r>
            <a:r>
              <a:rPr lang="fr-FR" sz="1200" dirty="0">
                <a:solidFill>
                  <a:srgbClr val="D3D0C8"/>
                </a:solidFill>
                <a:latin typeface="Consolas" panose="020B0609020204030204" pitchFamily="49" charset="0"/>
              </a:rPr>
              <a:t>&gt;</a:t>
            </a:r>
            <a:r>
              <a:rPr lang="fr-FR" sz="1200" b="1" i="1" dirty="0">
                <a:solidFill>
                  <a:srgbClr val="C00000"/>
                </a:solidFill>
              </a:rPr>
              <a:t> (Table-header-</a:t>
            </a:r>
            <a:r>
              <a:rPr lang="fr-FR" sz="1200" b="1" i="1" dirty="0" err="1">
                <a:solidFill>
                  <a:srgbClr val="C00000"/>
                </a:solidFill>
              </a:rPr>
              <a:t>cell</a:t>
            </a:r>
            <a:r>
              <a:rPr lang="fr-FR" sz="1200" b="1" i="1" dirty="0">
                <a:solidFill>
                  <a:srgbClr val="C00000"/>
                </a:solidFill>
              </a:rPr>
              <a:t>)</a:t>
            </a:r>
            <a:r>
              <a:rPr lang="fr-FR" sz="1200" dirty="0"/>
              <a:t> : définit une cellule du typée en tête </a:t>
            </a:r>
          </a:p>
          <a:p>
            <a:pPr marL="1706563" lvl="8"/>
            <a:r>
              <a:rPr lang="fr-FR" sz="1200" dirty="0"/>
              <a:t>On y insère un </a:t>
            </a:r>
            <a:r>
              <a:rPr lang="fr-FR" sz="1200" b="1" dirty="0"/>
              <a:t>du contenu html</a:t>
            </a:r>
          </a:p>
          <a:p>
            <a:pPr marL="1706563" lvl="8"/>
            <a:r>
              <a:rPr lang="fr-FR" sz="1200" b="1" dirty="0"/>
              <a:t>cellule déjà gras et centrée</a:t>
            </a:r>
          </a:p>
          <a:p>
            <a:pPr marL="2149475" lvl="7"/>
            <a:endParaRPr lang="fr-FR" sz="1100" b="1" dirty="0"/>
          </a:p>
        </p:txBody>
      </p:sp>
      <p:sp>
        <p:nvSpPr>
          <p:cNvPr id="4" name="Rectangle 13"/>
          <p:cNvSpPr>
            <a:spLocks noGrp="1" noChangeArrowheads="1"/>
          </p:cNvSpPr>
          <p:nvPr>
            <p:ph type="sldNum" sz="quarter" idx="12"/>
          </p:nvPr>
        </p:nvSpPr>
        <p:spPr>
          <a:xfrm>
            <a:off x="7884368" y="6444578"/>
            <a:ext cx="589746" cy="270570"/>
          </a:xfrm>
          <a:noFill/>
        </p:spPr>
        <p:txBody>
          <a:bodyPr>
            <a:normAutofit lnSpcReduction="10000"/>
          </a:bodyPr>
          <a:lstStyle/>
          <a:p>
            <a:fld id="{D0E731D8-F5EB-4F9B-86C1-C3C0F6B5B5FB}" type="slidenum">
              <a:rPr lang="fr-FR" smtClean="0"/>
              <a:pPr/>
              <a:t>42</a:t>
            </a:fld>
            <a:endParaRPr lang="fr-FR" dirty="0"/>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rgbClr val="FFFDDD"/>
                  </a:solidFill>
                </a:rPr>
                <a:t>&lt;table&gt;</a:t>
              </a:r>
            </a:p>
          </p:txBody>
        </p:sp>
        <p:sp>
          <p:nvSpPr>
            <p:cNvPr id="24" name="Rectangle 23"/>
            <p:cNvSpPr/>
            <p:nvPr/>
          </p:nvSpPr>
          <p:spPr>
            <a:xfrm>
              <a:off x="4899531" y="1630772"/>
              <a:ext cx="3128853" cy="31663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a:t>&lt;</a:t>
              </a:r>
              <a:r>
                <a:rPr lang="fr-FR" b="1" dirty="0" err="1"/>
                <a:t>thead</a:t>
              </a:r>
              <a:r>
                <a:rPr lang="fr-FR" b="1" dirty="0"/>
                <a:t>&gt;</a:t>
              </a:r>
              <a:r>
                <a:rPr lang="fr-FR" dirty="0"/>
                <a:t>, </a:t>
              </a:r>
            </a:p>
            <a:p>
              <a:pPr algn="ctr"/>
              <a:r>
                <a:rPr lang="fr-FR" b="1" dirty="0"/>
                <a:t>&lt;</a:t>
              </a:r>
              <a:r>
                <a:rPr lang="fr-FR" b="1" dirty="0" err="1"/>
                <a:t>tbody</a:t>
              </a:r>
              <a:r>
                <a:rPr lang="fr-FR" b="1" dirty="0"/>
                <a:t>&gt;,</a:t>
              </a:r>
              <a:endParaRPr lang="fr-FR" dirty="0"/>
            </a:p>
            <a:p>
              <a:pPr algn="ctr"/>
              <a:r>
                <a:rPr lang="fr-FR" b="1" dirty="0"/>
                <a:t>&lt;</a:t>
              </a:r>
              <a:r>
                <a:rPr lang="fr-FR" b="1" dirty="0" err="1"/>
                <a:t>tfooter</a:t>
              </a:r>
              <a:r>
                <a:rPr lang="fr-FR" b="1" dirty="0"/>
                <a:t>&gt;</a:t>
              </a:r>
              <a:r>
                <a:rPr lang="fr-FR" dirty="0"/>
                <a:t> </a:t>
              </a:r>
            </a:p>
          </p:txBody>
        </p:sp>
        <p:grpSp>
          <p:nvGrpSpPr>
            <p:cNvPr id="25" name="Groupe 16"/>
            <p:cNvGrpSpPr/>
            <p:nvPr/>
          </p:nvGrpSpPr>
          <p:grpSpPr>
            <a:xfrm>
              <a:off x="4992330" y="2572515"/>
              <a:ext cx="2828651" cy="2152628"/>
              <a:chOff x="5172350" y="2320487"/>
              <a:chExt cx="2828651" cy="2152628"/>
            </a:xfrm>
          </p:grpSpPr>
          <p:sp>
            <p:nvSpPr>
              <p:cNvPr id="27" name="Rectangle 26"/>
              <p:cNvSpPr/>
              <p:nvPr/>
            </p:nvSpPr>
            <p:spPr>
              <a:xfrm>
                <a:off x="5172350" y="2320487"/>
                <a:ext cx="2828651" cy="2152628"/>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sz="2400" b="1" dirty="0"/>
                  <a:t>&lt;tr&gt;</a:t>
                </a:r>
                <a:endParaRPr lang="fr-FR" sz="2400" dirty="0"/>
              </a:p>
            </p:txBody>
          </p:sp>
          <p:sp>
            <p:nvSpPr>
              <p:cNvPr id="28" name="Rectangle 27"/>
              <p:cNvSpPr/>
              <p:nvPr/>
            </p:nvSpPr>
            <p:spPr>
              <a:xfrm>
                <a:off x="5465003" y="2748762"/>
                <a:ext cx="2383361" cy="1472328"/>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2000" b="1" dirty="0"/>
                  <a:t>&lt;td&gt; ou &lt;th&gt;</a:t>
                </a:r>
              </a:p>
            </p:txBody>
          </p:sp>
          <p:sp>
            <p:nvSpPr>
              <p:cNvPr id="29" name="Rectangle 28"/>
              <p:cNvSpPr/>
              <p:nvPr/>
            </p:nvSpPr>
            <p:spPr>
              <a:xfrm>
                <a:off x="6264188" y="2957923"/>
                <a:ext cx="1404155" cy="1155153"/>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dirty="0"/>
                  <a:t>contenu de cellule</a:t>
                </a:r>
              </a:p>
            </p:txBody>
          </p:sp>
        </p:grpSp>
      </p:grpSp>
    </p:spTree>
    <p:extLst>
      <p:ext uri="{BB962C8B-B14F-4D97-AF65-F5344CB8AC3E}">
        <p14:creationId xmlns:p14="http://schemas.microsoft.com/office/powerpoint/2010/main" val="2271576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tableaux :</a:t>
            </a:r>
          </a:p>
          <a:p>
            <a:r>
              <a:rPr lang="fr-FR" dirty="0"/>
              <a:t>Le comportement des cellules de tableaux est configurable pour les fusion de cellules en ligne ou en colonnes avec les attributs suivants sur les </a:t>
            </a:r>
            <a:r>
              <a:rPr lang="fr-FR" sz="26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td</a:t>
            </a:r>
            <a:r>
              <a:rPr lang="fr-FR" sz="2100" dirty="0">
                <a:solidFill>
                  <a:srgbClr val="D3D0C8"/>
                </a:solidFill>
                <a:latin typeface="Consolas" panose="020B0609020204030204" pitchFamily="49" charset="0"/>
              </a:rPr>
              <a:t>&gt;</a:t>
            </a:r>
            <a:r>
              <a:rPr lang="fr-FR" sz="2100" b="1" i="1" dirty="0">
                <a:solidFill>
                  <a:srgbClr val="C00000"/>
                </a:solidFill>
              </a:rPr>
              <a:t>  &amp;</a:t>
            </a:r>
            <a:r>
              <a:rPr lang="fr-FR" sz="2100" b="1" i="1" dirty="0"/>
              <a:t> </a:t>
            </a:r>
            <a:r>
              <a:rPr lang="fr-FR" sz="21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th</a:t>
            </a:r>
            <a:r>
              <a:rPr lang="fr-FR" sz="2100" dirty="0">
                <a:solidFill>
                  <a:srgbClr val="D3D0C8"/>
                </a:solidFill>
                <a:latin typeface="Consolas" panose="020B0609020204030204" pitchFamily="49" charset="0"/>
              </a:rPr>
              <a:t>&gt;</a:t>
            </a:r>
            <a:r>
              <a:rPr lang="fr-FR" sz="2100" b="1" i="1" dirty="0">
                <a:solidFill>
                  <a:srgbClr val="C00000"/>
                </a:solidFill>
              </a:rPr>
              <a:t> </a:t>
            </a:r>
            <a:endParaRPr lang="fr-FR" sz="5700" dirty="0"/>
          </a:p>
          <a:p>
            <a:pPr lvl="2"/>
            <a:r>
              <a:rPr lang="en-US" dirty="0" err="1">
                <a:solidFill>
                  <a:srgbClr val="6699CC"/>
                </a:solidFill>
                <a:latin typeface="Consolas" panose="020B0609020204030204" pitchFamily="49" charset="0"/>
              </a:rPr>
              <a:t>colspan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en-US" dirty="0" err="1">
                <a:solidFill>
                  <a:srgbClr val="6699CC"/>
                </a:solidFill>
                <a:latin typeface="Consolas" panose="020B0609020204030204" pitchFamily="49" charset="0"/>
              </a:rPr>
              <a:t>colspn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verticalement</a:t>
            </a:r>
          </a:p>
          <a:p>
            <a:pPr marL="1341438" lvl="8"/>
            <a:endParaRPr lang="fr-FR" dirty="0"/>
          </a:p>
          <a:p>
            <a:pPr marL="1341438" lvl="8"/>
            <a:r>
              <a:rPr lang="fr-FR" dirty="0"/>
              <a:t>On y insère un chiffre</a:t>
            </a:r>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43</a:t>
            </a:fld>
            <a:endParaRPr lang="fr-FR"/>
          </a:p>
        </p:txBody>
      </p:sp>
      <p:graphicFrame>
        <p:nvGraphicFramePr>
          <p:cNvPr id="13" name="Tableau 12"/>
          <p:cNvGraphicFramePr>
            <a:graphicFrameLocks noGrp="1"/>
          </p:cNvGraphicFramePr>
          <p:nvPr>
            <p:extLst>
              <p:ext uri="{D42A27DB-BD31-4B8C-83A1-F6EECF244321}">
                <p14:modId xmlns:p14="http://schemas.microsoft.com/office/powerpoint/2010/main" val="2847996551"/>
              </p:ext>
            </p:extLst>
          </p:nvPr>
        </p:nvGraphicFramePr>
        <p:xfrm>
          <a:off x="5857884" y="2071678"/>
          <a:ext cx="2643206" cy="1491648"/>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97216">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97216">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97216">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cxnSp>
        <p:nvCxnSpPr>
          <p:cNvPr id="22" name="Connecteur droit avec flèche 21"/>
          <p:cNvCxnSpPr>
            <a:cxnSpLocks/>
          </p:cNvCxnSpPr>
          <p:nvPr/>
        </p:nvCxnSpPr>
        <p:spPr>
          <a:xfrm flipV="1">
            <a:off x="4355976" y="2531750"/>
            <a:ext cx="1359032" cy="6558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cxnSpLocks/>
          </p:cNvCxnSpPr>
          <p:nvPr/>
        </p:nvCxnSpPr>
        <p:spPr>
          <a:xfrm flipV="1">
            <a:off x="5036347" y="3563326"/>
            <a:ext cx="1035851" cy="12077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9598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fontScale="92500" lnSpcReduction="20000"/>
          </a:bodyPr>
          <a:lstStyle/>
          <a:p>
            <a:r>
              <a:rPr lang="fr-FR" dirty="0">
                <a:latin typeface="Consolas" panose="020B0609020204030204" pitchFamily="49" charset="0"/>
                <a:cs typeface="Consolas" panose="020B0609020204030204" pitchFamily="49" charset="0"/>
              </a:rPr>
              <a:t>La balise </a:t>
            </a:r>
            <a:r>
              <a:rPr lang="fr-FR" dirty="0">
                <a:solidFill>
                  <a:schemeClr val="bg1">
                    <a:lumMod val="50000"/>
                  </a:schemeClr>
                </a:solidFill>
                <a:latin typeface="Consolas" panose="020B0609020204030204" pitchFamily="49" charset="0"/>
                <a:cs typeface="Consolas" panose="020B0609020204030204" pitchFamily="49" charset="0"/>
              </a:rPr>
              <a:t>&lt;</a:t>
            </a:r>
            <a:r>
              <a:rPr lang="fr-FR" dirty="0" err="1">
                <a:solidFill>
                  <a:srgbClr val="F2777A"/>
                </a:solidFill>
                <a:latin typeface="Consolas" panose="020B0609020204030204" pitchFamily="49" charset="0"/>
                <a:cs typeface="Consolas" panose="020B0609020204030204" pitchFamily="49" charset="0"/>
              </a:rPr>
              <a:t>form</a:t>
            </a:r>
            <a:r>
              <a:rPr lang="fr-FR" dirty="0">
                <a:solidFill>
                  <a:schemeClr val="bg1">
                    <a:lumMod val="50000"/>
                  </a:schemeClr>
                </a:solidFill>
                <a:latin typeface="Consolas" panose="020B0609020204030204" pitchFamily="49" charset="0"/>
                <a:cs typeface="Consolas" panose="020B0609020204030204" pitchFamily="49" charset="0"/>
              </a:rPr>
              <a:t>&gt;</a:t>
            </a:r>
            <a:r>
              <a:rPr lang="fr-FR" dirty="0">
                <a:latin typeface="Consolas" panose="020B0609020204030204" pitchFamily="49" charset="0"/>
                <a:cs typeface="Consolas" panose="020B0609020204030204" pitchFamily="49" charset="0"/>
              </a:rPr>
              <a:t> englobe tous les champs du formulaire</a:t>
            </a:r>
          </a:p>
          <a:p>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t>
            </a:r>
            <a:r>
              <a:rPr lang="fr-FR" i="1" dirty="0">
                <a:latin typeface="Consolas" panose="020B0609020204030204" pitchFamily="49" charset="0"/>
                <a:cs typeface="Consolas" panose="020B0609020204030204" pitchFamily="49" charset="0"/>
              </a:rPr>
              <a:t>action</a:t>
            </a:r>
            <a:r>
              <a:rPr lang="fr-FR" dirty="0">
                <a:latin typeface="Consolas" panose="020B0609020204030204" pitchFamily="49" charset="0"/>
                <a:cs typeface="Consolas" panose="020B0609020204030204" pitchFamily="49" charset="0"/>
              </a:rPr>
              <a:t> </a:t>
            </a:r>
          </a:p>
          <a:p>
            <a:pPr lvl="2"/>
            <a:r>
              <a:rPr lang="fr-FR" dirty="0">
                <a:latin typeface="Consolas" panose="020B0609020204030204" pitchFamily="49" charset="0"/>
                <a:cs typeface="Consolas" panose="020B0609020204030204" pitchFamily="49" charset="0"/>
              </a:rPr>
              <a:t>url de la page serveur qui réceptionne le formulaire</a:t>
            </a:r>
          </a:p>
          <a:p>
            <a:pPr lvl="2"/>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t>
            </a:r>
            <a:r>
              <a:rPr lang="fr-FR" i="1" dirty="0" err="1">
                <a:latin typeface="Consolas" panose="020B0609020204030204" pitchFamily="49" charset="0"/>
                <a:cs typeface="Consolas" panose="020B0609020204030204" pitchFamily="49" charset="0"/>
              </a:rPr>
              <a:t>method</a:t>
            </a:r>
            <a:r>
              <a:rPr lang="fr-FR" dirty="0">
                <a:latin typeface="Consolas" panose="020B0609020204030204" pitchFamily="49" charset="0"/>
                <a:cs typeface="Consolas" panose="020B0609020204030204" pitchFamily="49" charset="0"/>
              </a:rPr>
              <a:t> </a:t>
            </a:r>
          </a:p>
          <a:p>
            <a:pPr lvl="2"/>
            <a:endParaRPr lang="fr-FR" b="1" i="1" u="sng"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GET</a:t>
            </a:r>
            <a:r>
              <a:rPr lang="fr-FR" dirty="0">
                <a:latin typeface="Consolas" panose="020B0609020204030204" pitchFamily="49" charset="0"/>
                <a:cs typeface="Consolas" panose="020B0609020204030204" pitchFamily="49" charset="0"/>
              </a:rPr>
              <a:t> : envoie le contenu du formulaire condensé dans l'adresse url précédé par </a:t>
            </a:r>
            <a:r>
              <a:rPr lang="fr-FR" sz="20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 et séparés par </a:t>
            </a:r>
            <a:r>
              <a:rPr lang="fr-FR" sz="2000" b="1" dirty="0">
                <a:latin typeface="Consolas" panose="020B0609020204030204" pitchFamily="49" charset="0"/>
                <a:cs typeface="Consolas" panose="020B0609020204030204" pitchFamily="49" charset="0"/>
              </a:rPr>
              <a:t>&amp;</a:t>
            </a:r>
            <a:endParaRPr lang="fr-FR" b="1" dirty="0">
              <a:latin typeface="Consolas" panose="020B0609020204030204" pitchFamily="49" charset="0"/>
              <a:cs typeface="Consolas" panose="020B0609020204030204" pitchFamily="49" charset="0"/>
            </a:endParaRPr>
          </a:p>
          <a:p>
            <a:pPr lvl="3"/>
            <a:r>
              <a:rPr lang="fr-FR" dirty="0">
                <a:latin typeface="Consolas" panose="020B0609020204030204" pitchFamily="49" charset="0"/>
                <a:cs typeface="Consolas" panose="020B0609020204030204" pitchFamily="49" charset="0"/>
              </a:rPr>
              <a:t>a.php</a:t>
            </a:r>
            <a:r>
              <a:rPr lang="fr-FR" sz="18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champ1=value&amp;champ2=val</a:t>
            </a:r>
          </a:p>
          <a:p>
            <a:pPr lvl="3"/>
            <a:endParaRPr lang="fr-FR"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POST</a:t>
            </a:r>
            <a:r>
              <a:rPr lang="fr-FR" dirty="0">
                <a:latin typeface="Consolas" panose="020B0609020204030204" pitchFamily="49" charset="0"/>
                <a:cs typeface="Consolas" panose="020B0609020204030204" pitchFamily="49" charset="0"/>
              </a:rPr>
              <a:t> : envoie dans le contenu du paquet http</a:t>
            </a: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a:t>
            </a:r>
            <a:r>
              <a:rPr lang="fr-FR" dirty="0" err="1"/>
              <a:t>a.php</a:t>
            </a:r>
            <a:r>
              <a:rPr lang="fr-FR" dirty="0"/>
              <a:t>" </a:t>
            </a:r>
            <a:r>
              <a:rPr lang="fr-FR" dirty="0" err="1"/>
              <a:t>method</a:t>
            </a:r>
            <a:r>
              <a:rPr lang="fr-FR" dirty="0"/>
              <a:t>="GET|POST"&gt;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583436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lnSpcReduction="10000"/>
          </a:bodyPr>
          <a:lstStyle/>
          <a:p>
            <a:r>
              <a:rPr lang="fr-FR" dirty="0">
                <a:latin typeface="Consolas" panose="020B0609020204030204" pitchFamily="49" charset="0"/>
                <a:cs typeface="Consolas" panose="020B0609020204030204" pitchFamily="49" charset="0"/>
              </a:rPr>
              <a:t>Différents types d'input </a:t>
            </a:r>
          </a:p>
          <a:p>
            <a:pPr lvl="1"/>
            <a:r>
              <a:rPr lang="en-US" b="1" u="sng" dirty="0">
                <a:latin typeface="Consolas" panose="020B0609020204030204" pitchFamily="49" charset="0"/>
                <a:cs typeface="Consolas" panose="020B0609020204030204" pitchFamily="49" charset="0"/>
              </a:rPr>
              <a:t>html 4.01 </a:t>
            </a:r>
            <a:r>
              <a:rPr lang="en-US" dirty="0">
                <a:latin typeface="Consolas" panose="020B0609020204030204" pitchFamily="49" charset="0"/>
                <a:cs typeface="Consolas" panose="020B0609020204030204" pitchFamily="49" charset="0"/>
              </a:rPr>
              <a:t>: text, checkbox, file, radio, hidden, password, </a:t>
            </a:r>
            <a:r>
              <a:rPr lang="en-US" sz="1700" i="1" dirty="0" err="1">
                <a:latin typeface="Consolas" panose="020B0609020204030204" pitchFamily="49" charset="0"/>
                <a:cs typeface="Consolas" panose="020B0609020204030204" pitchFamily="49" charset="0"/>
              </a:rPr>
              <a:t>textarea</a:t>
            </a:r>
            <a:r>
              <a:rPr lang="en-US" sz="1700" i="1" dirty="0">
                <a:latin typeface="Consolas" panose="020B0609020204030204" pitchFamily="49" charset="0"/>
                <a:cs typeface="Consolas" panose="020B0609020204030204" pitchFamily="49" charset="0"/>
              </a:rPr>
              <a:t>*</a:t>
            </a:r>
          </a:p>
          <a:p>
            <a:pPr lvl="1"/>
            <a:endParaRPr lang="en-US" b="1" u="sng" dirty="0">
              <a:latin typeface="Consolas" panose="020B0609020204030204" pitchFamily="49" charset="0"/>
              <a:cs typeface="Consolas" panose="020B0609020204030204" pitchFamily="49" charset="0"/>
            </a:endParaRPr>
          </a:p>
          <a:p>
            <a:pPr lvl="1"/>
            <a:r>
              <a:rPr lang="en-US" b="1" u="sng" dirty="0">
                <a:latin typeface="Consolas" panose="020B0609020204030204" pitchFamily="49" charset="0"/>
                <a:cs typeface="Consolas" panose="020B0609020204030204" pitchFamily="49" charset="0"/>
              </a:rPr>
              <a:t>html 5 </a:t>
            </a:r>
            <a:r>
              <a:rPr lang="en-US" dirty="0">
                <a:latin typeface="Consolas" panose="020B0609020204030204" pitchFamily="49" charset="0"/>
                <a:cs typeface="Consolas" panose="020B0609020204030204" pitchFamily="49" charset="0"/>
              </a:rPr>
              <a:t>: number, range, search, </a:t>
            </a:r>
            <a:r>
              <a:rPr lang="en-US" dirty="0" err="1">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 mail,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week, color, month, image, date, datetime</a:t>
            </a:r>
          </a:p>
          <a:p>
            <a:pPr lvl="1"/>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2 input spéciaux :</a:t>
            </a:r>
          </a:p>
          <a:p>
            <a:pPr lvl="1"/>
            <a:r>
              <a:rPr lang="fr-FR" dirty="0">
                <a:latin typeface="Consolas" panose="020B0609020204030204" pitchFamily="49" charset="0"/>
                <a:cs typeface="Consolas" panose="020B0609020204030204" pitchFamily="49" charset="0"/>
              </a:rPr>
              <a:t>reset </a:t>
            </a:r>
            <a:r>
              <a:rPr lang="fr-FR" dirty="0">
                <a:latin typeface="Consolas" panose="020B0609020204030204" pitchFamily="49" charset="0"/>
                <a:cs typeface="Consolas" panose="020B0609020204030204" pitchFamily="49" charset="0"/>
                <a:sym typeface="Wingdings" panose="05000000000000000000" pitchFamily="2" charset="2"/>
              </a:rPr>
              <a:t> remet tous les champs a la valeur présent dans value=""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submit</a:t>
            </a:r>
            <a:endParaRPr lang="fr-FR" dirty="0">
              <a:latin typeface="Consolas" panose="020B0609020204030204" pitchFamily="49" charset="0"/>
              <a:cs typeface="Consolas" panose="020B0609020204030204" pitchFamily="49" charset="0"/>
            </a:endParaRP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 </a:t>
            </a:r>
            <a:r>
              <a:rPr lang="fr-FR" dirty="0" err="1"/>
              <a:t>method</a:t>
            </a:r>
            <a:r>
              <a:rPr lang="fr-FR" dirty="0"/>
              <a: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2848550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E7F51BD-69F4-430D-90FB-7C822ACC9143}"/>
              </a:ext>
            </a:extLst>
          </p:cNvPr>
          <p:cNvSpPr>
            <a:spLocks noGrp="1"/>
          </p:cNvSpPr>
          <p:nvPr>
            <p:ph type="title"/>
          </p:nvPr>
        </p:nvSpPr>
        <p:spPr/>
        <p:txBody>
          <a:bodyPr/>
          <a:lstStyle/>
          <a:p>
            <a:r>
              <a:rPr lang="fr-FR" dirty="0"/>
              <a:t>Les listes</a:t>
            </a:r>
          </a:p>
        </p:txBody>
      </p:sp>
      <p:sp>
        <p:nvSpPr>
          <p:cNvPr id="6" name="Espace réservé du contenu 5">
            <a:extLst>
              <a:ext uri="{FF2B5EF4-FFF2-40B4-BE49-F238E27FC236}">
                <a16:creationId xmlns:a16="http://schemas.microsoft.com/office/drawing/2014/main" id="{23389176-AB67-4C6A-8AF6-DFF596194D42}"/>
              </a:ext>
            </a:extLst>
          </p:cNvPr>
          <p:cNvSpPr>
            <a:spLocks noGrp="1"/>
          </p:cNvSpPr>
          <p:nvPr>
            <p:ph idx="1"/>
          </p:nvPr>
        </p:nvSpPr>
        <p:spPr/>
        <p:txBody>
          <a:bodyPr/>
          <a:lstStyle/>
          <a:p>
            <a:r>
              <a:rPr lang="fr-FR" dirty="0"/>
              <a:t>Les listes sont </a:t>
            </a:r>
            <a:r>
              <a:rPr lang="fr-FR" dirty="0" err="1"/>
              <a:t>imbricables</a:t>
            </a:r>
            <a:endParaRPr lang="fr-FR" dirty="0"/>
          </a:p>
          <a:p>
            <a:r>
              <a:rPr lang="fr-FR" dirty="0"/>
              <a:t>Liste simple sans puce</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dl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a:t>
            </a:r>
            <a:endParaRPr lang="fr-FR" dirty="0"/>
          </a:p>
          <a:p>
            <a:pPr lvl="2"/>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Listes de puces simples</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ul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à puces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 de puces numérotées</a:t>
            </a:r>
          </a:p>
          <a:p>
            <a:pPr lvl="1"/>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ol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numérotées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a:t>
            </a:r>
            <a:endParaRPr lang="fr-FR" dirty="0"/>
          </a:p>
          <a:p>
            <a:endParaRPr lang="fr-FR" dirty="0"/>
          </a:p>
          <a:p>
            <a:pPr lvl="1"/>
            <a:endParaRPr lang="fr-FR" dirty="0"/>
          </a:p>
        </p:txBody>
      </p:sp>
    </p:spTree>
    <p:extLst>
      <p:ext uri="{BB962C8B-B14F-4D97-AF65-F5344CB8AC3E}">
        <p14:creationId xmlns:p14="http://schemas.microsoft.com/office/powerpoint/2010/main" val="16081724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DFBF0-19BD-45A6-9901-8FE27917A726}"/>
              </a:ext>
            </a:extLst>
          </p:cNvPr>
          <p:cNvSpPr>
            <a:spLocks noGrp="1"/>
          </p:cNvSpPr>
          <p:nvPr>
            <p:ph type="title"/>
          </p:nvPr>
        </p:nvSpPr>
        <p:spPr/>
        <p:txBody>
          <a:bodyPr/>
          <a:lstStyle/>
          <a:p>
            <a:r>
              <a:rPr lang="fr-FR" dirty="0"/>
              <a:t>balises courantes</a:t>
            </a:r>
          </a:p>
        </p:txBody>
      </p:sp>
      <p:sp>
        <p:nvSpPr>
          <p:cNvPr id="3" name="Espace réservé du contenu 2">
            <a:extLst>
              <a:ext uri="{FF2B5EF4-FFF2-40B4-BE49-F238E27FC236}">
                <a16:creationId xmlns:a16="http://schemas.microsoft.com/office/drawing/2014/main" id="{862845D0-16CF-4912-A6DC-EC088E54897E}"/>
              </a:ext>
            </a:extLst>
          </p:cNvPr>
          <p:cNvSpPr>
            <a:spLocks noGrp="1"/>
          </p:cNvSpPr>
          <p:nvPr>
            <p:ph idx="1"/>
          </p:nvPr>
        </p:nvSpPr>
        <p:spPr/>
        <p:txBody>
          <a:bodyPr>
            <a:normAutofit fontScale="85000" lnSpcReduction="20000"/>
          </a:bodyPr>
          <a:lstStyle/>
          <a:p>
            <a:r>
              <a:rPr lang="fr-FR" dirty="0"/>
              <a:t>images</a:t>
            </a:r>
          </a:p>
          <a:p>
            <a:pPr lvl="2"/>
            <a:r>
              <a:rPr lang="fr-FR" dirty="0"/>
              <a:t> </a:t>
            </a:r>
            <a:r>
              <a:rPr lang="fr-FR" dirty="0">
                <a:solidFill>
                  <a:srgbClr val="D3D0C8"/>
                </a:solidFill>
                <a:latin typeface="Consolas" panose="020B0609020204030204" pitchFamily="49" charset="0"/>
              </a:rPr>
              <a:t>&lt;</a:t>
            </a:r>
            <a:r>
              <a:rPr lang="fr-FR" sz="2600" b="1" dirty="0" err="1">
                <a:solidFill>
                  <a:srgbClr val="F2777A"/>
                </a:solidFill>
                <a:latin typeface="Consolas" panose="020B0609020204030204" pitchFamily="49" charset="0"/>
              </a:rPr>
              <a:t>img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img.jpg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alt</a:t>
            </a:r>
            <a:r>
              <a:rPr lang="fr-FR" dirty="0">
                <a:solidFill>
                  <a:srgbClr val="D3D0C8"/>
                </a:solidFill>
                <a:latin typeface="Consolas" panose="020B0609020204030204" pitchFamily="49" charset="0"/>
              </a:rPr>
              <a:t>="</a:t>
            </a:r>
            <a:r>
              <a:rPr lang="fr-FR" sz="2000" dirty="0">
                <a:solidFill>
                  <a:srgbClr val="99CC99"/>
                </a:solidFill>
                <a:latin typeface="Consolas" panose="020B0609020204030204" pitchFamily="49" charset="0"/>
              </a:rPr>
              <a:t>texte alternatif</a:t>
            </a:r>
            <a:r>
              <a:rPr lang="fr-FR" dirty="0">
                <a:solidFill>
                  <a:srgbClr val="D3D0C8"/>
                </a:solidFill>
                <a:latin typeface="Consolas" panose="020B0609020204030204" pitchFamily="49" charset="0"/>
              </a:rPr>
              <a:t>"/&gt;</a:t>
            </a:r>
          </a:p>
          <a:p>
            <a:pPr lvl="2"/>
            <a:endParaRPr lang="fr-FR" dirty="0"/>
          </a:p>
          <a:p>
            <a:r>
              <a:rPr lang="fr-FR" dirty="0"/>
              <a:t>liens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http://lien.fr/</a:t>
            </a:r>
            <a:r>
              <a:rPr lang="fr-FR" dirty="0">
                <a:solidFill>
                  <a:srgbClr val="D3D0C8"/>
                </a:solidFill>
                <a:latin typeface="Consolas" panose="020B0609020204030204" pitchFamily="49" charset="0"/>
              </a:rPr>
              <a:t>"&gt;</a:t>
            </a:r>
            <a:r>
              <a:rPr lang="fr-FR" sz="2000" b="1" u="sng" dirty="0">
                <a:solidFill>
                  <a:schemeClr val="bg1">
                    <a:lumMod val="50000"/>
                  </a:schemeClr>
                </a:solidFill>
                <a:latin typeface="Consolas" panose="020B0609020204030204" pitchFamily="49" charset="0"/>
              </a:rPr>
              <a:t>zone cliquable</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&gt;</a:t>
            </a:r>
          </a:p>
          <a:p>
            <a:endParaRPr lang="fr-FR" dirty="0"/>
          </a:p>
          <a:p>
            <a:r>
              <a:rPr lang="fr-FR" dirty="0"/>
              <a:t>Saut de ligne</a:t>
            </a:r>
          </a:p>
          <a:p>
            <a:pPr lvl="2"/>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br</a:t>
            </a:r>
            <a:r>
              <a:rPr lang="fr-FR" dirty="0">
                <a:solidFill>
                  <a:srgbClr val="D3D0C8"/>
                </a:solidFill>
                <a:latin typeface="Consolas" panose="020B0609020204030204" pitchFamily="49" charset="0"/>
              </a:rPr>
              <a:t>/&gt;</a:t>
            </a:r>
          </a:p>
          <a:p>
            <a:endParaRPr lang="fr-FR" dirty="0">
              <a:latin typeface="Consolas" panose="020B0609020204030204" pitchFamily="49" charset="0"/>
            </a:endParaRPr>
          </a:p>
          <a:p>
            <a:r>
              <a:rPr lang="fr-FR" dirty="0">
                <a:latin typeface="Consolas" panose="020B0609020204030204" pitchFamily="49" charset="0"/>
              </a:rPr>
              <a:t>Gras, souligné, grand, petit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r>
              <a:rPr lang="en-US" dirty="0" err="1">
                <a:solidFill>
                  <a:schemeClr val="bg1">
                    <a:lumMod val="50000"/>
                  </a:schemeClr>
                </a:solidFill>
                <a:latin typeface="Consolas" panose="020B0609020204030204" pitchFamily="49" charset="0"/>
              </a:rPr>
              <a:t>souligné</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bold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grand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petit</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p>
          <a:p>
            <a:pPr lvl="2"/>
            <a:endParaRPr lang="fr-FR" dirty="0">
              <a:latin typeface="Consolas" panose="020B0609020204030204" pitchFamily="49" charset="0"/>
            </a:endParaRPr>
          </a:p>
          <a:p>
            <a:pPr lvl="2"/>
            <a:endParaRPr lang="fr-FR" dirty="0"/>
          </a:p>
          <a:p>
            <a:endParaRPr lang="fr-FR" dirty="0"/>
          </a:p>
        </p:txBody>
      </p:sp>
    </p:spTree>
    <p:extLst>
      <p:ext uri="{BB962C8B-B14F-4D97-AF65-F5344CB8AC3E}">
        <p14:creationId xmlns:p14="http://schemas.microsoft.com/office/powerpoint/2010/main" val="1739539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endParaRPr lang="fr-FR" dirty="0"/>
          </a:p>
          <a:p>
            <a:pPr lvl="2"/>
            <a:r>
              <a:rPr lang="fr-FR" dirty="0"/>
              <a:t>La structure d'un fichier HTML</a:t>
            </a:r>
          </a:p>
          <a:p>
            <a:pPr lvl="2"/>
            <a:endParaRPr lang="fr-FR" dirty="0"/>
          </a:p>
          <a:p>
            <a:pPr lvl="2"/>
            <a:endParaRPr lang="fr-FR" dirty="0"/>
          </a:p>
          <a:p>
            <a:pPr lvl="2"/>
            <a:r>
              <a:rPr lang="fr-FR" dirty="0"/>
              <a:t>Différentes balises de structures du HTML</a:t>
            </a:r>
          </a:p>
        </p:txBody>
      </p:sp>
    </p:spTree>
    <p:extLst>
      <p:ext uri="{BB962C8B-B14F-4D97-AF65-F5344CB8AC3E}">
        <p14:creationId xmlns:p14="http://schemas.microsoft.com/office/powerpoint/2010/main" val="31127682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a:t>Unités</a:t>
            </a:r>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49</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pic>
        <p:nvPicPr>
          <p:cNvPr id="8" name="Espace réservé pour une image  5" descr="10.png">
            <a:extLst>
              <a:ext uri="{FF2B5EF4-FFF2-40B4-BE49-F238E27FC236}">
                <a16:creationId xmlns:a16="http://schemas.microsoft.com/office/drawing/2014/main" id="{31D6E14C-95C3-4AC6-94AD-35408FEC4BEB}"/>
              </a:ext>
            </a:extLst>
          </p:cNvPr>
          <p:cNvPicPr>
            <a:picLocks noChangeAspect="1"/>
          </p:cNvPicPr>
          <p:nvPr/>
        </p:nvPicPr>
        <p:blipFill>
          <a:blip r:embed="rId3"/>
          <a:srcRect t="5566" b="5566"/>
          <a:stretch>
            <a:fillRect/>
          </a:stretch>
        </p:blipFill>
        <p:spPr>
          <a:xfrm>
            <a:off x="4924020" y="884049"/>
            <a:ext cx="2168260" cy="2775372"/>
          </a:xfrm>
          <a:prstGeom prst="rect">
            <a:avLst/>
          </a:prstGeom>
        </p:spPr>
      </p:pic>
      <p:pic>
        <p:nvPicPr>
          <p:cNvPr id="141314" name="Picture 2" descr="RÃ©sultat de recherche d'images pour &quot;logo css4&quot;">
            <a:extLst>
              <a:ext uri="{FF2B5EF4-FFF2-40B4-BE49-F238E27FC236}">
                <a16:creationId xmlns:a16="http://schemas.microsoft.com/office/drawing/2014/main" id="{9CBBB500-B3C4-49B2-97A2-F8FCF4E4B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9664" y="1291481"/>
            <a:ext cx="171450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230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Introduction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50</a:t>
            </a:fld>
            <a:endParaRPr lang="fr-FR"/>
          </a:p>
        </p:txBody>
      </p:sp>
    </p:spTree>
    <p:extLst>
      <p:ext uri="{BB962C8B-B14F-4D97-AF65-F5344CB8AC3E}">
        <p14:creationId xmlns:p14="http://schemas.microsoft.com/office/powerpoint/2010/main" val="945141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51</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extLst>
      <p:ext uri="{BB962C8B-B14F-4D97-AF65-F5344CB8AC3E}">
        <p14:creationId xmlns:p14="http://schemas.microsoft.com/office/powerpoint/2010/main" val="1400966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52</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extLst>
      <p:ext uri="{BB962C8B-B14F-4D97-AF65-F5344CB8AC3E}">
        <p14:creationId xmlns:p14="http://schemas.microsoft.com/office/powerpoint/2010/main" val="507196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53</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extLst>
      <p:ext uri="{BB962C8B-B14F-4D97-AF65-F5344CB8AC3E}">
        <p14:creationId xmlns:p14="http://schemas.microsoft.com/office/powerpoint/2010/main" val="4160534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54</a:t>
            </a:fld>
            <a:endParaRPr lang="fr-FR"/>
          </a:p>
        </p:txBody>
      </p:sp>
    </p:spTree>
    <p:extLst>
      <p:ext uri="{BB962C8B-B14F-4D97-AF65-F5344CB8AC3E}">
        <p14:creationId xmlns:p14="http://schemas.microsoft.com/office/powerpoint/2010/main" val="1829374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55</a:t>
            </a:fld>
            <a:endParaRPr lang="fr-FR"/>
          </a:p>
        </p:txBody>
      </p:sp>
      <p:sp>
        <p:nvSpPr>
          <p:cNvPr id="5" name="ZoneTexte 4"/>
          <p:cNvSpPr txBox="1"/>
          <p:nvPr/>
        </p:nvSpPr>
        <p:spPr>
          <a:xfrm>
            <a:off x="2614613"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3679429" y="3286124"/>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704173" y="4500570"/>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extLst>
      <p:ext uri="{BB962C8B-B14F-4D97-AF65-F5344CB8AC3E}">
        <p14:creationId xmlns:p14="http://schemas.microsoft.com/office/powerpoint/2010/main" val="2063041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56</a:t>
            </a:fld>
            <a:endParaRPr lang="fr-FR"/>
          </a:p>
        </p:txBody>
      </p:sp>
    </p:spTree>
    <p:extLst>
      <p:ext uri="{BB962C8B-B14F-4D97-AF65-F5344CB8AC3E}">
        <p14:creationId xmlns:p14="http://schemas.microsoft.com/office/powerpoint/2010/main" val="24493171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57</a:t>
            </a:fld>
            <a:endParaRPr lang="fr-FR"/>
          </a:p>
        </p:txBody>
      </p:sp>
    </p:spTree>
    <p:extLst>
      <p:ext uri="{BB962C8B-B14F-4D97-AF65-F5344CB8AC3E}">
        <p14:creationId xmlns:p14="http://schemas.microsoft.com/office/powerpoint/2010/main" val="725579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58</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350151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59</a:t>
            </a:fld>
            <a:endParaRPr lang="fr-FR"/>
          </a:p>
        </p:txBody>
      </p:sp>
    </p:spTree>
    <p:extLst>
      <p:ext uri="{BB962C8B-B14F-4D97-AF65-F5344CB8AC3E}">
        <p14:creationId xmlns:p14="http://schemas.microsoft.com/office/powerpoint/2010/main" val="3617191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JM" dirty="0"/>
              <a:t>Introduction</a:t>
            </a:r>
          </a:p>
        </p:txBody>
      </p:sp>
      <p:sp>
        <p:nvSpPr>
          <p:cNvPr id="3" name="Content Placeholder 2"/>
          <p:cNvSpPr>
            <a:spLocks noGrp="1"/>
          </p:cNvSpPr>
          <p:nvPr>
            <p:ph idx="1"/>
          </p:nvPr>
        </p:nvSpPr>
        <p:spPr/>
        <p:txBody>
          <a:bodyPr rtlCol="0">
            <a:normAutofit fontScale="77500" lnSpcReduction="20000"/>
          </a:bodyPr>
          <a:lstStyle/>
          <a:p>
            <a:pPr marL="0" algn="just" eaLnBrk="1" fontAlgn="auto" hangingPunct="1">
              <a:spcBef>
                <a:spcPts val="0"/>
              </a:spcBef>
              <a:spcAft>
                <a:spcPts val="0"/>
              </a:spcAft>
              <a:buFont typeface="Arial" pitchFamily="34" charset="0"/>
              <a:buNone/>
              <a:defRPr/>
            </a:pPr>
            <a:r>
              <a:rPr lang="fr-FR" b="1" dirty="0">
                <a:solidFill>
                  <a:schemeClr val="tx1">
                    <a:lumMod val="85000"/>
                    <a:lumOff val="15000"/>
                  </a:schemeClr>
                </a:solidFill>
              </a:rPr>
              <a:t>JavaScript </a:t>
            </a:r>
            <a:r>
              <a:rPr lang="fr-FR" dirty="0">
                <a:solidFill>
                  <a:schemeClr val="tx1">
                    <a:lumMod val="85000"/>
                    <a:lumOff val="15000"/>
                  </a:schemeClr>
                </a:solidFill>
              </a:rPr>
              <a:t>aussi appelé </a:t>
            </a:r>
            <a:r>
              <a:rPr lang="fr-FR" b="1" dirty="0" err="1">
                <a:solidFill>
                  <a:schemeClr val="tx1">
                    <a:lumMod val="85000"/>
                    <a:lumOff val="15000"/>
                  </a:schemeClr>
                </a:solidFill>
              </a:rPr>
              <a:t>JS</a:t>
            </a:r>
            <a:r>
              <a:rPr lang="fr-FR" b="1" dirty="0">
                <a:solidFill>
                  <a:schemeClr val="tx1">
                    <a:lumMod val="85000"/>
                    <a:lumOff val="15000"/>
                  </a:schemeClr>
                </a:solidFill>
              </a:rPr>
              <a:t> </a:t>
            </a:r>
            <a:r>
              <a:rPr lang="fr-FR" dirty="0">
                <a:solidFill>
                  <a:schemeClr val="tx1">
                    <a:lumMod val="85000"/>
                    <a:lumOff val="15000"/>
                  </a:schemeClr>
                </a:solidFill>
              </a:rPr>
              <a:t>est un langage de programmation de </a:t>
            </a:r>
            <a:r>
              <a:rPr lang="fr-FR" b="1" dirty="0">
                <a:solidFill>
                  <a:schemeClr val="tx1">
                    <a:lumMod val="85000"/>
                    <a:lumOff val="15000"/>
                  </a:schemeClr>
                </a:solidFill>
              </a:rPr>
              <a:t>scripts</a:t>
            </a:r>
            <a:r>
              <a:rPr lang="fr-FR" dirty="0">
                <a:solidFill>
                  <a:schemeClr val="tx1">
                    <a:lumMod val="85000"/>
                    <a:lumOff val="15000"/>
                  </a:schemeClr>
                </a:solidFill>
              </a:rPr>
              <a:t> utilisé dans les pages web principalement côté </a:t>
            </a:r>
            <a:r>
              <a:rPr lang="fr-FR" b="1" dirty="0">
                <a:solidFill>
                  <a:schemeClr val="tx1">
                    <a:lumMod val="85000"/>
                    <a:lumOff val="15000"/>
                  </a:schemeClr>
                </a:solidFill>
              </a:rPr>
              <a:t>client</a:t>
            </a:r>
            <a:r>
              <a:rPr lang="fr-FR" dirty="0">
                <a:solidFill>
                  <a:schemeClr val="tx1">
                    <a:lumMod val="85000"/>
                    <a:lumOff val="15000"/>
                  </a:schemeClr>
                </a:solidFill>
              </a:rPr>
              <a:t>. </a:t>
            </a:r>
          </a:p>
          <a:p>
            <a:pPr marL="0" algn="just" eaLnBrk="1" fontAlgn="auto" hangingPunct="1">
              <a:spcBef>
                <a:spcPts val="0"/>
              </a:spcBef>
              <a:spcAft>
                <a:spcPts val="0"/>
              </a:spcAft>
              <a:buFont typeface="Arial" pitchFamily="34" charset="0"/>
              <a:buNone/>
              <a:defRPr/>
            </a:pPr>
            <a:endParaRPr lang="fr-FR" dirty="0">
              <a:solidFill>
                <a:schemeClr val="tx1">
                  <a:lumMod val="85000"/>
                  <a:lumOff val="15000"/>
                </a:schemeClr>
              </a:solidFill>
            </a:endParaRPr>
          </a:p>
          <a:p>
            <a:pPr marL="0" algn="just" eaLnBrk="1" fontAlgn="auto" hangingPunct="1">
              <a:spcBef>
                <a:spcPts val="0"/>
              </a:spcBef>
              <a:spcAft>
                <a:spcPts val="0"/>
              </a:spcAft>
              <a:buFont typeface="Arial" pitchFamily="34" charset="0"/>
              <a:buNone/>
              <a:defRPr/>
            </a:pPr>
            <a:r>
              <a:rPr lang="fr-FR" b="1" dirty="0">
                <a:solidFill>
                  <a:schemeClr val="tx1">
                    <a:lumMod val="85000"/>
                    <a:lumOff val="15000"/>
                  </a:schemeClr>
                </a:solidFill>
              </a:rPr>
              <a:t>JavaScript coté client </a:t>
            </a:r>
            <a:r>
              <a:rPr lang="fr-FR" dirty="0">
                <a:solidFill>
                  <a:schemeClr val="tx1">
                    <a:lumMod val="85000"/>
                    <a:lumOff val="15000"/>
                  </a:schemeClr>
                </a:solidFill>
              </a:rPr>
              <a:t>est le seul langage natif dédié à la gestion de </a:t>
            </a:r>
            <a:r>
              <a:rPr lang="fr-FR" b="1" dirty="0">
                <a:solidFill>
                  <a:schemeClr val="tx1">
                    <a:lumMod val="85000"/>
                    <a:lumOff val="15000"/>
                  </a:schemeClr>
                </a:solidFill>
              </a:rPr>
              <a:t>l’interactivité des documents HTML</a:t>
            </a:r>
            <a:r>
              <a:rPr lang="fr-FR" dirty="0">
                <a:solidFill>
                  <a:schemeClr val="tx1">
                    <a:lumMod val="85000"/>
                    <a:lumOff val="15000"/>
                  </a:schemeClr>
                </a:solidFill>
              </a:rPr>
              <a:t>.</a:t>
            </a:r>
          </a:p>
          <a:p>
            <a:pPr marL="0" algn="just" eaLnBrk="1" fontAlgn="auto" hangingPunct="1">
              <a:spcBef>
                <a:spcPts val="0"/>
              </a:spcBef>
              <a:spcAft>
                <a:spcPts val="0"/>
              </a:spcAft>
              <a:buFont typeface="Arial" pitchFamily="34" charset="0"/>
              <a:buNone/>
              <a:defRPr/>
            </a:pPr>
            <a:endParaRPr lang="fr-FR" dirty="0">
              <a:solidFill>
                <a:schemeClr val="tx1">
                  <a:lumMod val="85000"/>
                  <a:lumOff val="15000"/>
                </a:schemeClr>
              </a:solidFill>
            </a:endParaRPr>
          </a:p>
          <a:p>
            <a:pPr marL="0" algn="just" eaLnBrk="1" fontAlgn="auto" hangingPunct="1">
              <a:spcBef>
                <a:spcPts val="0"/>
              </a:spcBef>
              <a:spcAft>
                <a:spcPts val="0"/>
              </a:spcAft>
              <a:buFont typeface="Arial" pitchFamily="34" charset="0"/>
              <a:buNone/>
              <a:defRPr/>
            </a:pPr>
            <a:r>
              <a:rPr lang="fr-FR" dirty="0">
                <a:solidFill>
                  <a:schemeClr val="tx1">
                    <a:lumMod val="85000"/>
                    <a:lumOff val="15000"/>
                  </a:schemeClr>
                </a:solidFill>
              </a:rPr>
              <a:t>C'est un langage </a:t>
            </a:r>
            <a:r>
              <a:rPr lang="fr-FR" b="1" dirty="0">
                <a:solidFill>
                  <a:schemeClr val="tx1">
                    <a:lumMod val="85000"/>
                    <a:lumOff val="15000"/>
                  </a:schemeClr>
                </a:solidFill>
              </a:rPr>
              <a:t>orienté objet à prototype</a:t>
            </a:r>
            <a:r>
              <a:rPr lang="fr-FR" dirty="0">
                <a:solidFill>
                  <a:schemeClr val="tx1">
                    <a:lumMod val="85000"/>
                    <a:lumOff val="15000"/>
                  </a:schemeClr>
                </a:solidFill>
              </a:rPr>
              <a:t>, la base de l’objet est fournie par des objets équipés de </a:t>
            </a:r>
            <a:r>
              <a:rPr lang="fr-FR" b="1" dirty="0">
                <a:solidFill>
                  <a:schemeClr val="tx1">
                    <a:lumMod val="85000"/>
                    <a:lumOff val="15000"/>
                  </a:schemeClr>
                </a:solidFill>
              </a:rPr>
              <a:t>constructeurs</a:t>
            </a:r>
            <a:r>
              <a:rPr lang="fr-FR" dirty="0">
                <a:solidFill>
                  <a:schemeClr val="tx1">
                    <a:lumMod val="85000"/>
                    <a:lumOff val="15000"/>
                  </a:schemeClr>
                </a:solidFill>
              </a:rPr>
              <a:t> permettant de créer leurs propriétés.</a:t>
            </a:r>
          </a:p>
          <a:p>
            <a:pPr marL="0" eaLnBrk="1" fontAlgn="auto" hangingPunct="1">
              <a:spcBef>
                <a:spcPts val="0"/>
              </a:spcBef>
              <a:spcAft>
                <a:spcPts val="0"/>
              </a:spcAft>
              <a:buFont typeface="Arial" pitchFamily="34" charset="0"/>
              <a:buNone/>
              <a:defRPr/>
            </a:pPr>
            <a:br>
              <a:rPr lang="fr-FR" dirty="0">
                <a:solidFill>
                  <a:schemeClr val="tx1">
                    <a:lumMod val="85000"/>
                    <a:lumOff val="15000"/>
                  </a:schemeClr>
                </a:solidFill>
              </a:rPr>
            </a:br>
            <a:r>
              <a:rPr lang="fr-FR" b="1" dirty="0">
                <a:solidFill>
                  <a:schemeClr val="tx1">
                    <a:lumMod val="85000"/>
                    <a:lumOff val="15000"/>
                  </a:schemeClr>
                </a:solidFill>
              </a:rPr>
              <a:t>JavaScript été créé en 1995 </a:t>
            </a:r>
            <a:r>
              <a:rPr lang="fr-FR" dirty="0">
                <a:solidFill>
                  <a:schemeClr val="tx1">
                    <a:lumMod val="85000"/>
                    <a:lumOff val="15000"/>
                  </a:schemeClr>
                </a:solidFill>
              </a:rPr>
              <a:t>par Brendan Eich pour le compte de </a:t>
            </a:r>
            <a:r>
              <a:rPr lang="fr-FR" b="1" dirty="0">
                <a:solidFill>
                  <a:schemeClr val="tx1">
                    <a:lumMod val="85000"/>
                    <a:lumOff val="15000"/>
                  </a:schemeClr>
                </a:solidFill>
              </a:rPr>
              <a:t>Netscape Communications Corporation.  </a:t>
            </a:r>
            <a:r>
              <a:rPr lang="fr-FR" dirty="0" err="1">
                <a:solidFill>
                  <a:schemeClr val="tx1">
                    <a:lumMod val="85000"/>
                    <a:lumOff val="15000"/>
                  </a:schemeClr>
                </a:solidFill>
                <a:ea typeface="MS Mincho" pitchFamily="49" charset="-128"/>
              </a:rPr>
              <a:t>JScript</a:t>
            </a:r>
            <a:r>
              <a:rPr lang="fr-FR" dirty="0">
                <a:solidFill>
                  <a:schemeClr val="tx1">
                    <a:lumMod val="85000"/>
                    <a:lumOff val="15000"/>
                  </a:schemeClr>
                </a:solidFill>
                <a:ea typeface="MS Mincho" pitchFamily="49" charset="-128"/>
              </a:rPr>
              <a:t>  dès 1996 dans MSIE 3.0 (développé par Brendan EICH de Netscape/Mozilla) </a:t>
            </a:r>
          </a:p>
          <a:p>
            <a:pPr marL="0" eaLnBrk="1" fontAlgn="auto" hangingPunct="1">
              <a:spcBef>
                <a:spcPts val="0"/>
              </a:spcBef>
              <a:spcAft>
                <a:spcPts val="0"/>
              </a:spcAft>
              <a:buFont typeface="Arial" pitchFamily="34" charset="0"/>
              <a:buNone/>
              <a:defRPr/>
            </a:pPr>
            <a:endParaRPr lang="fr-FR" b="1" dirty="0">
              <a:solidFill>
                <a:schemeClr val="tx1">
                  <a:lumMod val="85000"/>
                  <a:lumOff val="15000"/>
                </a:schemeClr>
              </a:solidFill>
            </a:endParaRPr>
          </a:p>
          <a:p>
            <a:pPr marL="0" eaLnBrk="1" fontAlgn="auto" hangingPunct="1">
              <a:spcBef>
                <a:spcPts val="0"/>
              </a:spcBef>
              <a:spcAft>
                <a:spcPts val="0"/>
              </a:spcAft>
              <a:buFont typeface="Arial" pitchFamily="34" charset="0"/>
              <a:buNone/>
              <a:defRPr/>
            </a:pPr>
            <a:r>
              <a:rPr lang="fr-FR" dirty="0">
                <a:solidFill>
                  <a:schemeClr val="tx1">
                    <a:lumMod val="85000"/>
                    <a:lumOff val="15000"/>
                  </a:schemeClr>
                </a:solidFill>
              </a:rPr>
              <a:t>Le langage, actuellement à la </a:t>
            </a:r>
            <a:r>
              <a:rPr lang="fr-FR" b="1" dirty="0">
                <a:solidFill>
                  <a:schemeClr val="tx1">
                    <a:lumMod val="85000"/>
                    <a:lumOff val="15000"/>
                  </a:schemeClr>
                </a:solidFill>
              </a:rPr>
              <a:t>version 1.8.2 </a:t>
            </a:r>
            <a:r>
              <a:rPr lang="fr-FR" dirty="0">
                <a:solidFill>
                  <a:schemeClr val="tx1">
                    <a:lumMod val="85000"/>
                    <a:lumOff val="15000"/>
                  </a:schemeClr>
                </a:solidFill>
              </a:rPr>
              <a:t>est une implémentation la norme </a:t>
            </a:r>
            <a:r>
              <a:rPr lang="fr-FR" b="1" dirty="0">
                <a:solidFill>
                  <a:schemeClr val="tx1">
                    <a:lumMod val="85000"/>
                    <a:lumOff val="15000"/>
                  </a:schemeClr>
                </a:solidFill>
              </a:rPr>
              <a:t>ECMA-262 </a:t>
            </a:r>
            <a:r>
              <a:rPr lang="fr-FR" b="1" dirty="0">
                <a:solidFill>
                  <a:schemeClr val="tx1">
                    <a:lumMod val="85000"/>
                    <a:lumOff val="15000"/>
                  </a:schemeClr>
                </a:solidFill>
                <a:ea typeface="MS Mincho" pitchFamily="49" charset="-128"/>
              </a:rPr>
              <a:t>apparue en 1997</a:t>
            </a:r>
            <a:r>
              <a:rPr lang="fr-FR" dirty="0">
                <a:solidFill>
                  <a:schemeClr val="tx1">
                    <a:lumMod val="85000"/>
                    <a:lumOff val="15000"/>
                  </a:schemeClr>
                </a:solidFill>
                <a:ea typeface="MS Mincho" pitchFamily="49" charset="-128"/>
              </a:rPr>
              <a:t> </a:t>
            </a:r>
            <a:r>
              <a:rPr lang="fr-FR" dirty="0">
                <a:solidFill>
                  <a:schemeClr val="tx1">
                    <a:lumMod val="85000"/>
                    <a:lumOff val="15000"/>
                  </a:schemeClr>
                </a:solidFill>
              </a:rPr>
              <a:t>et </a:t>
            </a:r>
            <a:r>
              <a:rPr lang="fr-FR" dirty="0">
                <a:solidFill>
                  <a:schemeClr val="tx1">
                    <a:lumMod val="85000"/>
                    <a:lumOff val="15000"/>
                  </a:schemeClr>
                </a:solidFill>
                <a:ea typeface="MS Mincho" pitchFamily="49" charset="-128"/>
              </a:rPr>
              <a:t>standardisée par l’</a:t>
            </a:r>
            <a:r>
              <a:rPr lang="fr-FR" b="1" dirty="0" err="1">
                <a:solidFill>
                  <a:schemeClr val="tx1">
                    <a:lumMod val="85000"/>
                    <a:lumOff val="15000"/>
                  </a:schemeClr>
                </a:solidFill>
                <a:ea typeface="MS Mincho" pitchFamily="49" charset="-128"/>
              </a:rPr>
              <a:t>Ecma</a:t>
            </a:r>
            <a:r>
              <a:rPr lang="fr-FR" b="1" dirty="0">
                <a:solidFill>
                  <a:schemeClr val="tx1">
                    <a:lumMod val="85000"/>
                    <a:lumOff val="15000"/>
                  </a:schemeClr>
                </a:solidFill>
                <a:ea typeface="MS Mincho" pitchFamily="49" charset="-128"/>
              </a:rPr>
              <a:t> International</a:t>
            </a:r>
            <a:endParaRPr lang="fr-FR" b="1" dirty="0">
              <a:solidFill>
                <a:schemeClr val="tx1">
                  <a:lumMod val="85000"/>
                  <a:lumOff val="15000"/>
                </a:schemeClr>
              </a:solidFill>
            </a:endParaRPr>
          </a:p>
          <a:p>
            <a:pPr marL="0" eaLnBrk="1" fontAlgn="auto" hangingPunct="1">
              <a:spcBef>
                <a:spcPts val="0"/>
              </a:spcBef>
              <a:spcAft>
                <a:spcPts val="0"/>
              </a:spcAft>
              <a:buFont typeface="Arial" pitchFamily="34" charset="0"/>
              <a:buNone/>
              <a:defRPr/>
            </a:pPr>
            <a:endParaRPr lang="fr-FR"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38704FD-DFAF-4B9D-BF67-E7816A1314AE}" type="slidenum">
              <a:rPr lang="en-JM" smtClean="0">
                <a:solidFill>
                  <a:schemeClr val="bg1"/>
                </a:solidFill>
              </a:rPr>
              <a:pPr fontAlgn="base">
                <a:spcBef>
                  <a:spcPct val="0"/>
                </a:spcBef>
                <a:spcAft>
                  <a:spcPct val="0"/>
                </a:spcAft>
                <a:defRPr/>
              </a:pPr>
              <a:t>6</a:t>
            </a:fld>
            <a:endParaRPr lang="en-JM">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60</a:t>
            </a:fld>
            <a:endParaRPr lang="fr-FR"/>
          </a:p>
        </p:txBody>
      </p:sp>
    </p:spTree>
    <p:extLst>
      <p:ext uri="{BB962C8B-B14F-4D97-AF65-F5344CB8AC3E}">
        <p14:creationId xmlns:p14="http://schemas.microsoft.com/office/powerpoint/2010/main" val="3576322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61</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extLst>
      <p:ext uri="{BB962C8B-B14F-4D97-AF65-F5344CB8AC3E}">
        <p14:creationId xmlns:p14="http://schemas.microsoft.com/office/powerpoint/2010/main" val="4212541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extLst>
      <p:ext uri="{BB962C8B-B14F-4D97-AF65-F5344CB8AC3E}">
        <p14:creationId xmlns:p14="http://schemas.microsoft.com/office/powerpoint/2010/main" val="1246473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63</a:t>
            </a:fld>
            <a:endParaRPr lang="fr-FR"/>
          </a:p>
        </p:txBody>
      </p:sp>
    </p:spTree>
    <p:extLst>
      <p:ext uri="{BB962C8B-B14F-4D97-AF65-F5344CB8AC3E}">
        <p14:creationId xmlns:p14="http://schemas.microsoft.com/office/powerpoint/2010/main" val="2175118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64</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extLst>
      <p:ext uri="{BB962C8B-B14F-4D97-AF65-F5344CB8AC3E}">
        <p14:creationId xmlns:p14="http://schemas.microsoft.com/office/powerpoint/2010/main" val="2075984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65</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extLst>
      <p:ext uri="{BB962C8B-B14F-4D97-AF65-F5344CB8AC3E}">
        <p14:creationId xmlns:p14="http://schemas.microsoft.com/office/powerpoint/2010/main" val="428130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66</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344750" y="3573741"/>
            <a:ext cx="6454500"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70185"/>
            <a:ext cx="5112568" cy="246221"/>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dirty="0">
                <a:ln>
                  <a:noFill/>
                </a:ln>
                <a:solidFill>
                  <a:srgbClr val="000000"/>
                </a:solidFill>
                <a:effectLst/>
                <a:latin typeface="Source Code Pro" pitchFamily="49" charset="0"/>
                <a:cs typeface="Arial" pitchFamily="34" charset="0"/>
              </a:rPr>
              <a:t>a[</a:t>
            </a:r>
            <a:r>
              <a:rPr kumimoji="0" lang="fr-FR" sz="1600" b="1" i="0" u="none" strike="noStrike" cap="none" normalizeH="0" baseline="0" dirty="0" err="1">
                <a:ln>
                  <a:noFill/>
                </a:ln>
                <a:solidFill>
                  <a:srgbClr val="000000"/>
                </a:solidFill>
                <a:effectLst/>
                <a:latin typeface="Source Code Pro" pitchFamily="49" charset="0"/>
                <a:cs typeface="Arial" pitchFamily="34" charset="0"/>
              </a:rPr>
              <a:t>title</a:t>
            </a:r>
            <a:r>
              <a:rPr kumimoji="0" lang="fr-FR" sz="1600" b="1" i="0" u="none" strike="noStrike" cap="none" normalizeH="0" baseline="0" dirty="0">
                <a:ln>
                  <a:noFill/>
                </a:ln>
                <a:solidFill>
                  <a:srgbClr val="000000"/>
                </a:solidFill>
                <a:effectLst/>
                <a:latin typeface="Source Code Pro" pitchFamily="49" charset="0"/>
                <a:cs typeface="Arial" pitchFamily="34" charset="0"/>
              </a:rPr>
              <a:t>="</a:t>
            </a:r>
            <a:r>
              <a:rPr kumimoji="0" lang="fr-FR" sz="1600"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sz="1600" b="1" i="0" u="none" strike="noStrike" cap="none" normalizeH="0" baseline="0" dirty="0">
                <a:ln>
                  <a:noFill/>
                </a:ln>
                <a:solidFill>
                  <a:srgbClr val="000000"/>
                </a:solidFill>
                <a:effectLst/>
                <a:latin typeface="Source Code Pro" pitchFamily="49" charset="0"/>
                <a:cs typeface="Arial" pitchFamily="34" charset="0"/>
              </a:rPr>
              <a:t>"] </a:t>
            </a:r>
            <a:r>
              <a:rPr kumimoji="0" lang="fr-FR" sz="1600" b="0" i="0" u="none" strike="noStrike" cap="none" normalizeH="0" baseline="0" dirty="0">
                <a:ln>
                  <a:noFill/>
                </a:ln>
                <a:solidFill>
                  <a:srgbClr val="000000"/>
                </a:solidFill>
                <a:effectLst/>
                <a:latin typeface="Source Code Pro" pitchFamily="49" charset="0"/>
                <a:cs typeface="Arial" pitchFamily="34" charset="0"/>
              </a:rPr>
              <a:t>{</a:t>
            </a:r>
            <a:r>
              <a:rPr kumimoji="0" lang="fr-FR" sz="1600" b="0" i="0" u="none" strike="noStrike" cap="none" normalizeH="0" baseline="0" dirty="0">
                <a:ln>
                  <a:noFill/>
                </a:ln>
                <a:solidFill>
                  <a:srgbClr val="3A3A3A"/>
                </a:solidFill>
                <a:effectLst/>
                <a:latin typeface="Source Code Pro" pitchFamily="49" charset="0"/>
                <a:cs typeface="Arial" pitchFamily="34" charset="0"/>
              </a:rPr>
              <a:t> </a:t>
            </a:r>
            <a:r>
              <a:rPr kumimoji="0" lang="fr-FR" sz="1600" b="1" i="0" u="none" strike="noStrike" cap="none" normalizeH="0" baseline="0" dirty="0" err="1">
                <a:ln>
                  <a:noFill/>
                </a:ln>
                <a:solidFill>
                  <a:srgbClr val="006699"/>
                </a:solidFill>
                <a:effectLst/>
                <a:latin typeface="Source Code Pro" pitchFamily="49" charset="0"/>
                <a:cs typeface="Arial" pitchFamily="34" charset="0"/>
              </a:rPr>
              <a:t>color</a:t>
            </a:r>
            <a:r>
              <a:rPr kumimoji="0" lang="fr-FR" sz="1600" b="0" i="0" u="none" strike="noStrike" cap="none" normalizeH="0" baseline="0" dirty="0">
                <a:ln>
                  <a:noFill/>
                </a:ln>
                <a:solidFill>
                  <a:srgbClr val="000000"/>
                </a:solidFill>
                <a:effectLst/>
                <a:latin typeface="Source Code Pro" pitchFamily="49" charset="0"/>
                <a:cs typeface="Arial" pitchFamily="34" charset="0"/>
              </a:rPr>
              <a:t>: </a:t>
            </a:r>
            <a:r>
              <a:rPr kumimoji="0" lang="fr-FR" sz="1600" b="0" i="0" u="none" strike="noStrike" cap="none" normalizeH="0" baseline="0" dirty="0">
                <a:ln>
                  <a:noFill/>
                </a:ln>
                <a:solidFill>
                  <a:srgbClr val="009900"/>
                </a:solidFill>
                <a:effectLst/>
                <a:latin typeface="Source Code Pro" pitchFamily="49" charset="0"/>
                <a:cs typeface="Arial" pitchFamily="34" charset="0"/>
              </a:rPr>
              <a:t>green</a:t>
            </a:r>
            <a:r>
              <a:rPr kumimoji="0" lang="fr-FR" sz="1600" b="0" i="0" u="none" strike="noStrike" cap="none" normalizeH="0" baseline="0" dirty="0">
                <a:ln>
                  <a:noFill/>
                </a:ln>
                <a:solidFill>
                  <a:srgbClr val="000000"/>
                </a:solidFill>
                <a:effectLst/>
                <a:latin typeface="Source Code Pro" pitchFamily="49" charset="0"/>
                <a:cs typeface="Arial" pitchFamily="34" charset="0"/>
              </a:rPr>
              <a:t>;}</a:t>
            </a:r>
            <a:endParaRPr kumimoji="0" lang="fr-FR" sz="16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6858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09479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68</a:t>
            </a:fld>
            <a:endParaRPr lang="fr-FR" altLang="fr-FR"/>
          </a:p>
        </p:txBody>
      </p:sp>
    </p:spTree>
    <p:extLst>
      <p:ext uri="{BB962C8B-B14F-4D97-AF65-F5344CB8AC3E}">
        <p14:creationId xmlns:p14="http://schemas.microsoft.com/office/powerpoint/2010/main" val="3216538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69</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40606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JM" sz="3600"/>
              <a:t>Introduction</a:t>
            </a:r>
            <a:endParaRPr lang="en-JM" sz="3500"/>
          </a:p>
        </p:txBody>
      </p:sp>
      <p:sp>
        <p:nvSpPr>
          <p:cNvPr id="23567" name="Slide Number Placeholder 23"/>
          <p:cNvSpPr>
            <a:spLocks noGrp="1"/>
          </p:cNvSpPr>
          <p:nvPr>
            <p:ph type="sldNum" sz="quarter" idx="11"/>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1A6AFF3-138E-406C-A57E-E4495F5C2AC4}" type="slidenum">
              <a:rPr lang="en-JM" smtClean="0">
                <a:solidFill>
                  <a:schemeClr val="bg1"/>
                </a:solidFill>
              </a:rPr>
              <a:pPr fontAlgn="base">
                <a:spcBef>
                  <a:spcPct val="0"/>
                </a:spcBef>
                <a:spcAft>
                  <a:spcPct val="0"/>
                </a:spcAft>
                <a:defRPr/>
              </a:pPr>
              <a:t>7</a:t>
            </a:fld>
            <a:endParaRPr lang="en-JM">
              <a:solidFill>
                <a:schemeClr val="bg1"/>
              </a:solidFill>
            </a:endParaRPr>
          </a:p>
        </p:txBody>
      </p:sp>
      <p:sp>
        <p:nvSpPr>
          <p:cNvPr id="26" name="Footer Placeholder 12"/>
          <p:cNvSpPr>
            <a:spLocks noGrp="1"/>
          </p:cNvSpPr>
          <p:nvPr>
            <p:ph type="ftr" sz="quarter" idx="12"/>
          </p:nvPr>
        </p:nvSpPr>
        <p:spPr>
          <a:xfrm>
            <a:off x="457200" y="6400800"/>
            <a:ext cx="5638800" cy="365125"/>
          </a:xfrm>
        </p:spPr>
        <p:txBody>
          <a:bodyPr/>
          <a:lstStyle/>
          <a:p>
            <a:pPr>
              <a:defRPr/>
            </a:pPr>
            <a:r>
              <a:rPr lang="fr-FR" dirty="0"/>
              <a:t>JAVASCRIPT HTML DYNAMIQUE</a:t>
            </a:r>
            <a:endParaRPr lang="en-JM" dirty="0"/>
          </a:p>
        </p:txBody>
      </p:sp>
      <p:sp>
        <p:nvSpPr>
          <p:cNvPr id="6" name="TextBox 5"/>
          <p:cNvSpPr txBox="1"/>
          <p:nvPr/>
        </p:nvSpPr>
        <p:spPr>
          <a:xfrm>
            <a:off x="457200" y="2209800"/>
            <a:ext cx="1981200" cy="338138"/>
          </a:xfrm>
          <a:prstGeom prst="rect">
            <a:avLst/>
          </a:prstGeom>
          <a:noFill/>
        </p:spPr>
        <p:txBody>
          <a:bodyPr>
            <a:spAutoFit/>
          </a:bodyPr>
          <a:lstStyle/>
          <a:p>
            <a:pPr fontAlgn="auto">
              <a:spcBef>
                <a:spcPts val="0"/>
              </a:spcBef>
              <a:spcAft>
                <a:spcPts val="0"/>
              </a:spcAft>
              <a:defRPr/>
            </a:pPr>
            <a:r>
              <a:rPr lang="en-JM" sz="1600" b="1" dirty="0">
                <a:solidFill>
                  <a:schemeClr val="tx1">
                    <a:lumMod val="75000"/>
                    <a:lumOff val="25000"/>
                  </a:schemeClr>
                </a:solidFill>
                <a:latin typeface="PT Sans Narrow" pitchFamily="34" charset="0"/>
                <a:cs typeface="+mn-cs"/>
              </a:rPr>
              <a:t>Language  </a:t>
            </a:r>
          </a:p>
        </p:txBody>
      </p:sp>
      <p:grpSp>
        <p:nvGrpSpPr>
          <p:cNvPr id="2" name="Group 27"/>
          <p:cNvGrpSpPr>
            <a:grpSpLocks/>
          </p:cNvGrpSpPr>
          <p:nvPr/>
        </p:nvGrpSpPr>
        <p:grpSpPr bwMode="auto">
          <a:xfrm>
            <a:off x="533400" y="2517775"/>
            <a:ext cx="1765300" cy="685800"/>
            <a:chOff x="533400" y="1752599"/>
            <a:chExt cx="1764792" cy="685801"/>
          </a:xfrm>
        </p:grpSpPr>
        <p:sp>
          <p:nvSpPr>
            <p:cNvPr id="5" name="Rectangle 4"/>
            <p:cNvSpPr/>
            <p:nvPr/>
          </p:nvSpPr>
          <p:spPr>
            <a:xfrm>
              <a:off x="5334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7" name="Rectangle 6"/>
            <p:cNvSpPr/>
            <p:nvPr/>
          </p:nvSpPr>
          <p:spPr>
            <a:xfrm>
              <a:off x="5334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a:solidFill>
                    <a:srgbClr val="00B0F0"/>
                  </a:solidFill>
                  <a:latin typeface="PT Sans Narrow" pitchFamily="34" charset="0"/>
                </a:rPr>
                <a:t>SCRIPT</a:t>
              </a:r>
            </a:p>
          </p:txBody>
        </p:sp>
      </p:grpSp>
      <p:sp>
        <p:nvSpPr>
          <p:cNvPr id="9" name="TextBox 8"/>
          <p:cNvSpPr txBox="1"/>
          <p:nvPr/>
        </p:nvSpPr>
        <p:spPr>
          <a:xfrm>
            <a:off x="2590800" y="2212975"/>
            <a:ext cx="1828800" cy="338138"/>
          </a:xfrm>
          <a:prstGeom prst="rect">
            <a:avLst/>
          </a:prstGeom>
          <a:noFill/>
        </p:spPr>
        <p:txBody>
          <a:bodyPr>
            <a:spAutoFit/>
          </a:bodyPr>
          <a:lstStyle/>
          <a:p>
            <a:pPr fontAlgn="auto">
              <a:spcBef>
                <a:spcPts val="0"/>
              </a:spcBef>
              <a:spcAft>
                <a:spcPts val="0"/>
              </a:spcAft>
              <a:defRPr/>
            </a:pPr>
            <a:r>
              <a:rPr lang="en-JM" sz="1600" b="1" dirty="0" err="1">
                <a:solidFill>
                  <a:schemeClr val="tx1">
                    <a:lumMod val="95000"/>
                    <a:lumOff val="5000"/>
                  </a:schemeClr>
                </a:solidFill>
                <a:latin typeface="PT Sans Narrow" pitchFamily="34" charset="0"/>
              </a:rPr>
              <a:t>Programmation</a:t>
            </a:r>
            <a:endParaRPr lang="en-JM" sz="1600" b="1" dirty="0">
              <a:solidFill>
                <a:schemeClr val="tx1">
                  <a:lumMod val="95000"/>
                  <a:lumOff val="5000"/>
                </a:schemeClr>
              </a:solidFill>
              <a:latin typeface="PT Sans Narrow" pitchFamily="34" charset="0"/>
              <a:cs typeface="+mn-cs"/>
            </a:endParaRPr>
          </a:p>
        </p:txBody>
      </p:sp>
      <p:grpSp>
        <p:nvGrpSpPr>
          <p:cNvPr id="3" name="Group 28"/>
          <p:cNvGrpSpPr>
            <a:grpSpLocks/>
          </p:cNvGrpSpPr>
          <p:nvPr/>
        </p:nvGrpSpPr>
        <p:grpSpPr bwMode="auto">
          <a:xfrm>
            <a:off x="2667000" y="2517775"/>
            <a:ext cx="1755775" cy="685800"/>
            <a:chOff x="2667000" y="1752599"/>
            <a:chExt cx="1755648" cy="685801"/>
          </a:xfrm>
        </p:grpSpPr>
        <p:sp>
          <p:nvSpPr>
            <p:cNvPr id="8" name="Rectangle 7"/>
            <p:cNvSpPr/>
            <p:nvPr/>
          </p:nvSpPr>
          <p:spPr>
            <a:xfrm>
              <a:off x="2667000" y="1752599"/>
              <a:ext cx="1755648"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0" name="Rectangle 9"/>
            <p:cNvSpPr/>
            <p:nvPr/>
          </p:nvSpPr>
          <p:spPr>
            <a:xfrm>
              <a:off x="2667000" y="1828799"/>
              <a:ext cx="1752473"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err="1">
                  <a:solidFill>
                    <a:srgbClr val="00B0F0"/>
                  </a:solidFill>
                  <a:latin typeface="PT Sans Narrow" pitchFamily="34" charset="0"/>
                </a:rPr>
                <a:t>SYNTAXE</a:t>
              </a:r>
              <a:r>
                <a:rPr lang="en-JM" sz="1600" b="1" dirty="0">
                  <a:solidFill>
                    <a:srgbClr val="00B0F0"/>
                  </a:solidFill>
                  <a:latin typeface="PT Sans Narrow" pitchFamily="34" charset="0"/>
                </a:rPr>
                <a:t> OBJET</a:t>
              </a:r>
            </a:p>
          </p:txBody>
        </p:sp>
      </p:grpSp>
      <p:sp>
        <p:nvSpPr>
          <p:cNvPr id="12" name="TextBox 11"/>
          <p:cNvSpPr txBox="1"/>
          <p:nvPr/>
        </p:nvSpPr>
        <p:spPr>
          <a:xfrm>
            <a:off x="4724400" y="2212975"/>
            <a:ext cx="1460500" cy="338138"/>
          </a:xfrm>
          <a:prstGeom prst="rect">
            <a:avLst/>
          </a:prstGeom>
          <a:noFill/>
        </p:spPr>
        <p:txBody>
          <a:bodyPr>
            <a:spAutoFit/>
          </a:bodyPr>
          <a:lstStyle/>
          <a:p>
            <a:pPr fontAlgn="auto">
              <a:spcBef>
                <a:spcPts val="0"/>
              </a:spcBef>
              <a:spcAft>
                <a:spcPts val="0"/>
              </a:spcAft>
              <a:defRPr/>
            </a:pPr>
            <a:r>
              <a:rPr lang="en-JM" sz="1600" b="1" dirty="0" err="1">
                <a:solidFill>
                  <a:schemeClr val="tx1">
                    <a:lumMod val="95000"/>
                    <a:lumOff val="5000"/>
                  </a:schemeClr>
                </a:solidFill>
                <a:latin typeface="PT Sans Narrow" pitchFamily="34" charset="0"/>
              </a:rPr>
              <a:t>Interactivité</a:t>
            </a:r>
            <a:endParaRPr lang="en-JM" sz="1600" b="1" dirty="0">
              <a:solidFill>
                <a:schemeClr val="tx1">
                  <a:lumMod val="95000"/>
                  <a:lumOff val="5000"/>
                </a:schemeClr>
              </a:solidFill>
              <a:latin typeface="PT Sans Narrow" pitchFamily="34" charset="0"/>
              <a:cs typeface="+mn-cs"/>
            </a:endParaRPr>
          </a:p>
        </p:txBody>
      </p:sp>
      <p:grpSp>
        <p:nvGrpSpPr>
          <p:cNvPr id="4" name="Group 29"/>
          <p:cNvGrpSpPr>
            <a:grpSpLocks/>
          </p:cNvGrpSpPr>
          <p:nvPr/>
        </p:nvGrpSpPr>
        <p:grpSpPr bwMode="auto">
          <a:xfrm>
            <a:off x="4800600" y="2517775"/>
            <a:ext cx="1765300" cy="685800"/>
            <a:chOff x="4800600" y="1752599"/>
            <a:chExt cx="1764792" cy="685801"/>
          </a:xfrm>
        </p:grpSpPr>
        <p:sp>
          <p:nvSpPr>
            <p:cNvPr id="11" name="Rectangle 10"/>
            <p:cNvSpPr/>
            <p:nvPr/>
          </p:nvSpPr>
          <p:spPr>
            <a:xfrm>
              <a:off x="48006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3" name="Rectangle 12"/>
            <p:cNvSpPr/>
            <p:nvPr/>
          </p:nvSpPr>
          <p:spPr>
            <a:xfrm>
              <a:off x="48006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a:solidFill>
                    <a:srgbClr val="00B0F0"/>
                  </a:solidFill>
                  <a:latin typeface="PT Sans Narrow" pitchFamily="34" charset="0"/>
                </a:rPr>
                <a:t>CLIENT</a:t>
              </a:r>
            </a:p>
          </p:txBody>
        </p:sp>
      </p:grpSp>
      <p:sp>
        <p:nvSpPr>
          <p:cNvPr id="15" name="TextBox 14"/>
          <p:cNvSpPr txBox="1"/>
          <p:nvPr/>
        </p:nvSpPr>
        <p:spPr>
          <a:xfrm>
            <a:off x="6781800" y="2212975"/>
            <a:ext cx="1676400" cy="338138"/>
          </a:xfrm>
          <a:prstGeom prst="rect">
            <a:avLst/>
          </a:prstGeom>
          <a:noFill/>
        </p:spPr>
        <p:txBody>
          <a:bodyPr>
            <a:spAutoFit/>
          </a:bodyPr>
          <a:lstStyle/>
          <a:p>
            <a:pPr fontAlgn="auto">
              <a:spcBef>
                <a:spcPts val="0"/>
              </a:spcBef>
              <a:spcAft>
                <a:spcPts val="0"/>
              </a:spcAft>
              <a:defRPr/>
            </a:pPr>
            <a:r>
              <a:rPr lang="en-JM" sz="1600" b="1" dirty="0" err="1">
                <a:solidFill>
                  <a:schemeClr val="tx1">
                    <a:lumMod val="95000"/>
                    <a:lumOff val="5000"/>
                  </a:schemeClr>
                </a:solidFill>
                <a:latin typeface="PT Sans Narrow" pitchFamily="34" charset="0"/>
              </a:rPr>
              <a:t>Norme</a:t>
            </a:r>
            <a:endParaRPr lang="en-JM" sz="1600" b="1" dirty="0">
              <a:solidFill>
                <a:schemeClr val="tx1">
                  <a:lumMod val="95000"/>
                  <a:lumOff val="5000"/>
                </a:schemeClr>
              </a:solidFill>
              <a:latin typeface="PT Sans Narrow" pitchFamily="34" charset="0"/>
            </a:endParaRPr>
          </a:p>
        </p:txBody>
      </p:sp>
      <p:grpSp>
        <p:nvGrpSpPr>
          <p:cNvPr id="21" name="Group 30"/>
          <p:cNvGrpSpPr>
            <a:grpSpLocks/>
          </p:cNvGrpSpPr>
          <p:nvPr/>
        </p:nvGrpSpPr>
        <p:grpSpPr bwMode="auto">
          <a:xfrm>
            <a:off x="6858000" y="2517775"/>
            <a:ext cx="1765300" cy="685800"/>
            <a:chOff x="6858000" y="1752599"/>
            <a:chExt cx="1764792" cy="685801"/>
          </a:xfrm>
        </p:grpSpPr>
        <p:sp>
          <p:nvSpPr>
            <p:cNvPr id="14" name="Rectangle 13"/>
            <p:cNvSpPr/>
            <p:nvPr/>
          </p:nvSpPr>
          <p:spPr>
            <a:xfrm>
              <a:off x="6858000" y="1752599"/>
              <a:ext cx="1764792" cy="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sz="1600" b="1">
                <a:solidFill>
                  <a:srgbClr val="00B0F0"/>
                </a:solidFill>
                <a:latin typeface="PT Sans Narrow" pitchFamily="34" charset="0"/>
              </a:endParaRPr>
            </a:p>
          </p:txBody>
        </p:sp>
        <p:sp>
          <p:nvSpPr>
            <p:cNvPr id="16" name="Rectangle 15"/>
            <p:cNvSpPr/>
            <p:nvPr/>
          </p:nvSpPr>
          <p:spPr>
            <a:xfrm>
              <a:off x="6858000" y="1828799"/>
              <a:ext cx="1752096" cy="60960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JM" sz="1600" b="1" dirty="0">
                  <a:solidFill>
                    <a:srgbClr val="00B0F0"/>
                  </a:solidFill>
                  <a:latin typeface="PT Sans Narrow" pitchFamily="34" charset="0"/>
                </a:rPr>
                <a:t>ECMA-262</a:t>
              </a:r>
            </a:p>
          </p:txBody>
        </p:sp>
      </p:grpSp>
      <p:sp>
        <p:nvSpPr>
          <p:cNvPr id="17" name="TextBox 16"/>
          <p:cNvSpPr txBox="1"/>
          <p:nvPr/>
        </p:nvSpPr>
        <p:spPr>
          <a:xfrm>
            <a:off x="2590800" y="3355975"/>
            <a:ext cx="1981200" cy="1816100"/>
          </a:xfrm>
          <a:prstGeom prst="rect">
            <a:avLst/>
          </a:prstGeom>
          <a:noFill/>
        </p:spPr>
        <p:txBody>
          <a:bodyPr>
            <a:spAutoFit/>
          </a:bodyPr>
          <a:lstStyle/>
          <a:p>
            <a:pPr fontAlgn="auto">
              <a:spcBef>
                <a:spcPts val="0"/>
              </a:spcBef>
              <a:spcAft>
                <a:spcPts val="0"/>
              </a:spcAft>
              <a:defRPr/>
            </a:pPr>
            <a:r>
              <a:rPr lang="fr-FR" sz="1400" dirty="0"/>
              <a:t>La syntaxe JavaScript est une simplification inspirée de nombreux langages (java, C..)</a:t>
            </a:r>
          </a:p>
          <a:p>
            <a:pPr fontAlgn="auto">
              <a:spcBef>
                <a:spcPts val="0"/>
              </a:spcBef>
              <a:spcAft>
                <a:spcPts val="0"/>
              </a:spcAft>
              <a:defRPr/>
            </a:pPr>
            <a:endParaRPr lang="fr-FR" sz="1400" dirty="0"/>
          </a:p>
          <a:p>
            <a:pPr fontAlgn="auto">
              <a:spcBef>
                <a:spcPts val="0"/>
              </a:spcBef>
              <a:spcAft>
                <a:spcPts val="0"/>
              </a:spcAft>
              <a:defRPr/>
            </a:pPr>
            <a:r>
              <a:rPr lang="fr-FR" sz="1400" dirty="0"/>
              <a:t>JavaScript est  à la fois procédural, orienté objet et de prototype.</a:t>
            </a:r>
            <a:endParaRPr lang="en-JM" sz="1400" dirty="0">
              <a:solidFill>
                <a:schemeClr val="tx1">
                  <a:lumMod val="75000"/>
                  <a:lumOff val="25000"/>
                </a:schemeClr>
              </a:solidFill>
              <a:latin typeface="+mn-lt"/>
              <a:cs typeface="+mn-cs"/>
            </a:endParaRPr>
          </a:p>
        </p:txBody>
      </p:sp>
      <p:sp>
        <p:nvSpPr>
          <p:cNvPr id="18" name="TextBox 17"/>
          <p:cNvSpPr txBox="1"/>
          <p:nvPr/>
        </p:nvSpPr>
        <p:spPr>
          <a:xfrm>
            <a:off x="4724400" y="3355975"/>
            <a:ext cx="1981200" cy="1169988"/>
          </a:xfrm>
          <a:prstGeom prst="rect">
            <a:avLst/>
          </a:prstGeom>
          <a:noFill/>
        </p:spPr>
        <p:txBody>
          <a:bodyPr>
            <a:spAutoFit/>
          </a:bodyPr>
          <a:lstStyle/>
          <a:p>
            <a:pPr fontAlgn="auto">
              <a:spcBef>
                <a:spcPts val="0"/>
              </a:spcBef>
              <a:spcAft>
                <a:spcPts val="0"/>
              </a:spcAft>
              <a:defRPr/>
            </a:pPr>
            <a:r>
              <a:rPr lang="fr-FR" sz="1400" dirty="0"/>
              <a:t>L’interactivité au sein du client HTTP est la gestion de </a:t>
            </a:r>
            <a:r>
              <a:rPr lang="fr-FR" sz="1400" b="1" dirty="0"/>
              <a:t>réponses programmées</a:t>
            </a:r>
            <a:r>
              <a:rPr lang="fr-FR" sz="1400" dirty="0"/>
              <a:t> pour des situation prédéfinies.</a:t>
            </a:r>
            <a:endParaRPr lang="en-JM" sz="1400" dirty="0">
              <a:solidFill>
                <a:schemeClr val="tx1">
                  <a:lumMod val="75000"/>
                  <a:lumOff val="25000"/>
                </a:schemeClr>
              </a:solidFill>
            </a:endParaRPr>
          </a:p>
        </p:txBody>
      </p:sp>
      <p:sp>
        <p:nvSpPr>
          <p:cNvPr id="19" name="TextBox 18"/>
          <p:cNvSpPr txBox="1"/>
          <p:nvPr/>
        </p:nvSpPr>
        <p:spPr>
          <a:xfrm>
            <a:off x="6781800" y="3355975"/>
            <a:ext cx="1981200" cy="2032000"/>
          </a:xfrm>
          <a:prstGeom prst="rect">
            <a:avLst/>
          </a:prstGeom>
          <a:noFill/>
        </p:spPr>
        <p:txBody>
          <a:bodyPr>
            <a:spAutoFit/>
          </a:bodyPr>
          <a:lstStyle/>
          <a:p>
            <a:pPr fontAlgn="auto">
              <a:spcBef>
                <a:spcPts val="0"/>
              </a:spcBef>
              <a:spcAft>
                <a:spcPts val="0"/>
              </a:spcAft>
              <a:defRPr/>
            </a:pPr>
            <a:r>
              <a:rPr lang="fr-FR" sz="1400" dirty="0"/>
              <a:t>La norme ECMA-262 est la standardisation du langage  </a:t>
            </a:r>
            <a:r>
              <a:rPr lang="fr-FR" sz="1400" b="1" dirty="0" err="1"/>
              <a:t>ECMAScript</a:t>
            </a:r>
            <a:r>
              <a:rPr lang="fr-FR" sz="1400" dirty="0"/>
              <a:t>.</a:t>
            </a:r>
          </a:p>
          <a:p>
            <a:pPr fontAlgn="auto">
              <a:spcBef>
                <a:spcPts val="0"/>
              </a:spcBef>
              <a:spcAft>
                <a:spcPts val="0"/>
              </a:spcAft>
              <a:defRPr/>
            </a:pPr>
            <a:endParaRPr lang="fr-FR" sz="1400" dirty="0">
              <a:solidFill>
                <a:schemeClr val="tx1">
                  <a:lumMod val="75000"/>
                  <a:lumOff val="25000"/>
                </a:schemeClr>
              </a:solidFill>
            </a:endParaRPr>
          </a:p>
          <a:p>
            <a:pPr fontAlgn="auto">
              <a:spcBef>
                <a:spcPts val="0"/>
              </a:spcBef>
              <a:spcAft>
                <a:spcPts val="0"/>
              </a:spcAft>
              <a:defRPr/>
            </a:pPr>
            <a:r>
              <a:rPr lang="fr-FR" sz="1400" b="1" dirty="0">
                <a:solidFill>
                  <a:schemeClr val="tx1">
                    <a:lumMod val="75000"/>
                    <a:lumOff val="25000"/>
                  </a:schemeClr>
                </a:solidFill>
              </a:rPr>
              <a:t>Il en existe  5 versions</a:t>
            </a:r>
          </a:p>
          <a:p>
            <a:pPr fontAlgn="auto">
              <a:spcBef>
                <a:spcPts val="0"/>
              </a:spcBef>
              <a:spcAft>
                <a:spcPts val="0"/>
              </a:spcAft>
              <a:defRPr/>
            </a:pPr>
            <a:endParaRPr lang="fr-FR" sz="1400" b="1" dirty="0">
              <a:solidFill>
                <a:schemeClr val="tx1">
                  <a:lumMod val="75000"/>
                  <a:lumOff val="25000"/>
                </a:schemeClr>
              </a:solidFill>
            </a:endParaRPr>
          </a:p>
          <a:p>
            <a:pPr fontAlgn="auto">
              <a:spcBef>
                <a:spcPts val="0"/>
              </a:spcBef>
              <a:spcAft>
                <a:spcPts val="0"/>
              </a:spcAft>
              <a:defRPr/>
            </a:pPr>
            <a:r>
              <a:rPr lang="fr-FR" sz="1400" b="1" dirty="0">
                <a:solidFill>
                  <a:schemeClr val="tx1">
                    <a:lumMod val="75000"/>
                    <a:lumOff val="25000"/>
                  </a:schemeClr>
                </a:solidFill>
              </a:rPr>
              <a:t>ES3 est la plus couramment utilisée</a:t>
            </a:r>
          </a:p>
          <a:p>
            <a:pPr fontAlgn="auto">
              <a:spcBef>
                <a:spcPts val="0"/>
              </a:spcBef>
              <a:spcAft>
                <a:spcPts val="0"/>
              </a:spcAft>
              <a:defRPr/>
            </a:pPr>
            <a:r>
              <a:rPr lang="fr-FR" sz="1400" dirty="0">
                <a:solidFill>
                  <a:schemeClr val="tx1">
                    <a:lumMod val="75000"/>
                    <a:lumOff val="25000"/>
                  </a:schemeClr>
                </a:solidFill>
              </a:rPr>
              <a:t>ES5 en développement</a:t>
            </a:r>
          </a:p>
        </p:txBody>
      </p:sp>
      <p:sp>
        <p:nvSpPr>
          <p:cNvPr id="20" name="TextBox 19"/>
          <p:cNvSpPr txBox="1"/>
          <p:nvPr/>
        </p:nvSpPr>
        <p:spPr>
          <a:xfrm>
            <a:off x="457200" y="3355975"/>
            <a:ext cx="1981200" cy="1816100"/>
          </a:xfrm>
          <a:prstGeom prst="rect">
            <a:avLst/>
          </a:prstGeom>
          <a:noFill/>
        </p:spPr>
        <p:txBody>
          <a:bodyPr>
            <a:spAutoFit/>
          </a:bodyPr>
          <a:lstStyle/>
          <a:p>
            <a:pPr fontAlgn="auto">
              <a:spcBef>
                <a:spcPts val="0"/>
              </a:spcBef>
              <a:spcAft>
                <a:spcPts val="0"/>
              </a:spcAft>
              <a:defRPr/>
            </a:pPr>
            <a:r>
              <a:rPr lang="fr-FR" sz="1400" dirty="0">
                <a:solidFill>
                  <a:schemeClr val="tx1">
                    <a:lumMod val="75000"/>
                    <a:lumOff val="25000"/>
                  </a:schemeClr>
                </a:solidFill>
                <a:latin typeface="+mn-lt"/>
                <a:cs typeface="+mn-cs"/>
              </a:rPr>
              <a:t>Langage pouvant s’affranchir des contrainte de bas niveau par l’utilisation d’un </a:t>
            </a:r>
            <a:r>
              <a:rPr lang="fr-FR" sz="1400" b="1" dirty="0">
                <a:solidFill>
                  <a:schemeClr val="tx1">
                    <a:lumMod val="75000"/>
                    <a:lumOff val="25000"/>
                  </a:schemeClr>
                </a:solidFill>
                <a:latin typeface="+mn-lt"/>
                <a:cs typeface="+mn-cs"/>
              </a:rPr>
              <a:t>interpréteur </a:t>
            </a:r>
            <a:r>
              <a:rPr lang="fr-FR" sz="1400" dirty="0">
                <a:solidFill>
                  <a:schemeClr val="tx1">
                    <a:lumMod val="75000"/>
                    <a:lumOff val="25000"/>
                  </a:schemeClr>
                </a:solidFill>
                <a:latin typeface="+mn-lt"/>
                <a:cs typeface="+mn-cs"/>
              </a:rPr>
              <a:t>déterminant </a:t>
            </a:r>
            <a:r>
              <a:rPr lang="fr-FR" sz="1400" b="1" dirty="0">
                <a:solidFill>
                  <a:schemeClr val="tx1">
                    <a:lumMod val="75000"/>
                    <a:lumOff val="25000"/>
                  </a:schemeClr>
                </a:solidFill>
                <a:latin typeface="+mn-lt"/>
                <a:cs typeface="+mn-cs"/>
              </a:rPr>
              <a:t>l’environnement et les possibilités  </a:t>
            </a:r>
            <a:r>
              <a:rPr lang="fr-FR" sz="1400" dirty="0">
                <a:solidFill>
                  <a:schemeClr val="tx1">
                    <a:lumMod val="75000"/>
                    <a:lumOff val="25000"/>
                  </a:schemeClr>
                </a:solidFill>
                <a:latin typeface="+mn-lt"/>
                <a:cs typeface="+mn-cs"/>
              </a:rPr>
              <a:t>du langage.</a:t>
            </a:r>
            <a:endParaRPr lang="en-JM" sz="1400" dirty="0">
              <a:solidFill>
                <a:schemeClr val="tx1">
                  <a:lumMod val="75000"/>
                  <a:lumOff val="25000"/>
                </a:schemeClr>
              </a:solidFill>
              <a:latin typeface="+mn-lt"/>
              <a:cs typeface="+mn-cs"/>
            </a:endParaRPr>
          </a:p>
        </p:txBody>
      </p:sp>
      <p:sp>
        <p:nvSpPr>
          <p:cNvPr id="25617" name="Content Placeholder 4"/>
          <p:cNvSpPr txBox="1">
            <a:spLocks/>
          </p:cNvSpPr>
          <p:nvPr/>
        </p:nvSpPr>
        <p:spPr bwMode="auto">
          <a:xfrm>
            <a:off x="457200" y="1066800"/>
            <a:ext cx="8001000" cy="685800"/>
          </a:xfrm>
          <a:prstGeom prst="rect">
            <a:avLst/>
          </a:prstGeom>
          <a:noFill/>
          <a:ln w="9525">
            <a:noFill/>
            <a:miter lim="800000"/>
            <a:headEnd/>
            <a:tailEnd/>
          </a:ln>
        </p:spPr>
        <p:txBody>
          <a:bodyPr/>
          <a:lstStyle/>
          <a:p>
            <a:pPr>
              <a:buFont typeface="Arial" charset="0"/>
              <a:buNone/>
            </a:pPr>
            <a:r>
              <a:rPr lang="fr-FR" sz="1600">
                <a:solidFill>
                  <a:srgbClr val="404040"/>
                </a:solidFill>
              </a:rPr>
              <a:t>Le but de JavaScript est de manipuler simplement les objets informatique au sein du navigateur. </a:t>
            </a:r>
            <a:endParaRPr lang="en-JM" sz="1600">
              <a:solidFill>
                <a:srgbClr val="404040"/>
              </a:solidFill>
            </a:endParaRPr>
          </a:p>
        </p:txBody>
      </p:sp>
      <p:sp>
        <p:nvSpPr>
          <p:cNvPr id="25618" name="Content Placeholder 4"/>
          <p:cNvSpPr txBox="1">
            <a:spLocks/>
          </p:cNvSpPr>
          <p:nvPr/>
        </p:nvSpPr>
        <p:spPr bwMode="auto">
          <a:xfrm>
            <a:off x="457200" y="5486400"/>
            <a:ext cx="8001000" cy="685800"/>
          </a:xfrm>
          <a:prstGeom prst="rect">
            <a:avLst/>
          </a:prstGeom>
          <a:noFill/>
          <a:ln w="9525">
            <a:noFill/>
            <a:miter lim="800000"/>
            <a:headEnd/>
            <a:tailEnd/>
          </a:ln>
        </p:spPr>
        <p:txBody>
          <a:bodyPr/>
          <a:lstStyle/>
          <a:p>
            <a:pPr>
              <a:buFont typeface="Arial" charset="0"/>
              <a:buNone/>
            </a:pPr>
            <a:r>
              <a:rPr lang="fr-FR" sz="1600" b="1">
                <a:solidFill>
                  <a:srgbClr val="404040"/>
                </a:solidFill>
              </a:rPr>
              <a:t>JavaScript </a:t>
            </a:r>
            <a:r>
              <a:rPr lang="fr-FR" sz="1600">
                <a:solidFill>
                  <a:srgbClr val="404040"/>
                </a:solidFill>
              </a:rPr>
              <a:t>initialement décrit comme un complément au langage </a:t>
            </a:r>
            <a:r>
              <a:rPr lang="fr-FR" sz="1600" b="1">
                <a:solidFill>
                  <a:srgbClr val="404040"/>
                </a:solidFill>
              </a:rPr>
              <a:t>Java</a:t>
            </a:r>
            <a:r>
              <a:rPr lang="fr-FR" sz="1600">
                <a:solidFill>
                  <a:srgbClr val="404040"/>
                </a:solidFill>
              </a:rPr>
              <a:t> </a:t>
            </a:r>
          </a:p>
          <a:p>
            <a:pPr>
              <a:buFont typeface="Arial" charset="0"/>
              <a:buNone/>
            </a:pPr>
            <a:r>
              <a:rPr lang="fr-FR" sz="1600">
                <a:solidFill>
                  <a:srgbClr val="404040"/>
                </a:solidFill>
              </a:rPr>
              <a:t>en est pourtant </a:t>
            </a:r>
            <a:r>
              <a:rPr lang="fr-FR" sz="1600" b="1">
                <a:solidFill>
                  <a:srgbClr val="404040"/>
                </a:solidFill>
              </a:rPr>
              <a:t>fondamentalement différent</a:t>
            </a:r>
            <a:r>
              <a:rPr lang="fr-FR" sz="1600">
                <a:solidFill>
                  <a:srgbClr val="404040"/>
                </a:solidFill>
              </a:rPr>
              <a:t>.</a:t>
            </a:r>
            <a:endParaRPr lang="en-JM" sz="1600">
              <a:solidFill>
                <a:srgbClr val="40404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70</a:t>
            </a:fld>
            <a:endParaRPr lang="fr-FR"/>
          </a:p>
        </p:txBody>
      </p:sp>
    </p:spTree>
    <p:extLst>
      <p:ext uri="{BB962C8B-B14F-4D97-AF65-F5344CB8AC3E}">
        <p14:creationId xmlns:p14="http://schemas.microsoft.com/office/powerpoint/2010/main" val="24538838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71</a:t>
            </a:fld>
            <a:endParaRPr lang="fr-FR"/>
          </a:p>
        </p:txBody>
      </p:sp>
    </p:spTree>
    <p:extLst>
      <p:ext uri="{BB962C8B-B14F-4D97-AF65-F5344CB8AC3E}">
        <p14:creationId xmlns:p14="http://schemas.microsoft.com/office/powerpoint/2010/main" val="3766733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 langage JavaScript</a:t>
            </a:r>
          </a:p>
        </p:txBody>
      </p:sp>
      <p:sp>
        <p:nvSpPr>
          <p:cNvPr id="5" name="Espace réservé du texte 4"/>
          <p:cNvSpPr>
            <a:spLocks noGrp="1"/>
          </p:cNvSpPr>
          <p:nvPr>
            <p:ph type="body" idx="1"/>
          </p:nvPr>
        </p:nvSpPr>
        <p:spPr/>
        <p:txBody>
          <a:bodyPr>
            <a:normAutofit lnSpcReduction="10000"/>
          </a:bodyPr>
          <a:lstStyle/>
          <a:p>
            <a:r>
              <a:rPr lang="fr-FR" dirty="0"/>
              <a:t>du code, encore + de code,</a:t>
            </a:r>
          </a:p>
          <a:p>
            <a:r>
              <a:rPr lang="fr-FR" dirty="0"/>
              <a:t>toujours &amp; du code </a:t>
            </a:r>
          </a:p>
        </p:txBody>
      </p:sp>
    </p:spTree>
    <p:extLst>
      <p:ext uri="{BB962C8B-B14F-4D97-AF65-F5344CB8AC3E}">
        <p14:creationId xmlns:p14="http://schemas.microsoft.com/office/powerpoint/2010/main" val="40224795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 écrire du JS</a:t>
            </a:r>
          </a:p>
        </p:txBody>
      </p:sp>
      <p:sp>
        <p:nvSpPr>
          <p:cNvPr id="3" name="Espace réservé du contenu 2"/>
          <p:cNvSpPr>
            <a:spLocks noGrp="1"/>
          </p:cNvSpPr>
          <p:nvPr>
            <p:ph idx="1"/>
          </p:nvPr>
        </p:nvSpPr>
        <p:spPr/>
        <p:txBody>
          <a:bodyPr>
            <a:normAutofit fontScale="92500" lnSpcReduction="20000"/>
          </a:bodyPr>
          <a:lstStyle/>
          <a:p>
            <a:r>
              <a:rPr lang="fr-FR" dirty="0"/>
              <a:t>La balise script</a:t>
            </a:r>
          </a:p>
          <a:p>
            <a:pPr algn="ctr">
              <a:buNone/>
            </a:pPr>
            <a:r>
              <a:rPr lang="fr-FR" dirty="0"/>
              <a:t>&lt;script&gt; console.log("hello");&lt;/script&gt;</a:t>
            </a:r>
          </a:p>
          <a:p>
            <a:endParaRPr lang="fr-FR" dirty="0"/>
          </a:p>
          <a:p>
            <a:r>
              <a:rPr lang="fr-FR" dirty="0"/>
              <a:t>Les fichier </a:t>
            </a:r>
            <a:r>
              <a:rPr lang="fr-FR" dirty="0" err="1"/>
              <a:t>js</a:t>
            </a:r>
            <a:endParaRPr lang="fr-FR" dirty="0"/>
          </a:p>
          <a:p>
            <a:pPr algn="ctr">
              <a:buNone/>
            </a:pPr>
            <a:r>
              <a:rPr lang="fr-FR" dirty="0"/>
              <a:t>&lt;script </a:t>
            </a:r>
            <a:r>
              <a:rPr lang="fr-FR" dirty="0" err="1"/>
              <a:t>href</a:t>
            </a:r>
            <a:r>
              <a:rPr lang="fr-FR" dirty="0"/>
              <a:t>="</a:t>
            </a:r>
            <a:r>
              <a:rPr lang="fr-FR" dirty="0" err="1"/>
              <a:t>js</a:t>
            </a:r>
            <a:r>
              <a:rPr lang="fr-FR" dirty="0"/>
              <a:t>/fichier.js"&gt;&lt;/script&gt;</a:t>
            </a:r>
          </a:p>
          <a:p>
            <a:endParaRPr lang="fr-FR" dirty="0"/>
          </a:p>
          <a:p>
            <a:r>
              <a:rPr lang="fr-FR" dirty="0"/>
              <a:t>Dans les liens *</a:t>
            </a:r>
          </a:p>
          <a:p>
            <a:pPr algn="ctr">
              <a:buNone/>
            </a:pPr>
            <a:r>
              <a:rPr lang="fr-FR" dirty="0"/>
              <a:t>&lt;a </a:t>
            </a:r>
            <a:r>
              <a:rPr lang="fr-FR" dirty="0" err="1"/>
              <a:t>href</a:t>
            </a:r>
            <a:r>
              <a:rPr lang="fr-FR" dirty="0"/>
              <a:t>="</a:t>
            </a:r>
            <a:r>
              <a:rPr lang="fr-FR" dirty="0" err="1"/>
              <a:t>JavaScript:alert</a:t>
            </a:r>
            <a:r>
              <a:rPr lang="fr-FR" dirty="0"/>
              <a:t>('test');"&gt;Tester &lt;/a&gt;</a:t>
            </a:r>
          </a:p>
          <a:p>
            <a:pPr algn="ctr">
              <a:buNone/>
            </a:pPr>
            <a:endParaRPr lang="fr-FR" dirty="0"/>
          </a:p>
          <a:p>
            <a:r>
              <a:rPr lang="fr-FR" dirty="0"/>
              <a:t>Dans les </a:t>
            </a:r>
            <a:r>
              <a:rPr lang="fr-FR" dirty="0" err="1"/>
              <a:t>events</a:t>
            </a:r>
            <a:r>
              <a:rPr lang="fr-FR" dirty="0"/>
              <a:t> **</a:t>
            </a:r>
          </a:p>
          <a:p>
            <a:pPr algn="ctr">
              <a:buNone/>
            </a:pPr>
            <a:r>
              <a:rPr lang="fr-FR" dirty="0"/>
              <a:t>&lt;input type="</a:t>
            </a:r>
            <a:r>
              <a:rPr lang="fr-FR" dirty="0" err="1"/>
              <a:t>button</a:t>
            </a:r>
            <a:r>
              <a:rPr lang="fr-FR" dirty="0"/>
              <a:t>" </a:t>
            </a:r>
            <a:r>
              <a:rPr lang="fr-FR" dirty="0" err="1"/>
              <a:t>onclick</a:t>
            </a:r>
            <a:r>
              <a:rPr lang="fr-FR" dirty="0"/>
              <a:t>="</a:t>
            </a:r>
            <a:r>
              <a:rPr lang="fr-FR" dirty="0" err="1"/>
              <a:t>alert</a:t>
            </a:r>
            <a:r>
              <a:rPr lang="fr-FR" dirty="0"/>
              <a:t>('test');" /&gt;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AutoShape 2"/>
          <p:cNvSpPr>
            <a:spLocks noGrp="1" noChangeArrowheads="1"/>
          </p:cNvSpPr>
          <p:nvPr>
            <p:ph type="title"/>
          </p:nvPr>
        </p:nvSpPr>
        <p:spPr>
          <a:prstGeom prst="rect">
            <a:avLst/>
          </a:prstGeom>
        </p:spPr>
        <p:txBody>
          <a:bodyPr/>
          <a:lstStyle/>
          <a:p>
            <a:pPr eaLnBrk="1" hangingPunct="1"/>
            <a:r>
              <a:rPr lang="fr-FR" altLang="fr-FR"/>
              <a:t>Conventions de nommage</a:t>
            </a:r>
          </a:p>
        </p:txBody>
      </p:sp>
      <p:sp>
        <p:nvSpPr>
          <p:cNvPr id="27652" name="Rectangle 3"/>
          <p:cNvSpPr>
            <a:spLocks noGrp="1" noChangeArrowheads="1"/>
          </p:cNvSpPr>
          <p:nvPr>
            <p:ph idx="1"/>
          </p:nvPr>
        </p:nvSpPr>
        <p:spPr>
          <a:prstGeom prst="rect">
            <a:avLst/>
          </a:prstGeom>
        </p:spPr>
        <p:txBody>
          <a:bodyPr lIns="91440" tIns="45720" rIns="91440" bIns="45720">
            <a:normAutofit fontScale="77500" lnSpcReduction="20000"/>
          </a:bodyPr>
          <a:lstStyle/>
          <a:p>
            <a:pPr eaLnBrk="1" hangingPunct="1">
              <a:lnSpc>
                <a:spcPct val="90000"/>
              </a:lnSpc>
              <a:tabLst>
                <a:tab pos="8439150" algn="r"/>
              </a:tabLst>
            </a:pPr>
            <a:r>
              <a:rPr lang="fr-FR" altLang="fr-FR" b="1" dirty="0" err="1"/>
              <a:t>Javascript</a:t>
            </a:r>
            <a:r>
              <a:rPr lang="fr-FR" altLang="fr-FR" dirty="0"/>
              <a:t>, </a:t>
            </a:r>
            <a:r>
              <a:rPr lang="fr-FR" altLang="fr-FR" b="1" dirty="0"/>
              <a:t>sensible</a:t>
            </a:r>
            <a:r>
              <a:rPr lang="fr-FR" altLang="fr-FR" dirty="0"/>
              <a:t> à la </a:t>
            </a:r>
            <a:r>
              <a:rPr lang="fr-FR" altLang="fr-FR" b="1" dirty="0"/>
              <a:t>casse</a:t>
            </a:r>
            <a:r>
              <a:rPr lang="fr-FR" altLang="fr-FR" dirty="0"/>
              <a:t>, utilise :</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UpperCamelCase</a:t>
            </a:r>
            <a:r>
              <a:rPr lang="fr-FR" altLang="fr-FR" dirty="0">
                <a:ea typeface="MS Mincho" pitchFamily="49" charset="-128"/>
              </a:rPr>
              <a:t> (</a:t>
            </a:r>
            <a:r>
              <a:rPr lang="fr-FR" altLang="fr-FR" sz="2100" dirty="0">
                <a:ea typeface="MS Mincho" pitchFamily="49" charset="-128"/>
              </a:rPr>
              <a:t>casse de chameau événement</a:t>
            </a:r>
            <a:r>
              <a:rPr lang="fr-FR" altLang="fr-FR" dirty="0">
                <a:ea typeface="MS Mincho" pitchFamily="49" charset="-128"/>
              </a:rPr>
              <a:t>) pour les types / </a:t>
            </a:r>
            <a:r>
              <a:rPr lang="fr-FR" altLang="fr-FR" dirty="0" err="1">
                <a:ea typeface="MS Mincho" pitchFamily="49" charset="-128"/>
              </a:rPr>
              <a:t>namespaces</a:t>
            </a:r>
            <a:endParaRPr lang="fr-FR" altLang="fr-FR" dirty="0">
              <a:ea typeface="MS Mincho" pitchFamily="49" charset="-128"/>
            </a:endParaRP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RegExp</a:t>
            </a:r>
            <a:r>
              <a:rPr lang="fr-FR" altLang="fr-FR" dirty="0">
                <a:ea typeface="MS Mincho" pitchFamily="49" charset="-128"/>
              </a:rPr>
              <a:t>   ou   String   -   </a:t>
            </a:r>
            <a:r>
              <a:rPr lang="fr-FR" altLang="fr-FR" dirty="0" err="1">
                <a:ea typeface="MS Mincho" pitchFamily="49" charset="-128"/>
              </a:rPr>
              <a:t>Node</a:t>
            </a:r>
            <a:r>
              <a:rPr lang="fr-FR" altLang="fr-FR" dirty="0">
                <a:ea typeface="MS Mincho" pitchFamily="49" charset="-128"/>
              </a:rPr>
              <a:t>   ou   Ajax</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lowerCamelCase</a:t>
            </a:r>
            <a:r>
              <a:rPr lang="fr-FR" altLang="fr-FR" dirty="0">
                <a:ea typeface="MS Mincho" pitchFamily="49" charset="-128"/>
              </a:rPr>
              <a:t> pour les objets, variables, propriétés, fonctions, méthodes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window.clientHeight</a:t>
            </a:r>
            <a:r>
              <a:rPr lang="fr-FR" altLang="fr-FR" dirty="0">
                <a:ea typeface="MS Mincho" pitchFamily="49" charset="-128"/>
              </a:rPr>
              <a:t>   ou   </a:t>
            </a:r>
            <a:r>
              <a:rPr lang="fr-FR" altLang="fr-FR" dirty="0" err="1">
                <a:ea typeface="MS Mincho" pitchFamily="49" charset="-128"/>
              </a:rPr>
              <a:t>xhr.readyState</a:t>
            </a:r>
            <a:r>
              <a:rPr lang="fr-FR" altLang="fr-FR" dirty="0">
                <a:ea typeface="MS Mincho" pitchFamily="49" charset="-128"/>
              </a:rPr>
              <a:t>   -   </a:t>
            </a:r>
            <a:r>
              <a:rPr lang="fr-FR" altLang="fr-FR" dirty="0" err="1">
                <a:ea typeface="MS Mincho" pitchFamily="49" charset="-128"/>
              </a:rPr>
              <a:t>charAt</a:t>
            </a:r>
            <a:r>
              <a:rPr lang="fr-FR" altLang="fr-FR" dirty="0">
                <a:ea typeface="MS Mincho" pitchFamily="49" charset="-128"/>
              </a:rPr>
              <a:t>(2)   ou   </a:t>
            </a:r>
            <a:r>
              <a:rPr lang="fr-FR" altLang="fr-FR" dirty="0" err="1">
                <a:ea typeface="MS Mincho" pitchFamily="49" charset="-128"/>
              </a:rPr>
              <a:t>indexOf</a:t>
            </a:r>
            <a:r>
              <a:rPr lang="fr-FR" altLang="fr-FR" dirty="0">
                <a:ea typeface="MS Mincho" pitchFamily="49" charset="-128"/>
              </a:rPr>
              <a:t>('?')</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majuscule</a:t>
            </a:r>
            <a:r>
              <a:rPr lang="fr-FR" altLang="fr-FR" dirty="0">
                <a:ea typeface="MS Mincho" pitchFamily="49" charset="-128"/>
              </a:rPr>
              <a:t>, chaque mot séparé par un « _ » pour les </a:t>
            </a:r>
            <a:r>
              <a:rPr lang="fr-FR" altLang="fr-FR" b="1" dirty="0">
                <a:ea typeface="MS Mincho" pitchFamily="49" charset="-128"/>
              </a:rPr>
              <a:t>constantes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Node.TEXT_NODE</a:t>
            </a:r>
            <a:r>
              <a:rPr lang="fr-FR" altLang="fr-FR" dirty="0">
                <a:ea typeface="MS Mincho" pitchFamily="49" charset="-128"/>
              </a:rPr>
              <a:t>   ou   STR_ERROR_MSG</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minuscule</a:t>
            </a:r>
            <a:r>
              <a:rPr lang="fr-FR" altLang="fr-FR" dirty="0">
                <a:ea typeface="MS Mincho" pitchFamily="49" charset="-128"/>
              </a:rPr>
              <a:t> pour les </a:t>
            </a:r>
            <a:r>
              <a:rPr lang="fr-FR" altLang="fr-FR" b="1" dirty="0">
                <a:ea typeface="MS Mincho" pitchFamily="49" charset="-128"/>
              </a:rPr>
              <a:t>événements</a:t>
            </a:r>
            <a:r>
              <a:rPr lang="fr-FR" altLang="fr-FR" dirty="0">
                <a:ea typeface="MS Mincho" pitchFamily="49" charset="-128"/>
              </a:rPr>
              <a:t> et gestionnaires d'événement</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onreadystatechange</a:t>
            </a:r>
            <a:r>
              <a:rPr lang="fr-FR" altLang="fr-FR" dirty="0">
                <a:ea typeface="MS Mincho" pitchFamily="49" charset="-128"/>
              </a:rPr>
              <a:t>   ou   </a:t>
            </a:r>
            <a:r>
              <a:rPr lang="fr-FR" altLang="fr-FR" dirty="0" err="1">
                <a:ea typeface="MS Mincho" pitchFamily="49" charset="-128"/>
              </a:rPr>
              <a:t>onclick</a:t>
            </a:r>
            <a:endParaRPr lang="fr-FR" altLang="fr-FR" dirty="0">
              <a:ea typeface="MS Mincho" pitchFamily="49" charset="-128"/>
            </a:endParaRPr>
          </a:p>
          <a:p>
            <a:pPr lvl="1" eaLnBrk="1" hangingPunct="1">
              <a:lnSpc>
                <a:spcPct val="90000"/>
              </a:lnSpc>
              <a:tabLst>
                <a:tab pos="8439150" algn="r"/>
              </a:tabLst>
            </a:pPr>
            <a:r>
              <a:rPr lang="fr-FR" altLang="fr-FR" dirty="0">
                <a:ea typeface="MS Mincho" pitchFamily="49" charset="-128"/>
              </a:rPr>
              <a:t>« </a:t>
            </a:r>
            <a:r>
              <a:rPr lang="fr-FR" altLang="fr-FR" b="1" dirty="0">
                <a:ea typeface="MS Mincho" pitchFamily="49" charset="-128"/>
              </a:rPr>
              <a:t>_</a:t>
            </a:r>
            <a:r>
              <a:rPr lang="fr-FR" altLang="fr-FR" dirty="0">
                <a:ea typeface="MS Mincho" pitchFamily="49" charset="-128"/>
              </a:rPr>
              <a:t> » </a:t>
            </a:r>
            <a:r>
              <a:rPr lang="fr-FR" altLang="fr-FR" b="1" dirty="0">
                <a:ea typeface="MS Mincho" pitchFamily="49" charset="-128"/>
              </a:rPr>
              <a:t>devant</a:t>
            </a:r>
            <a:r>
              <a:rPr lang="fr-FR" altLang="fr-FR" dirty="0">
                <a:ea typeface="MS Mincho" pitchFamily="49" charset="-128"/>
              </a:rPr>
              <a:t> le nom des propriétés </a:t>
            </a:r>
            <a:r>
              <a:rPr lang="fr-FR" altLang="fr-FR" b="1" dirty="0">
                <a:ea typeface="MS Mincho" pitchFamily="49" charset="-128"/>
              </a:rPr>
              <a:t>privées</a:t>
            </a:r>
            <a:r>
              <a:rPr lang="fr-FR" altLang="fr-FR" dirty="0">
                <a:ea typeface="MS Mincho" pitchFamily="49" charset="-128"/>
              </a:rPr>
              <a:t> (ex: </a:t>
            </a:r>
            <a:r>
              <a:rPr lang="fr-FR" altLang="fr-FR" dirty="0" err="1">
                <a:ea typeface="MS Mincho" pitchFamily="49" charset="-128"/>
              </a:rPr>
              <a:t>_myPvtProp</a:t>
            </a:r>
            <a:r>
              <a:rPr lang="fr-FR" altLang="fr-FR" dirty="0">
                <a:ea typeface="MS Mincho" pitchFamily="49" charset="-128"/>
              </a:rPr>
              <a:t>)</a:t>
            </a:r>
          </a:p>
          <a:p>
            <a:pPr lvl="2" eaLnBrk="1" hangingPunct="1">
              <a:lnSpc>
                <a:spcPct val="90000"/>
              </a:lnSpc>
              <a:tabLst>
                <a:tab pos="8439150" algn="r"/>
              </a:tabLst>
            </a:pPr>
            <a:r>
              <a:rPr lang="fr-FR" altLang="fr-FR" dirty="0">
                <a:ea typeface="MS Mincho" pitchFamily="49" charset="-128"/>
              </a:rPr>
              <a:t>Ex: var </a:t>
            </a:r>
            <a:r>
              <a:rPr lang="fr-FR" altLang="fr-FR" dirty="0" err="1">
                <a:ea typeface="MS Mincho" pitchFamily="49" charset="-128"/>
              </a:rPr>
              <a:t>_id</a:t>
            </a:r>
            <a:r>
              <a:rPr lang="fr-FR" altLang="fr-FR" dirty="0">
                <a:ea typeface="MS Mincho" pitchFamily="49" charset="-128"/>
              </a:rPr>
              <a:t> = 0</a:t>
            </a:r>
          </a:p>
          <a:p>
            <a:pPr lvl="1" eaLnBrk="1" hangingPunct="1">
              <a:lnSpc>
                <a:spcPct val="90000"/>
              </a:lnSpc>
              <a:tabLst>
                <a:tab pos="8439150" algn="r"/>
              </a:tabLst>
            </a:pPr>
            <a:r>
              <a:rPr lang="fr-FR" altLang="fr-FR" dirty="0">
                <a:ea typeface="MS Mincho" pitchFamily="49" charset="-128"/>
              </a:rPr>
              <a:t>un </a:t>
            </a:r>
            <a:r>
              <a:rPr lang="fr-FR" altLang="fr-FR" b="1" dirty="0">
                <a:ea typeface="MS Mincho" pitchFamily="49" charset="-128"/>
              </a:rPr>
              <a:t>verbe</a:t>
            </a:r>
            <a:r>
              <a:rPr lang="fr-FR" altLang="fr-FR" dirty="0">
                <a:ea typeface="MS Mincho" pitchFamily="49" charset="-128"/>
              </a:rPr>
              <a:t> en début de méthode et </a:t>
            </a:r>
            <a:r>
              <a:rPr lang="fr-FR" altLang="fr-FR" dirty="0" err="1">
                <a:ea typeface="MS Mincho" pitchFamily="49" charset="-128"/>
              </a:rPr>
              <a:t>is</a:t>
            </a:r>
            <a:r>
              <a:rPr lang="fr-FR" altLang="fr-FR" dirty="0">
                <a:ea typeface="MS Mincho" pitchFamily="49" charset="-128"/>
              </a:rPr>
              <a:t>/has/</a:t>
            </a:r>
            <a:r>
              <a:rPr lang="fr-FR" altLang="fr-FR" dirty="0" err="1">
                <a:ea typeface="MS Mincho" pitchFamily="49" charset="-128"/>
              </a:rPr>
              <a:t>can</a:t>
            </a:r>
            <a:r>
              <a:rPr lang="fr-FR" altLang="fr-FR" dirty="0">
                <a:ea typeface="MS Mincho" pitchFamily="49" charset="-128"/>
              </a:rPr>
              <a:t> pour celles </a:t>
            </a:r>
            <a:r>
              <a:rPr lang="fr-FR" altLang="fr-FR" b="1" dirty="0">
                <a:ea typeface="MS Mincho" pitchFamily="49" charset="-128"/>
              </a:rPr>
              <a:t>booléennes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hasChild</a:t>
            </a:r>
            <a:r>
              <a:rPr lang="fr-FR" altLang="fr-FR" dirty="0">
                <a:ea typeface="MS Mincho" pitchFamily="49" charset="-128"/>
              </a:rPr>
              <a:t>()   ou   </a:t>
            </a:r>
            <a:r>
              <a:rPr lang="fr-FR" altLang="fr-FR" dirty="0" err="1">
                <a:ea typeface="MS Mincho" pitchFamily="49" charset="-128"/>
              </a:rPr>
              <a:t>isEmpty</a:t>
            </a:r>
            <a:r>
              <a:rPr lang="fr-FR" altLang="fr-FR" dirty="0">
                <a:ea typeface="MS Mincho" pitchFamily="49" charset="-128"/>
              </a:rPr>
              <a:t>()</a:t>
            </a:r>
          </a:p>
        </p:txBody>
      </p:sp>
      <p:sp>
        <p:nvSpPr>
          <p:cNvPr id="27650" name="Rectangle 13"/>
          <p:cNvSpPr>
            <a:spLocks noGrp="1" noChangeArrowheads="1"/>
          </p:cNvSpPr>
          <p:nvPr>
            <p:ph type="sldNum" sz="quarter" idx="12"/>
          </p:nvPr>
        </p:nvSpPr>
        <p:spPr>
          <a:prstGeom prst="rect">
            <a:avLst/>
          </a:prstGeom>
          <a:noFill/>
        </p:spPr>
        <p:txBody>
          <a:bodyPr/>
          <a:lstStyle/>
          <a:p>
            <a:fld id="{D13CD49E-CCF1-4647-BF75-44CF7BE0CF50}" type="slidenum">
              <a:rPr lang="fr-FR" altLang="fr-FR" smtClean="0"/>
              <a:pPr/>
              <a:t>74</a:t>
            </a:fld>
            <a:endParaRPr lang="fr-FR" altLang="fr-F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règles syntaxique</a:t>
            </a:r>
          </a:p>
        </p:txBody>
      </p:sp>
      <p:sp>
        <p:nvSpPr>
          <p:cNvPr id="3" name="Espace réservé du contenu 2"/>
          <p:cNvSpPr>
            <a:spLocks noGrp="1"/>
          </p:cNvSpPr>
          <p:nvPr>
            <p:ph idx="1"/>
          </p:nvPr>
        </p:nvSpPr>
        <p:spPr/>
        <p:txBody>
          <a:bodyPr>
            <a:normAutofit lnSpcReduction="10000"/>
          </a:bodyPr>
          <a:lstStyle/>
          <a:p>
            <a:r>
              <a:rPr lang="fr-FR" b="1" dirty="0"/>
              <a:t>;</a:t>
            </a:r>
            <a:r>
              <a:rPr lang="fr-FR" dirty="0"/>
              <a:t> Point virgule signifie la fin d'une instruction</a:t>
            </a:r>
          </a:p>
          <a:p>
            <a:r>
              <a:rPr lang="fr-FR" b="1" dirty="0"/>
              <a:t>.</a:t>
            </a:r>
            <a:r>
              <a:rPr lang="fr-FR" dirty="0"/>
              <a:t> Point sert a accéder au méthode d'un objet</a:t>
            </a:r>
          </a:p>
          <a:p>
            <a:r>
              <a:rPr lang="fr-FR" b="1" dirty="0"/>
              <a:t>()</a:t>
            </a:r>
            <a:r>
              <a:rPr lang="fr-FR" dirty="0"/>
              <a:t> Parenthèses pour les appels et passages d'argument a une fonction</a:t>
            </a:r>
          </a:p>
          <a:p>
            <a:r>
              <a:rPr lang="fr-FR" b="1" dirty="0"/>
              <a:t>[]</a:t>
            </a:r>
            <a:r>
              <a:rPr lang="fr-FR" dirty="0"/>
              <a:t> Crochets pour accéder à l'élément d'un tableau</a:t>
            </a:r>
          </a:p>
          <a:p>
            <a:r>
              <a:rPr lang="fr-FR" b="1" dirty="0"/>
              <a:t>{}</a:t>
            </a:r>
            <a:r>
              <a:rPr lang="fr-FR" dirty="0"/>
              <a:t> Accolades pour délimiter un bloc d'instructions</a:t>
            </a:r>
          </a:p>
          <a:p>
            <a:r>
              <a:rPr lang="fr-FR" b="1" dirty="0"/>
              <a:t>''</a:t>
            </a:r>
            <a:r>
              <a:rPr lang="fr-FR" dirty="0"/>
              <a:t> Apostrophe * &amp; </a:t>
            </a:r>
            <a:r>
              <a:rPr lang="fr-FR" b="1" dirty="0"/>
              <a:t>""</a:t>
            </a:r>
            <a:r>
              <a:rPr lang="fr-FR" dirty="0"/>
              <a:t>guillemets pour délimiter les zone de texte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Valuers</a:t>
            </a:r>
            <a:r>
              <a:rPr lang="fr-FR" dirty="0"/>
              <a:t> </a:t>
            </a:r>
            <a:r>
              <a:rPr lang="fr-FR" dirty="0" err="1"/>
              <a:t>particulieres</a:t>
            </a:r>
            <a:endParaRPr lang="fr-FR" dirty="0"/>
          </a:p>
        </p:txBody>
      </p:sp>
      <p:sp>
        <p:nvSpPr>
          <p:cNvPr id="3" name="Espace réservé du contenu 2"/>
          <p:cNvSpPr>
            <a:spLocks noGrp="1"/>
          </p:cNvSpPr>
          <p:nvPr>
            <p:ph idx="1"/>
          </p:nvPr>
        </p:nvSpPr>
        <p:spPr/>
        <p:txBody>
          <a:bodyPr>
            <a:normAutofit fontScale="92500" lnSpcReduction="10000"/>
          </a:bodyPr>
          <a:lstStyle/>
          <a:p>
            <a:endParaRPr lang="fr-FR" dirty="0"/>
          </a:p>
          <a:p>
            <a:r>
              <a:rPr lang="fr-FR" dirty="0" err="1"/>
              <a:t>NaN</a:t>
            </a:r>
            <a:r>
              <a:rPr lang="fr-FR" dirty="0"/>
              <a:t>			</a:t>
            </a:r>
            <a:r>
              <a:rPr lang="fr-FR" dirty="0">
                <a:sym typeface="Wingdings" pitchFamily="2" charset="2"/>
              </a:rPr>
              <a:t> Not a </a:t>
            </a:r>
            <a:r>
              <a:rPr lang="fr-FR" dirty="0" err="1">
                <a:sym typeface="Wingdings" pitchFamily="2" charset="2"/>
              </a:rPr>
              <a:t>Number</a:t>
            </a:r>
            <a:r>
              <a:rPr lang="fr-FR" dirty="0">
                <a:sym typeface="Wingdings" pitchFamily="2" charset="2"/>
              </a:rPr>
              <a:t> , calcul 					impossible sur des valeur 					pas numérique ou </a:t>
            </a:r>
          </a:p>
          <a:p>
            <a:pPr>
              <a:buNone/>
            </a:pPr>
            <a:r>
              <a:rPr lang="fr-FR" dirty="0">
                <a:sym typeface="Wingdings" pitchFamily="2" charset="2"/>
              </a:rPr>
              <a:t>					division par 0</a:t>
            </a:r>
          </a:p>
          <a:p>
            <a:endParaRPr lang="fr-FR" dirty="0"/>
          </a:p>
          <a:p>
            <a:r>
              <a:rPr lang="fr-FR" dirty="0" err="1"/>
              <a:t>null</a:t>
            </a:r>
            <a:r>
              <a:rPr lang="fr-FR" dirty="0"/>
              <a:t>			</a:t>
            </a:r>
            <a:r>
              <a:rPr lang="fr-FR" dirty="0">
                <a:sym typeface="Wingdings" pitchFamily="2" charset="2"/>
              </a:rPr>
              <a:t> Valeur non </a:t>
            </a:r>
            <a:r>
              <a:rPr lang="fr-FR" dirty="0" err="1">
                <a:sym typeface="Wingdings" pitchFamily="2" charset="2"/>
              </a:rPr>
              <a:t>instacié</a:t>
            </a:r>
            <a:endParaRPr lang="fr-FR" dirty="0">
              <a:sym typeface="Wingdings" pitchFamily="2" charset="2"/>
            </a:endParaRPr>
          </a:p>
          <a:p>
            <a:endParaRPr lang="fr-FR" dirty="0"/>
          </a:p>
          <a:p>
            <a:r>
              <a:rPr lang="fr-FR" b="1" i="1" dirty="0" err="1"/>
              <a:t>undefined</a:t>
            </a:r>
            <a:r>
              <a:rPr lang="fr-FR" dirty="0"/>
              <a:t>		</a:t>
            </a:r>
            <a:r>
              <a:rPr lang="fr-FR" dirty="0">
                <a:sym typeface="Wingdings" pitchFamily="2" charset="2"/>
              </a:rPr>
              <a:t></a:t>
            </a:r>
            <a:r>
              <a:rPr lang="fr-FR" dirty="0" err="1">
                <a:sym typeface="Wingdings" pitchFamily="2" charset="2"/>
              </a:rPr>
              <a:t>methode</a:t>
            </a:r>
            <a:r>
              <a:rPr lang="fr-FR" dirty="0">
                <a:sym typeface="Wingdings" pitchFamily="2" charset="2"/>
              </a:rPr>
              <a:t> ou propriété 							</a:t>
            </a:r>
            <a:r>
              <a:rPr lang="fr-FR" dirty="0" err="1">
                <a:sym typeface="Wingdings" pitchFamily="2" charset="2"/>
              </a:rPr>
              <a:t>innexistante</a:t>
            </a:r>
            <a:endParaRPr lang="fr-FR" dirty="0"/>
          </a:p>
          <a:p>
            <a:r>
              <a:rPr lang="fr-FR" dirty="0"/>
              <a:t>"" ou ''			</a:t>
            </a:r>
            <a:r>
              <a:rPr lang="fr-FR" dirty="0">
                <a:sym typeface="Wingdings" pitchFamily="2" charset="2"/>
              </a:rPr>
              <a:t> chaine vide</a:t>
            </a:r>
            <a:endParaRPr lang="fr-F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Variables</a:t>
            </a:r>
            <a:endParaRPr lang="en-JM" dirty="0"/>
          </a:p>
        </p:txBody>
      </p:sp>
      <p:sp>
        <p:nvSpPr>
          <p:cNvPr id="3" name="Content Placeholder 2"/>
          <p:cNvSpPr>
            <a:spLocks noGrp="1"/>
          </p:cNvSpPr>
          <p:nvPr>
            <p:ph idx="1"/>
          </p:nvPr>
        </p:nvSpPr>
        <p:spPr/>
        <p:txBody>
          <a:bodyPr rtlCol="0">
            <a:noAutofit/>
          </a:bodyPr>
          <a:lstStyle/>
          <a:p>
            <a:pPr marL="0" eaLnBrk="1" hangingPunct="1">
              <a:buFont typeface="Wingdings" pitchFamily="2" charset="2"/>
              <a:buNone/>
              <a:defRPr/>
            </a:pPr>
            <a:r>
              <a:rPr lang="fr-FR" sz="2000" b="1" dirty="0">
                <a:ea typeface="MS Mincho" pitchFamily="49" charset="-128"/>
              </a:rPr>
              <a:t>Une </a:t>
            </a:r>
            <a:r>
              <a:rPr lang="fr-FR" sz="2000" b="1" dirty="0">
                <a:solidFill>
                  <a:srgbClr val="009AD0"/>
                </a:solidFill>
                <a:ea typeface="MS Mincho" pitchFamily="49" charset="-128"/>
              </a:rPr>
              <a:t>variable</a:t>
            </a:r>
            <a:r>
              <a:rPr lang="fr-FR" sz="2000" b="1" dirty="0">
                <a:ea typeface="MS Mincho" pitchFamily="49" charset="-128"/>
              </a:rPr>
              <a:t> est un espace de </a:t>
            </a:r>
            <a:r>
              <a:rPr lang="fr-FR" sz="2000" b="1" dirty="0">
                <a:solidFill>
                  <a:srgbClr val="009AD0"/>
                </a:solidFill>
                <a:ea typeface="MS Mincho" pitchFamily="49" charset="-128"/>
              </a:rPr>
              <a:t>stockage nommé</a:t>
            </a:r>
            <a:r>
              <a:rPr lang="fr-FR" sz="2000" b="1" dirty="0">
                <a:ea typeface="MS Mincho" pitchFamily="49" charset="-128"/>
              </a:rPr>
              <a:t>. La </a:t>
            </a:r>
            <a:r>
              <a:rPr lang="fr-FR" sz="2000" b="1" dirty="0">
                <a:solidFill>
                  <a:srgbClr val="009AD0"/>
                </a:solidFill>
                <a:ea typeface="MS Mincho" pitchFamily="49" charset="-128"/>
              </a:rPr>
              <a:t>déclaration</a:t>
            </a:r>
            <a:r>
              <a:rPr lang="fr-FR" sz="2000" b="1" dirty="0">
                <a:ea typeface="MS Mincho" pitchFamily="49" charset="-128"/>
              </a:rPr>
              <a:t> de cet espace permet d’y </a:t>
            </a:r>
            <a:r>
              <a:rPr lang="fr-FR" sz="2000" b="1" dirty="0">
                <a:solidFill>
                  <a:srgbClr val="009AD0"/>
                </a:solidFill>
                <a:ea typeface="MS Mincho" pitchFamily="49" charset="-128"/>
              </a:rPr>
              <a:t>affecter</a:t>
            </a:r>
            <a:r>
              <a:rPr lang="fr-FR" sz="2000" b="1" dirty="0">
                <a:ea typeface="MS Mincho" pitchFamily="49" charset="-128"/>
              </a:rPr>
              <a:t> une valeur accessible par le nom de la variable.</a:t>
            </a:r>
          </a:p>
          <a:p>
            <a:pPr eaLnBrk="1" hangingPunct="1">
              <a:buFont typeface="Wingdings" pitchFamily="2" charset="2"/>
              <a:buNone/>
              <a:defRPr/>
            </a:pPr>
            <a:endParaRPr lang="fr-FR" sz="2000" b="1" dirty="0">
              <a:ea typeface="MS Mincho" pitchFamily="49" charset="-128"/>
            </a:endParaRPr>
          </a:p>
          <a:p>
            <a:pPr marL="0" indent="0" eaLnBrk="1" hangingPunct="1">
              <a:buFont typeface="Arial" charset="0"/>
              <a:buNone/>
              <a:tabLst>
                <a:tab pos="8439150" algn="r"/>
              </a:tabLst>
              <a:defRPr/>
            </a:pPr>
            <a:r>
              <a:rPr lang="fr-FR" sz="2000" dirty="0"/>
              <a:t>Pour créer une variable o</a:t>
            </a:r>
            <a:r>
              <a:rPr lang="fr-FR" sz="2000" dirty="0">
                <a:ea typeface="MS Mincho" pitchFamily="49" charset="-128"/>
              </a:rPr>
              <a:t>n utilise le mot réservé "</a:t>
            </a:r>
            <a:r>
              <a:rPr lang="fr-FR" sz="2000" b="1" dirty="0">
                <a:solidFill>
                  <a:srgbClr val="009AD0"/>
                </a:solidFill>
                <a:ea typeface="MS Mincho" pitchFamily="49" charset="-128"/>
              </a:rPr>
              <a:t>var</a:t>
            </a:r>
            <a:r>
              <a:rPr lang="fr-FR" sz="2000" dirty="0">
                <a:ea typeface="MS Mincho" pitchFamily="49" charset="-128"/>
              </a:rPr>
              <a:t>", suivi du nom de la variable et/ou d'une valeur par défaut ( </a:t>
            </a:r>
            <a:r>
              <a:rPr lang="fr-FR" sz="2000" b="1" dirty="0">
                <a:ea typeface="MS Mincho" pitchFamily="49" charset="-128"/>
              </a:rPr>
              <a:t>new</a:t>
            </a:r>
            <a:r>
              <a:rPr lang="fr-FR" sz="2000" dirty="0">
                <a:ea typeface="MS Mincho" pitchFamily="49" charset="-128"/>
              </a:rPr>
              <a:t> pour construire un type de données )</a:t>
            </a:r>
          </a:p>
          <a:p>
            <a:pPr marL="0" indent="0" eaLnBrk="1" hangingPunct="1">
              <a:buFont typeface="Arial" charset="0"/>
              <a:buNone/>
              <a:tabLst>
                <a:tab pos="8439150" algn="r"/>
              </a:tabLst>
              <a:defRPr/>
            </a:pPr>
            <a:endParaRPr lang="fr-FR" sz="2000" dirty="0">
              <a:ea typeface="MS Mincho" pitchFamily="49" charset="-128"/>
            </a:endParaRP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'message à afficher !';</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String('message à afficher');</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a:t>
            </a:r>
            <a:br>
              <a:rPr lang="fr-FR" sz="1600" dirty="0">
                <a:ea typeface="MS Mincho" pitchFamily="49" charset="-128"/>
              </a:rPr>
            </a:br>
            <a:r>
              <a:rPr lang="fr-FR" sz="1600" dirty="0" err="1">
                <a:ea typeface="MS Mincho" pitchFamily="49" charset="-128"/>
              </a:rPr>
              <a:t>strMsg</a:t>
            </a:r>
            <a:r>
              <a:rPr lang="fr-FR" sz="1600" dirty="0">
                <a:ea typeface="MS Mincho" pitchFamily="49" charset="-128"/>
              </a:rPr>
              <a:t> = 'message à afficher';</a:t>
            </a:r>
          </a:p>
          <a:p>
            <a:pPr lvl="2" eaLnBrk="1" hangingPunct="1">
              <a:tabLst>
                <a:tab pos="8439150" algn="r"/>
              </a:tabLst>
              <a:defRPr/>
            </a:pPr>
            <a:endParaRPr lang="fr-FR" sz="1600" dirty="0">
              <a:ea typeface="MS Mincho" pitchFamily="49" charset="-128"/>
            </a:endParaRPr>
          </a:p>
          <a:p>
            <a:pPr marL="57150" indent="0" eaLnBrk="1" hangingPunct="1">
              <a:buFont typeface="Arial" charset="0"/>
              <a:buNone/>
              <a:tabLst>
                <a:tab pos="8439150" algn="r"/>
              </a:tabLst>
              <a:defRPr/>
            </a:pPr>
            <a:r>
              <a:rPr lang="fr-FR" sz="2000" b="1" dirty="0">
                <a:ea typeface="MS Mincho" pitchFamily="49" charset="-128"/>
              </a:rPr>
              <a:t>Remarque</a:t>
            </a:r>
            <a:r>
              <a:rPr lang="fr-FR" sz="2000" dirty="0">
                <a:ea typeface="MS Mincho" pitchFamily="49" charset="-128"/>
              </a:rPr>
              <a:t>: le mot réservé "var" n'est pas obligatoire, il permet seulement de limiter l'existence de la variable au bloc de code dans lequel elle a été créée. </a:t>
            </a:r>
          </a:p>
          <a:p>
            <a:pPr marL="57150" indent="0" eaLnBrk="1" hangingPunct="1">
              <a:buFont typeface="Arial" charset="0"/>
              <a:buNone/>
              <a:tabLst>
                <a:tab pos="8439150" algn="r"/>
              </a:tabLst>
              <a:defRPr/>
            </a:pPr>
            <a:r>
              <a:rPr lang="fr-FR" sz="2000" dirty="0">
                <a:ea typeface="MS Mincho" pitchFamily="49" charset="-128"/>
              </a:rPr>
              <a:t>Ceci évite les problèmes de collision avec d'autres variables du même nom créées dans d'autres blocs de code.</a:t>
            </a:r>
            <a:br>
              <a:rPr lang="fr-FR" sz="2000" dirty="0">
                <a:ea typeface="MS Mincho" pitchFamily="49" charset="-128"/>
              </a:rPr>
            </a:br>
            <a:endParaRPr lang="fr-FR" sz="2000" dirty="0">
              <a:cs typeface="Arial"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28794F1-8F42-46E4-99FC-343DC671849E}" type="slidenum">
              <a:rPr lang="en-JM" smtClean="0">
                <a:solidFill>
                  <a:schemeClr val="bg1"/>
                </a:solidFill>
              </a:rPr>
              <a:pPr fontAlgn="base">
                <a:spcBef>
                  <a:spcPct val="0"/>
                </a:spcBef>
                <a:spcAft>
                  <a:spcPct val="0"/>
                </a:spcAft>
                <a:defRPr/>
              </a:pPr>
              <a:t>77</a:t>
            </a:fld>
            <a:endParaRPr lang="en-JM">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a:t>
            </a:r>
          </a:p>
        </p:txBody>
      </p:sp>
      <p:sp>
        <p:nvSpPr>
          <p:cNvPr id="3" name="Espace réservé du contenu 2"/>
          <p:cNvSpPr>
            <a:spLocks noGrp="1"/>
          </p:cNvSpPr>
          <p:nvPr>
            <p:ph idx="1"/>
          </p:nvPr>
        </p:nvSpPr>
        <p:spPr/>
        <p:txBody>
          <a:bodyPr>
            <a:normAutofit lnSpcReduction="10000"/>
          </a:bodyPr>
          <a:lstStyle/>
          <a:p>
            <a:r>
              <a:rPr lang="fr-FR" dirty="0"/>
              <a:t>Types de données </a:t>
            </a:r>
          </a:p>
          <a:p>
            <a:pPr lvl="1"/>
            <a:r>
              <a:rPr lang="fr-FR" dirty="0"/>
              <a:t>numérique</a:t>
            </a:r>
          </a:p>
          <a:p>
            <a:pPr lvl="2"/>
            <a:r>
              <a:rPr lang="fr-FR" sz="2800" b="1" i="1" dirty="0" err="1"/>
              <a:t>Number</a:t>
            </a:r>
            <a:endParaRPr lang="fr-FR" b="1" i="1" dirty="0"/>
          </a:p>
          <a:p>
            <a:pPr lvl="1"/>
            <a:r>
              <a:rPr lang="fr-FR" dirty="0"/>
              <a:t>Etat </a:t>
            </a:r>
            <a:r>
              <a:rPr lang="fr-FR" dirty="0" err="1"/>
              <a:t>booleen</a:t>
            </a:r>
            <a:r>
              <a:rPr lang="fr-FR" dirty="0"/>
              <a:t> </a:t>
            </a:r>
          </a:p>
          <a:p>
            <a:pPr lvl="2"/>
            <a:r>
              <a:rPr lang="fr-FR" sz="2800" b="1" i="1" dirty="0" err="1"/>
              <a:t>Boolean</a:t>
            </a:r>
            <a:endParaRPr lang="fr-FR" b="1" i="1" dirty="0"/>
          </a:p>
          <a:p>
            <a:pPr lvl="1"/>
            <a:r>
              <a:rPr lang="fr-FR" dirty="0"/>
              <a:t>Date </a:t>
            </a:r>
          </a:p>
          <a:p>
            <a:pPr lvl="2"/>
            <a:r>
              <a:rPr lang="fr-FR" sz="2800" b="1" i="1" dirty="0"/>
              <a:t>Date</a:t>
            </a:r>
            <a:endParaRPr lang="fr-FR" b="1" i="1" dirty="0"/>
          </a:p>
          <a:p>
            <a:pPr lvl="1"/>
            <a:r>
              <a:rPr lang="fr-FR" dirty="0"/>
              <a:t>Chaine de caractères</a:t>
            </a:r>
          </a:p>
          <a:p>
            <a:pPr lvl="2"/>
            <a:r>
              <a:rPr lang="fr-FR" sz="2800" b="1" i="1" dirty="0"/>
              <a:t>String</a:t>
            </a:r>
            <a:endParaRPr lang="fr-FR" b="1" i="1" dirty="0"/>
          </a:p>
          <a:p>
            <a:pPr lvl="1"/>
            <a:r>
              <a:rPr lang="fr-FR" dirty="0"/>
              <a:t>Tableaux </a:t>
            </a:r>
          </a:p>
          <a:p>
            <a:pPr lvl="2"/>
            <a:r>
              <a:rPr lang="fr-FR" sz="2800" b="1" i="1" dirty="0" err="1"/>
              <a:t>Array</a:t>
            </a:r>
            <a:endParaRPr lang="fr-FR" b="1" i="1" dirty="0"/>
          </a:p>
        </p:txBody>
      </p:sp>
      <p:sp>
        <p:nvSpPr>
          <p:cNvPr id="5" name="Espace réservé du contenu 4"/>
          <p:cNvSpPr>
            <a:spLocks noGrp="1"/>
          </p:cNvSpPr>
          <p:nvPr>
            <p:ph sz="quarter" idx="13"/>
          </p:nvPr>
        </p:nvSpPr>
        <p:spPr/>
        <p:txBody>
          <a:bodyPr>
            <a:noAutofit/>
          </a:bodyPr>
          <a:lstStyle/>
          <a:p>
            <a:pPr>
              <a:buNone/>
            </a:pPr>
            <a:r>
              <a:rPr lang="fr-FR" sz="3200" b="1" dirty="0"/>
              <a:t>Attention</a:t>
            </a:r>
            <a:r>
              <a:rPr lang="fr-FR" sz="3200" dirty="0"/>
              <a:t> </a:t>
            </a:r>
            <a:endParaRPr lang="fr-FR" sz="2000" dirty="0"/>
          </a:p>
          <a:p>
            <a:pPr>
              <a:buNone/>
            </a:pPr>
            <a:r>
              <a:rPr lang="fr-FR" sz="2000" dirty="0"/>
              <a:t>les valeurs</a:t>
            </a:r>
          </a:p>
          <a:p>
            <a:pPr>
              <a:buNone/>
            </a:pPr>
            <a:r>
              <a:rPr lang="fr-FR" sz="2000" dirty="0"/>
              <a:t>décimales sont signifié par</a:t>
            </a:r>
          </a:p>
          <a:p>
            <a:pPr algn="ctr">
              <a:buNone/>
            </a:pPr>
            <a:r>
              <a:rPr lang="fr-FR" sz="2000" dirty="0"/>
              <a:t> </a:t>
            </a:r>
            <a:r>
              <a:rPr lang="fr-FR" sz="3200" b="1" dirty="0"/>
              <a:t>. </a:t>
            </a:r>
            <a:r>
              <a:rPr lang="fr-FR" sz="1800" b="1" dirty="0"/>
              <a:t>(point)</a:t>
            </a:r>
            <a:endParaRPr lang="fr-FR" sz="3200" b="1" dirty="0"/>
          </a:p>
          <a:p>
            <a:pPr>
              <a:buNone/>
            </a:pPr>
            <a:r>
              <a:rPr lang="fr-FR" sz="2000" dirty="0"/>
              <a:t>  et non par</a:t>
            </a:r>
          </a:p>
          <a:p>
            <a:pPr algn="ctr">
              <a:buNone/>
            </a:pPr>
            <a:r>
              <a:rPr lang="fr-FR" sz="2000" dirty="0"/>
              <a:t> </a:t>
            </a:r>
            <a:r>
              <a:rPr lang="fr-FR" sz="3200" dirty="0"/>
              <a:t>,</a:t>
            </a:r>
            <a:r>
              <a:rPr lang="fr-FR" sz="1800" dirty="0"/>
              <a:t>(virgule)</a:t>
            </a:r>
            <a:endParaRPr lang="fr-FR" sz="12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typeof</a:t>
            </a:r>
            <a:endParaRPr lang="fr-FR" dirty="0"/>
          </a:p>
        </p:txBody>
      </p:sp>
      <p:sp>
        <p:nvSpPr>
          <p:cNvPr id="3" name="Espace réservé du contenu 2"/>
          <p:cNvSpPr>
            <a:spLocks noGrp="1"/>
          </p:cNvSpPr>
          <p:nvPr>
            <p:ph idx="1"/>
          </p:nvPr>
        </p:nvSpPr>
        <p:spPr/>
        <p:txBody>
          <a:bodyPr/>
          <a:lstStyle/>
          <a:p>
            <a:pPr marL="342900" lvl="2" indent="-342900"/>
            <a:r>
              <a:rPr lang="fr-FR" dirty="0"/>
              <a:t>Détection de type d'un variable </a:t>
            </a:r>
          </a:p>
          <a:p>
            <a:pPr marL="800100" lvl="3" indent="-342900"/>
            <a:r>
              <a:rPr lang="fr-FR" dirty="0" err="1"/>
              <a:t>typeof</a:t>
            </a:r>
            <a:endParaRPr lang="fr-FR" dirty="0"/>
          </a:p>
          <a:p>
            <a:pPr marL="342900" lvl="2" indent="-342900">
              <a:buNone/>
            </a:pPr>
            <a:endParaRPr lang="fr-FR" dirty="0"/>
          </a:p>
          <a:p>
            <a:pPr marL="342900" lvl="2" indent="-342900"/>
            <a:endParaRPr lang="fr-FR" dirty="0"/>
          </a:p>
          <a:p>
            <a:pPr marL="342900" lvl="2" indent="-342900">
              <a:buNone/>
            </a:pPr>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p:txBody>
      </p:sp>
      <p:sp>
        <p:nvSpPr>
          <p:cNvPr id="4" name="Rectangle 3"/>
          <p:cNvSpPr/>
          <p:nvPr/>
        </p:nvSpPr>
        <p:spPr>
          <a:xfrm>
            <a:off x="2286000" y="2071678"/>
            <a:ext cx="4572000" cy="3416320"/>
          </a:xfrm>
          <a:prstGeom prst="rect">
            <a:avLst/>
          </a:prstGeom>
        </p:spPr>
        <p:txBody>
          <a:bodyPr>
            <a:spAutoFit/>
          </a:bodyPr>
          <a:lstStyle/>
          <a:p>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42</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number</a:t>
            </a:r>
            <a:r>
              <a:rPr lang="fr-FR" b="0" dirty="0">
                <a:solidFill>
                  <a:srgbClr val="5A7B8C"/>
                </a:solidFill>
                <a:latin typeface="Consolas"/>
              </a:rPr>
              <a:t>"</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568C3B"/>
                </a:solidFill>
                <a:latin typeface="Consolas"/>
              </a:rPr>
              <a:t>blubber</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"string"</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true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boolean</a:t>
            </a:r>
            <a:r>
              <a:rPr lang="fr-FR" b="0" dirty="0">
                <a:solidFill>
                  <a:srgbClr val="5A7B8C"/>
                </a:solidFill>
                <a:latin typeface="Consolas"/>
              </a:rPr>
              <a:t>"</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D22D72"/>
                </a:solidFill>
                <a:latin typeface="Consolas"/>
              </a:rPr>
              <a:t>declaredButUndefinedVariable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undefined</a:t>
            </a:r>
            <a:r>
              <a:rPr lang="fr-FR" b="0" dirty="0">
                <a:solidFill>
                  <a:srgbClr val="5A7B8C"/>
                </a:solidFill>
                <a:latin typeface="Consolas"/>
              </a:rPr>
              <a:t>";</a:t>
            </a:r>
            <a:endParaRPr lang="fr-FR" b="0" dirty="0">
              <a:solidFill>
                <a:srgbClr val="7EA2B4"/>
              </a:solidFill>
              <a:latin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Les technologies du Web</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Transtypage</a:t>
            </a:r>
          </a:p>
        </p:txBody>
      </p:sp>
      <p:sp>
        <p:nvSpPr>
          <p:cNvPr id="3" name="Espace réservé du contenu 2"/>
          <p:cNvSpPr>
            <a:spLocks noGrp="1"/>
          </p:cNvSpPr>
          <p:nvPr>
            <p:ph idx="1"/>
          </p:nvPr>
        </p:nvSpPr>
        <p:spPr/>
        <p:txBody>
          <a:bodyPr/>
          <a:lstStyle/>
          <a:p>
            <a:pPr marL="342900" lvl="2" indent="-342900"/>
            <a:r>
              <a:rPr lang="fr-FR" dirty="0"/>
              <a:t> Conversion de type</a:t>
            </a:r>
          </a:p>
          <a:p>
            <a:pPr marL="800100" lvl="3" indent="-342900"/>
            <a:r>
              <a:rPr lang="fr-FR" dirty="0"/>
              <a:t>Chaine vers numérique</a:t>
            </a:r>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r>
              <a:rPr lang="fr-FR" dirty="0"/>
              <a:t>Chaine vers Date</a:t>
            </a:r>
          </a:p>
          <a:p>
            <a:endParaRPr lang="fr-FR" dirty="0"/>
          </a:p>
          <a:p>
            <a:endParaRPr lang="fr-FR" dirty="0"/>
          </a:p>
          <a:p>
            <a:endParaRPr lang="fr-FR" dirty="0"/>
          </a:p>
        </p:txBody>
      </p:sp>
      <p:sp>
        <p:nvSpPr>
          <p:cNvPr id="4" name="Rectangle 3"/>
          <p:cNvSpPr/>
          <p:nvPr/>
        </p:nvSpPr>
        <p:spPr>
          <a:xfrm>
            <a:off x="2071670" y="2143116"/>
            <a:ext cx="4572000" cy="1200329"/>
          </a:xfrm>
          <a:prstGeom prst="rect">
            <a:avLst/>
          </a:prstGeom>
        </p:spPr>
        <p:txBody>
          <a:bodyPr>
            <a:spAutoFit/>
          </a:bodyPr>
          <a:lstStyle/>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parseFloat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a:t>
            </a:r>
            <a:r>
              <a:rPr lang="fr-FR" b="0" dirty="0" err="1">
                <a:solidFill>
                  <a:srgbClr val="5A7B8C"/>
                </a:solidFill>
                <a:latin typeface="Consolas"/>
              </a:rPr>
              <a:t>decimal</a:t>
            </a:r>
            <a:endParaRPr lang="fr-FR" b="0" dirty="0">
              <a:solidFill>
                <a:srgbClr val="7EA2B4"/>
              </a:solidFill>
              <a:latin typeface="Consolas"/>
            </a:endParaRPr>
          </a:p>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parseInt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entier</a:t>
            </a:r>
            <a:endParaRPr lang="fr-FR" b="0" dirty="0">
              <a:solidFill>
                <a:srgbClr val="7EA2B4"/>
              </a:solidFill>
              <a:latin typeface="Consolas"/>
            </a:endParaRPr>
          </a:p>
        </p:txBody>
      </p:sp>
      <p:sp>
        <p:nvSpPr>
          <p:cNvPr id="5" name="Rectangle 4"/>
          <p:cNvSpPr/>
          <p:nvPr/>
        </p:nvSpPr>
        <p:spPr>
          <a:xfrm>
            <a:off x="1714480" y="4071942"/>
            <a:ext cx="5500710" cy="2031325"/>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date1</a:t>
            </a:r>
            <a:r>
              <a:rPr lang="en-US" b="0" dirty="0">
                <a:solidFill>
                  <a:srgbClr val="7EA2B4"/>
                </a:solidFill>
                <a:latin typeface="Consolas"/>
              </a:rPr>
              <a:t> = new Date('</a:t>
            </a:r>
            <a:r>
              <a:rPr lang="en-US" b="0" dirty="0">
                <a:solidFill>
                  <a:srgbClr val="568C3B"/>
                </a:solidFill>
                <a:latin typeface="Consolas"/>
              </a:rPr>
              <a:t>December 17, 1995 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a:p>
            <a:endParaRPr lang="en-US" b="0" dirty="0">
              <a:solidFill>
                <a:srgbClr val="5D5DB1"/>
              </a:solidFill>
              <a:latin typeface="Consolas"/>
            </a:endParaRPr>
          </a:p>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date2</a:t>
            </a:r>
            <a:r>
              <a:rPr lang="en-US" b="0" dirty="0">
                <a:solidFill>
                  <a:srgbClr val="7EA2B4"/>
                </a:solidFill>
                <a:latin typeface="Consolas"/>
              </a:rPr>
              <a:t> = new Date('</a:t>
            </a:r>
            <a:r>
              <a:rPr lang="en-US" b="0" dirty="0">
                <a:solidFill>
                  <a:srgbClr val="568C3B"/>
                </a:solidFill>
                <a:latin typeface="Consolas"/>
              </a:rPr>
              <a:t>1995-12-17T03:24:00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 &amp; Arithmétiques</a:t>
            </a:r>
          </a:p>
        </p:txBody>
      </p:sp>
      <p:sp>
        <p:nvSpPr>
          <p:cNvPr id="3" name="Espace réservé du contenu 2"/>
          <p:cNvSpPr>
            <a:spLocks noGrp="1"/>
          </p:cNvSpPr>
          <p:nvPr>
            <p:ph idx="1"/>
          </p:nvPr>
        </p:nvSpPr>
        <p:spPr/>
        <p:txBody>
          <a:bodyPr>
            <a:normAutofit fontScale="85000" lnSpcReduction="20000"/>
          </a:bodyPr>
          <a:lstStyle/>
          <a:p>
            <a:r>
              <a:rPr lang="fr-FR" dirty="0"/>
              <a:t>Opérateurs arithmétiques</a:t>
            </a:r>
          </a:p>
          <a:p>
            <a:pPr algn="ctr">
              <a:buNone/>
            </a:pPr>
            <a:r>
              <a:rPr lang="fr-FR" b="1" i="1" dirty="0"/>
              <a:t>+</a:t>
            </a:r>
            <a:r>
              <a:rPr lang="fr-FR" dirty="0"/>
              <a:t>, </a:t>
            </a:r>
            <a:r>
              <a:rPr lang="fr-FR" b="1" i="1" dirty="0"/>
              <a:t>-</a:t>
            </a:r>
            <a:r>
              <a:rPr lang="fr-FR" dirty="0"/>
              <a:t> </a:t>
            </a:r>
            <a:r>
              <a:rPr lang="fr-FR" dirty="0">
                <a:sym typeface="Wingdings" pitchFamily="2" charset="2"/>
              </a:rPr>
              <a:t> addition, soustraction</a:t>
            </a:r>
          </a:p>
          <a:p>
            <a:pPr>
              <a:buNone/>
            </a:pPr>
            <a:r>
              <a:rPr lang="fr-FR" dirty="0">
                <a:sym typeface="Wingdings" pitchFamily="2" charset="2"/>
              </a:rPr>
              <a:t>			++, -- 	 incrémentation ou décrémentation</a:t>
            </a:r>
            <a:endParaRPr lang="fr-FR" dirty="0"/>
          </a:p>
          <a:p>
            <a:pPr algn="ctr">
              <a:buNone/>
            </a:pPr>
            <a:r>
              <a:rPr lang="fr-FR" dirty="0"/>
              <a:t> </a:t>
            </a:r>
            <a:r>
              <a:rPr lang="fr-FR" b="1" i="1" dirty="0"/>
              <a:t>*</a:t>
            </a:r>
            <a:r>
              <a:rPr lang="fr-FR" dirty="0"/>
              <a:t>, </a:t>
            </a:r>
            <a:r>
              <a:rPr lang="fr-FR" b="1" i="1" dirty="0"/>
              <a:t>/</a:t>
            </a:r>
            <a:r>
              <a:rPr lang="fr-FR" dirty="0"/>
              <a:t> </a:t>
            </a:r>
            <a:r>
              <a:rPr lang="fr-FR" dirty="0">
                <a:sym typeface="Wingdings" pitchFamily="2" charset="2"/>
              </a:rPr>
              <a:t>multiplication, division </a:t>
            </a:r>
            <a:endParaRPr lang="fr-FR" dirty="0"/>
          </a:p>
          <a:p>
            <a:pPr algn="ctr">
              <a:buNone/>
            </a:pPr>
            <a:r>
              <a:rPr lang="fr-FR" dirty="0"/>
              <a:t> </a:t>
            </a:r>
            <a:r>
              <a:rPr lang="fr-FR" b="1" i="1" dirty="0" err="1"/>
              <a:t>mod</a:t>
            </a:r>
            <a:r>
              <a:rPr lang="fr-FR" dirty="0"/>
              <a:t> </a:t>
            </a:r>
            <a:r>
              <a:rPr lang="fr-FR" dirty="0">
                <a:sym typeface="Wingdings" pitchFamily="2" charset="2"/>
              </a:rPr>
              <a:t> modulo (reste de division euclidienne)</a:t>
            </a:r>
            <a:endParaRPr lang="fr-FR" dirty="0"/>
          </a:p>
          <a:p>
            <a:endParaRPr lang="fr-FR" dirty="0"/>
          </a:p>
          <a:p>
            <a:r>
              <a:rPr lang="fr-FR" dirty="0"/>
              <a:t>Opérateurs logiques</a:t>
            </a:r>
          </a:p>
          <a:p>
            <a:pPr>
              <a:buNone/>
              <a:tabLst>
                <a:tab pos="2773363" algn="l"/>
              </a:tabLst>
            </a:pPr>
            <a:r>
              <a:rPr lang="fr-FR" dirty="0"/>
              <a:t>	</a:t>
            </a:r>
            <a:r>
              <a:rPr lang="fr-FR" b="1" i="1" dirty="0"/>
              <a:t>&amp;&amp;</a:t>
            </a:r>
            <a:r>
              <a:rPr lang="fr-FR" dirty="0"/>
              <a:t> , </a:t>
            </a:r>
            <a:r>
              <a:rPr lang="fr-FR" b="1" i="1" dirty="0"/>
              <a:t>||</a:t>
            </a:r>
            <a:r>
              <a:rPr lang="fr-FR" dirty="0"/>
              <a:t> 	</a:t>
            </a:r>
            <a:r>
              <a:rPr lang="fr-FR" dirty="0">
                <a:sym typeface="Wingdings" pitchFamily="2" charset="2"/>
              </a:rPr>
              <a:t> et, ou</a:t>
            </a:r>
          </a:p>
          <a:p>
            <a:pPr>
              <a:buNone/>
              <a:tabLst>
                <a:tab pos="2773363" algn="l"/>
              </a:tabLst>
            </a:pP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sup, </a:t>
            </a:r>
            <a:r>
              <a:rPr lang="fr-FR" dirty="0" err="1">
                <a:sym typeface="Wingdings" pitchFamily="2" charset="2"/>
              </a:rPr>
              <a:t>inf</a:t>
            </a:r>
            <a:r>
              <a:rPr lang="fr-FR" dirty="0">
                <a:sym typeface="Wingdings" pitchFamily="2" charset="2"/>
              </a:rPr>
              <a:t>, </a:t>
            </a:r>
            <a:r>
              <a:rPr lang="fr-FR" dirty="0" err="1">
                <a:sym typeface="Wingdings" pitchFamily="2" charset="2"/>
              </a:rPr>
              <a:t>inf</a:t>
            </a:r>
            <a:r>
              <a:rPr lang="fr-FR" dirty="0">
                <a:sym typeface="Wingdings" pitchFamily="2" charset="2"/>
              </a:rPr>
              <a:t> ou égal, sup ou égal</a:t>
            </a:r>
          </a:p>
          <a:p>
            <a:pPr>
              <a:buNone/>
              <a:tabLst>
                <a:tab pos="2773363" algn="l"/>
              </a:tabLst>
            </a:pPr>
            <a:r>
              <a:rPr lang="fr-FR" dirty="0">
                <a:sym typeface="Wingdings" pitchFamily="2" charset="2"/>
              </a:rPr>
              <a:t>	!	 NON </a:t>
            </a:r>
            <a:r>
              <a:rPr lang="fr-FR" dirty="0" err="1">
                <a:sym typeface="Wingdings" pitchFamily="2" charset="2"/>
              </a:rPr>
              <a:t>booleen</a:t>
            </a:r>
            <a:endParaRPr lang="fr-FR" dirty="0">
              <a:sym typeface="Wingdings" pitchFamily="2" charset="2"/>
            </a:endParaRPr>
          </a:p>
          <a:p>
            <a:pPr>
              <a:buNone/>
              <a:tabLst>
                <a:tab pos="2773363" algn="l"/>
              </a:tabLst>
            </a:pPr>
            <a:r>
              <a:rPr lang="fr-FR" dirty="0">
                <a:sym typeface="Wingdings" pitchFamily="2" charset="2"/>
              </a:rPr>
              <a:t>	==, !=	strictement égal, différent</a:t>
            </a:r>
          </a:p>
          <a:p>
            <a:pPr>
              <a:buNone/>
              <a:tabLst>
                <a:tab pos="2773363" algn="l"/>
              </a:tabLst>
            </a:pPr>
            <a:r>
              <a:rPr lang="fr-FR" dirty="0">
                <a:sym typeface="Wingdings" pitchFamily="2" charset="2"/>
              </a:rPr>
              <a:t>	===, !==	égal en valeur et en type, 	différent en valeur et en type</a:t>
            </a:r>
            <a:endParaRPr lang="fr-FR" dirty="0"/>
          </a:p>
          <a:p>
            <a:endParaRPr lang="fr-FR" dirty="0"/>
          </a:p>
          <a:p>
            <a:endParaRPr lang="fr-F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Tant que</a:t>
            </a:r>
          </a:p>
          <a:p>
            <a:pPr lvl="2"/>
            <a:r>
              <a:rPr lang="fr-FR" dirty="0"/>
              <a:t>Le nombre de tours est inconnu</a:t>
            </a:r>
          </a:p>
          <a:p>
            <a:pPr lvl="2"/>
            <a:r>
              <a:rPr lang="fr-FR" dirty="0"/>
              <a:t>La condition est vérifiée au début de chaque tours</a:t>
            </a:r>
          </a:p>
          <a:p>
            <a:pPr lvl="2"/>
            <a:r>
              <a:rPr lang="fr-FR" dirty="0"/>
              <a:t>Exécution de contenu pas obligatoire</a:t>
            </a:r>
          </a:p>
          <a:p>
            <a:endParaRPr lang="fr-FR" dirty="0"/>
          </a:p>
        </p:txBody>
      </p:sp>
      <p:sp>
        <p:nvSpPr>
          <p:cNvPr id="4" name="Rectangle 3"/>
          <p:cNvSpPr/>
          <p:nvPr/>
        </p:nvSpPr>
        <p:spPr>
          <a:xfrm>
            <a:off x="2286000" y="3871745"/>
            <a:ext cx="4572000" cy="1200329"/>
          </a:xfrm>
          <a:prstGeom prst="rect">
            <a:avLst/>
          </a:prstGeom>
        </p:spPr>
        <p:txBody>
          <a:bodyPr>
            <a:spAutoFit/>
          </a:bodyPr>
          <a:lstStyle/>
          <a:p>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p>
          <a:p>
            <a:r>
              <a:rPr lang="fr-FR" b="0" dirty="0">
                <a:solidFill>
                  <a:srgbClr val="7EA2B4"/>
                </a:solidFill>
                <a:latin typeface="Consolas"/>
              </a:rPr>
              <a:t>{</a:t>
            </a:r>
          </a:p>
          <a:p>
            <a:r>
              <a:rPr lang="fr-FR" dirty="0">
                <a:solidFill>
                  <a:srgbClr val="7EA2B4"/>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Faire … tant que</a:t>
            </a:r>
          </a:p>
          <a:p>
            <a:pPr lvl="2"/>
            <a:r>
              <a:rPr lang="fr-FR" dirty="0"/>
              <a:t>Le nombre de tours est inconnu</a:t>
            </a:r>
          </a:p>
          <a:p>
            <a:pPr lvl="2"/>
            <a:r>
              <a:rPr lang="fr-FR" dirty="0"/>
              <a:t>La condition est vérifiée a la fin de chaque tours</a:t>
            </a:r>
          </a:p>
          <a:p>
            <a:pPr lvl="2"/>
            <a:r>
              <a:rPr lang="fr-FR" dirty="0"/>
              <a:t>Exécution de contenu obligatoire au moins un fois</a:t>
            </a:r>
          </a:p>
          <a:p>
            <a:endParaRPr lang="fr-FR" dirty="0"/>
          </a:p>
        </p:txBody>
      </p:sp>
      <p:sp>
        <p:nvSpPr>
          <p:cNvPr id="5" name="Espace réservé du contenu 4"/>
          <p:cNvSpPr>
            <a:spLocks noGrp="1"/>
          </p:cNvSpPr>
          <p:nvPr>
            <p:ph sz="quarter" idx="13"/>
          </p:nvPr>
        </p:nvSpPr>
        <p:spPr/>
        <p:txBody>
          <a:bodyPr>
            <a:noAutofit/>
          </a:bodyPr>
          <a:lstStyle/>
          <a:p>
            <a:pPr algn="ctr">
              <a:buNone/>
            </a:pPr>
            <a:r>
              <a:rPr lang="fr-FR" sz="2400" u="sng" dirty="0"/>
              <a:t>ATTENTION</a:t>
            </a:r>
          </a:p>
          <a:p>
            <a:pPr algn="ctr">
              <a:buNone/>
            </a:pPr>
            <a:r>
              <a:rPr lang="fr-FR" sz="2400" dirty="0"/>
              <a:t>un ; </a:t>
            </a:r>
            <a:r>
              <a:rPr lang="fr-FR" sz="2400" b="1" dirty="0"/>
              <a:t>(</a:t>
            </a:r>
            <a:r>
              <a:rPr lang="fr-FR" sz="2000" b="1" i="1" dirty="0"/>
              <a:t>point virgule </a:t>
            </a:r>
            <a:r>
              <a:rPr lang="fr-FR" sz="2400" b="1" i="1" dirty="0"/>
              <a:t>)</a:t>
            </a:r>
            <a:endParaRPr lang="fr-FR" sz="2400" dirty="0"/>
          </a:p>
          <a:p>
            <a:pPr>
              <a:buNone/>
            </a:pPr>
            <a:r>
              <a:rPr lang="fr-FR" sz="2400" dirty="0"/>
              <a:t>est nécessaire </a:t>
            </a:r>
          </a:p>
          <a:p>
            <a:pPr>
              <a:buNone/>
            </a:pPr>
            <a:r>
              <a:rPr lang="fr-FR" sz="2400" dirty="0"/>
              <a:t>après la fin de la</a:t>
            </a:r>
          </a:p>
          <a:p>
            <a:pPr>
              <a:buNone/>
            </a:pPr>
            <a:r>
              <a:rPr lang="fr-FR" sz="2400" dirty="0"/>
              <a:t> condition du  </a:t>
            </a:r>
            <a:r>
              <a:rPr lang="fr-FR" sz="2400" dirty="0" err="1"/>
              <a:t>while</a:t>
            </a:r>
            <a:endParaRPr lang="fr-FR" sz="2400" dirty="0"/>
          </a:p>
        </p:txBody>
      </p:sp>
      <p:sp>
        <p:nvSpPr>
          <p:cNvPr id="4" name="Rectangle 3"/>
          <p:cNvSpPr/>
          <p:nvPr/>
        </p:nvSpPr>
        <p:spPr>
          <a:xfrm>
            <a:off x="1143008" y="4572008"/>
            <a:ext cx="4572000" cy="923330"/>
          </a:xfrm>
          <a:prstGeom prst="rect">
            <a:avLst/>
          </a:prstGeom>
        </p:spPr>
        <p:txBody>
          <a:bodyPr>
            <a:spAutoFit/>
          </a:bodyPr>
          <a:lstStyle/>
          <a:p>
            <a:r>
              <a:rPr lang="fr-FR" b="0" dirty="0">
                <a:solidFill>
                  <a:srgbClr val="5D5DB1"/>
                </a:solidFill>
                <a:latin typeface="Consolas"/>
              </a:rPr>
              <a:t>do</a:t>
            </a:r>
            <a:r>
              <a:rPr lang="fr-FR" b="0" dirty="0">
                <a:solidFill>
                  <a:srgbClr val="7EA2B4"/>
                </a:solidFill>
                <a:latin typeface="Consolas"/>
              </a:rPr>
              <a:t>{</a:t>
            </a:r>
          </a:p>
          <a:p>
            <a:r>
              <a:rPr lang="fr-FR" b="0" dirty="0">
                <a:solidFill>
                  <a:srgbClr val="D22D72"/>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r>
              <a:rPr lang="fr-FR" b="1" dirty="0">
                <a:solidFill>
                  <a:srgbClr val="7EA2B4"/>
                </a:solidFill>
                <a:latin typeface="Consolas"/>
              </a:rPr>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Pour</a:t>
            </a:r>
          </a:p>
          <a:p>
            <a:pPr lvl="2"/>
            <a:r>
              <a:rPr lang="fr-FR" dirty="0"/>
              <a:t>Le nombre de tours est connu</a:t>
            </a:r>
          </a:p>
          <a:p>
            <a:pPr lvl="2"/>
            <a:r>
              <a:rPr lang="fr-FR" dirty="0"/>
              <a:t>un l'</a:t>
            </a:r>
            <a:r>
              <a:rPr lang="fr-FR" dirty="0" err="1"/>
              <a:t>ittérateur</a:t>
            </a:r>
            <a:r>
              <a:rPr lang="fr-FR" dirty="0"/>
              <a:t> est instancié au départ </a:t>
            </a:r>
          </a:p>
          <a:p>
            <a:pPr lvl="2"/>
            <a:r>
              <a:rPr lang="fr-FR" dirty="0"/>
              <a:t>l'</a:t>
            </a:r>
            <a:r>
              <a:rPr lang="fr-FR" dirty="0" err="1"/>
              <a:t>ittérateur</a:t>
            </a:r>
            <a:r>
              <a:rPr lang="fr-FR" dirty="0"/>
              <a:t> est incrémenté a chaque tour</a:t>
            </a:r>
          </a:p>
          <a:p>
            <a:pPr lvl="2"/>
            <a:r>
              <a:rPr lang="fr-FR" dirty="0"/>
              <a:t>La condition est vérifiée a la fin de chaque tours</a:t>
            </a:r>
          </a:p>
          <a:p>
            <a:pPr lvl="2"/>
            <a:r>
              <a:rPr lang="fr-FR" dirty="0"/>
              <a:t>Exécution de contenu obligatoire</a:t>
            </a:r>
          </a:p>
          <a:p>
            <a:pPr>
              <a:buNone/>
            </a:pPr>
            <a:endParaRPr lang="fr-FR" dirty="0"/>
          </a:p>
        </p:txBody>
      </p:sp>
      <p:sp>
        <p:nvSpPr>
          <p:cNvPr id="4" name="Rectangle 3"/>
          <p:cNvSpPr/>
          <p:nvPr/>
        </p:nvSpPr>
        <p:spPr>
          <a:xfrm>
            <a:off x="2286000" y="4371811"/>
            <a:ext cx="4572000" cy="1200329"/>
          </a:xfrm>
          <a:prstGeom prst="rect">
            <a:avLst/>
          </a:prstGeom>
        </p:spPr>
        <p:txBody>
          <a:bodyPr>
            <a:spAutoFit/>
          </a:bodyPr>
          <a:lstStyle/>
          <a:p>
            <a:r>
              <a:rPr lang="fr-FR" b="0" dirty="0">
                <a:solidFill>
                  <a:srgbClr val="5D5DB1"/>
                </a:solidFill>
                <a:latin typeface="Consolas"/>
              </a:rPr>
              <a:t>for</a:t>
            </a:r>
            <a:r>
              <a:rPr lang="fr-FR" b="0" dirty="0">
                <a:solidFill>
                  <a:srgbClr val="7EA2B4"/>
                </a:solidFill>
                <a:latin typeface="Consolas"/>
              </a:rPr>
              <a:t>(</a:t>
            </a:r>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&lt;</a:t>
            </a:r>
            <a:r>
              <a:rPr lang="fr-FR" b="0" dirty="0">
                <a:solidFill>
                  <a:srgbClr val="935C25"/>
                </a:solidFill>
                <a:latin typeface="Consolas"/>
              </a:rPr>
              <a:t>10</a:t>
            </a:r>
            <a:r>
              <a:rPr lang="fr-FR" b="0" dirty="0">
                <a:solidFill>
                  <a:srgbClr val="7EA2B4"/>
                </a:solidFill>
                <a:latin typeface="Consolas"/>
              </a:rPr>
              <a:t>;</a:t>
            </a:r>
            <a:r>
              <a:rPr lang="fr-FR" b="0" dirty="0">
                <a:solidFill>
                  <a:srgbClr val="D22D72"/>
                </a:solidFill>
                <a:latin typeface="Consolas"/>
              </a:rPr>
              <a:t>i</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92500" lnSpcReduction="10000"/>
          </a:bodyPr>
          <a:lstStyle/>
          <a:p>
            <a:pPr>
              <a:defRPr/>
            </a:pPr>
            <a:r>
              <a:rPr lang="fr-FR" dirty="0">
                <a:ea typeface="MS Mincho" pitchFamily="49" charset="-128"/>
              </a:rPr>
              <a:t>Initialisation groupée : </a:t>
            </a:r>
          </a:p>
          <a:p>
            <a:pPr algn="ctr">
              <a:buNone/>
              <a:defRPr/>
            </a:pPr>
            <a:r>
              <a:rPr lang="fr-FR" dirty="0">
                <a:ea typeface="MS Mincho" pitchFamily="49" charset="-128"/>
              </a:rPr>
              <a:t>var </a:t>
            </a:r>
            <a:r>
              <a:rPr lang="fr-FR" dirty="0" err="1">
                <a:ea typeface="MS Mincho" pitchFamily="49" charset="-128"/>
              </a:rPr>
              <a:t>prenoms</a:t>
            </a:r>
            <a:r>
              <a:rPr lang="fr-FR" dirty="0">
                <a:ea typeface="MS Mincho" pitchFamily="49" charset="-128"/>
              </a:rPr>
              <a:t> = [‘Alex’, ‘Pascal’, ‘Laurent’]; </a:t>
            </a:r>
          </a:p>
          <a:p>
            <a:pPr>
              <a:defRPr/>
            </a:pPr>
            <a:r>
              <a:rPr lang="fr-FR" dirty="0">
                <a:ea typeface="MS Mincho" pitchFamily="49" charset="-128"/>
              </a:rPr>
              <a:t>Lire ou modifier par l’index : </a:t>
            </a:r>
          </a:p>
          <a:p>
            <a:pPr algn="ctr">
              <a:buNone/>
              <a:defRPr/>
            </a:pPr>
            <a:r>
              <a:rPr lang="fr-FR" dirty="0" err="1">
                <a:ea typeface="MS Mincho" pitchFamily="49" charset="-128"/>
              </a:rPr>
              <a:t>prenoms</a:t>
            </a:r>
            <a:r>
              <a:rPr lang="fr-FR" dirty="0">
                <a:ea typeface="MS Mincho" pitchFamily="49" charset="-128"/>
              </a:rPr>
              <a:t>[0] = ‘Nikola’; </a:t>
            </a:r>
          </a:p>
          <a:p>
            <a:pPr>
              <a:defRPr/>
            </a:pPr>
            <a:r>
              <a:rPr lang="fr-FR" dirty="0">
                <a:ea typeface="MS Mincho" pitchFamily="49" charset="-128"/>
              </a:rPr>
              <a:t>Taille d'</a:t>
            </a:r>
            <a:r>
              <a:rPr lang="fr-FR" dirty="0" err="1">
                <a:ea typeface="MS Mincho" pitchFamily="49" charset="-128"/>
              </a:rPr>
              <a:t>array</a:t>
            </a:r>
            <a:r>
              <a:rPr lang="fr-FR" dirty="0">
                <a:ea typeface="MS Mincho" pitchFamily="49" charset="-128"/>
              </a:rPr>
              <a:t> </a:t>
            </a:r>
          </a:p>
          <a:p>
            <a:pPr algn="ctr">
              <a:buNone/>
              <a:defRPr/>
            </a:pPr>
            <a:r>
              <a:rPr lang="fr-FR" dirty="0" err="1">
                <a:ea typeface="MS Mincho" pitchFamily="49" charset="-128"/>
              </a:rPr>
              <a:t>prenom.length</a:t>
            </a:r>
            <a:endParaRPr lang="fr-FR" dirty="0">
              <a:ea typeface="MS Mincho" pitchFamily="49" charset="-128"/>
            </a:endParaRPr>
          </a:p>
          <a:p>
            <a:pPr>
              <a:defRPr/>
            </a:pPr>
            <a:r>
              <a:rPr lang="fr-FR" dirty="0">
                <a:ea typeface="MS Mincho" pitchFamily="49" charset="-128"/>
              </a:rPr>
              <a:t>Sélectionner :</a:t>
            </a:r>
          </a:p>
          <a:p>
            <a:pPr algn="ctr">
              <a:buNone/>
              <a:defRPr/>
            </a:pPr>
            <a:r>
              <a:rPr lang="fr-FR" dirty="0">
                <a:ea typeface="MS Mincho" pitchFamily="49" charset="-128"/>
              </a:rPr>
              <a:t>slice( </a:t>
            </a:r>
            <a:r>
              <a:rPr lang="fr-FR" dirty="0" err="1">
                <a:ea typeface="MS Mincho" pitchFamily="49" charset="-128"/>
              </a:rPr>
              <a:t>idxDbt</a:t>
            </a:r>
            <a:r>
              <a:rPr lang="fr-FR" dirty="0">
                <a:ea typeface="MS Mincho" pitchFamily="49" charset="-128"/>
              </a:rPr>
              <a:t>[, </a:t>
            </a:r>
            <a:r>
              <a:rPr lang="fr-FR" dirty="0" err="1">
                <a:ea typeface="MS Mincho" pitchFamily="49" charset="-128"/>
              </a:rPr>
              <a:t>idxFin</a:t>
            </a:r>
            <a:r>
              <a:rPr lang="fr-FR" dirty="0">
                <a:ea typeface="MS Mincho" pitchFamily="49" charset="-128"/>
              </a:rPr>
              <a:t>])</a:t>
            </a:r>
          </a:p>
          <a:p>
            <a:pPr>
              <a:defRPr/>
            </a:pPr>
            <a:r>
              <a:rPr lang="fr-FR" dirty="0">
                <a:ea typeface="MS Mincho" pitchFamily="49" charset="-128"/>
              </a:rPr>
              <a:t>Parcours avec for in </a:t>
            </a:r>
          </a:p>
          <a:p>
            <a:pPr algn="ctr">
              <a:buNone/>
              <a:defRPr/>
            </a:pPr>
            <a:r>
              <a:rPr lang="fr-FR" dirty="0">
                <a:ea typeface="MS Mincho" pitchFamily="49" charset="-128"/>
              </a:rPr>
              <a:t>for( i in </a:t>
            </a:r>
            <a:r>
              <a:rPr lang="fr-FR" dirty="0" err="1">
                <a:ea typeface="MS Mincho" pitchFamily="49" charset="-128"/>
              </a:rPr>
              <a:t>prenoms</a:t>
            </a:r>
            <a:r>
              <a:rPr lang="fr-FR" dirty="0">
                <a:ea typeface="MS Mincho" pitchFamily="49" charset="-128"/>
              </a:rPr>
              <a:t>){…code…}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a:bodyPr>
          <a:lstStyle/>
          <a:p>
            <a:pPr>
              <a:defRPr/>
            </a:pPr>
            <a:r>
              <a:rPr lang="fr-FR" dirty="0">
                <a:ea typeface="MS Mincho" pitchFamily="49" charset="-128"/>
              </a:rPr>
              <a:t>Listage </a:t>
            </a:r>
          </a:p>
          <a:p>
            <a:pPr algn="ctr">
              <a:buNone/>
              <a:defRPr/>
            </a:pPr>
            <a:r>
              <a:rPr lang="fr-FR" dirty="0" err="1">
                <a:ea typeface="MS Mincho" pitchFamily="49" charset="-128"/>
              </a:rPr>
              <a:t>prenoms.join</a:t>
            </a:r>
            <a:r>
              <a:rPr lang="fr-FR" dirty="0">
                <a:ea typeface="MS Mincho" pitchFamily="49" charset="-128"/>
              </a:rPr>
              <a:t>(‘;’); </a:t>
            </a:r>
          </a:p>
          <a:p>
            <a:pPr lvl="1">
              <a:defRPr/>
            </a:pPr>
            <a:r>
              <a:rPr lang="fr-FR" dirty="0">
                <a:ea typeface="MS Mincho" pitchFamily="49" charset="-128"/>
              </a:rPr>
              <a:t> (</a:t>
            </a:r>
            <a:r>
              <a:rPr lang="fr-FR" dirty="0" err="1">
                <a:ea typeface="MS Mincho" pitchFamily="49" charset="-128"/>
              </a:rPr>
              <a:t>join</a:t>
            </a:r>
            <a:r>
              <a:rPr lang="fr-FR" dirty="0">
                <a:ea typeface="MS Mincho" pitchFamily="49" charset="-128"/>
              </a:rPr>
              <a:t>() sep = « , ») et </a:t>
            </a:r>
            <a:r>
              <a:rPr lang="fr-FR" dirty="0" err="1">
                <a:ea typeface="MS Mincho" pitchFamily="49" charset="-128"/>
              </a:rPr>
              <a:t>toString</a:t>
            </a:r>
            <a:r>
              <a:rPr lang="fr-FR" dirty="0">
                <a:ea typeface="MS Mincho" pitchFamily="49" charset="-128"/>
              </a:rPr>
              <a:t>() (idem </a:t>
            </a:r>
            <a:r>
              <a:rPr lang="fr-FR" dirty="0" err="1">
                <a:ea typeface="MS Mincho" pitchFamily="49" charset="-128"/>
              </a:rPr>
              <a:t>join</a:t>
            </a:r>
            <a:r>
              <a:rPr lang="fr-FR" dirty="0">
                <a:ea typeface="MS Mincho" pitchFamily="49" charset="-128"/>
              </a:rPr>
              <a:t>() )</a:t>
            </a:r>
          </a:p>
          <a:p>
            <a:pPr>
              <a:defRPr/>
            </a:pPr>
            <a:r>
              <a:rPr lang="fr-FR" dirty="0">
                <a:ea typeface="MS Mincho" pitchFamily="49" charset="-128"/>
              </a:rPr>
              <a:t>Tri </a:t>
            </a:r>
          </a:p>
          <a:p>
            <a:pPr algn="ctr">
              <a:buNone/>
              <a:defRPr/>
            </a:pPr>
            <a:r>
              <a:rPr lang="fr-FR" dirty="0" err="1">
                <a:ea typeface="MS Mincho" pitchFamily="49" charset="-128"/>
              </a:rPr>
              <a:t>prenoms.sort</a:t>
            </a:r>
            <a:r>
              <a:rPr lang="fr-FR" dirty="0">
                <a:ea typeface="MS Mincho" pitchFamily="49" charset="-128"/>
              </a:rPr>
              <a:t>();  </a:t>
            </a:r>
            <a:r>
              <a:rPr lang="fr-FR" i="1" dirty="0">
                <a:ea typeface="MS Mincho" pitchFamily="49" charset="-128"/>
              </a:rPr>
              <a:t>ou </a:t>
            </a:r>
          </a:p>
          <a:p>
            <a:pPr algn="ctr">
              <a:buNone/>
              <a:defRPr/>
            </a:pPr>
            <a:r>
              <a:rPr lang="fr-FR" dirty="0">
                <a:ea typeface="MS Mincho" pitchFamily="49" charset="-128"/>
              </a:rPr>
              <a:t> </a:t>
            </a:r>
            <a:r>
              <a:rPr lang="fr-FR" dirty="0" err="1">
                <a:ea typeface="MS Mincho" pitchFamily="49" charset="-128"/>
              </a:rPr>
              <a:t>numbers.sort</a:t>
            </a:r>
            <a:r>
              <a:rPr lang="fr-FR" dirty="0">
                <a:ea typeface="MS Mincho" pitchFamily="49" charset="-128"/>
              </a:rPr>
              <a:t>( </a:t>
            </a:r>
            <a:r>
              <a:rPr lang="fr-FR" dirty="0" err="1">
                <a:ea typeface="MS Mincho" pitchFamily="49" charset="-128"/>
              </a:rPr>
              <a:t>function</a:t>
            </a:r>
            <a:r>
              <a:rPr lang="fr-FR" dirty="0">
                <a:ea typeface="MS Mincho" pitchFamily="49" charset="-128"/>
              </a:rPr>
              <a:t>(</a:t>
            </a:r>
            <a:r>
              <a:rPr lang="fr-FR" dirty="0" err="1">
                <a:ea typeface="MS Mincho" pitchFamily="49" charset="-128"/>
              </a:rPr>
              <a:t>a,b</a:t>
            </a:r>
            <a:r>
              <a:rPr lang="fr-FR" dirty="0">
                <a:ea typeface="MS Mincho" pitchFamily="49" charset="-128"/>
              </a:rPr>
              <a:t>){return a - b})</a:t>
            </a:r>
          </a:p>
          <a:p>
            <a:pPr>
              <a:defRPr/>
            </a:pPr>
            <a:r>
              <a:rPr lang="fr-FR" dirty="0">
                <a:ea typeface="MS Mincho" pitchFamily="49" charset="-128"/>
              </a:rPr>
              <a:t>Concaténation de tableaux </a:t>
            </a:r>
          </a:p>
          <a:p>
            <a:pPr algn="ctr">
              <a:buNone/>
              <a:defRPr/>
            </a:pPr>
            <a:r>
              <a:rPr lang="fr-FR" dirty="0" err="1">
                <a:ea typeface="MS Mincho" pitchFamily="49" charset="-128"/>
              </a:rPr>
              <a:t>prenoms.concat</a:t>
            </a:r>
            <a:r>
              <a:rPr lang="fr-FR" dirty="0">
                <a:ea typeface="MS Mincho" pitchFamily="49" charset="-128"/>
              </a:rPr>
              <a:t>( prenoms2);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70000" lnSpcReduction="20000"/>
          </a:bodyPr>
          <a:lstStyle/>
          <a:p>
            <a:pPr>
              <a:defRPr/>
            </a:pPr>
            <a:r>
              <a:rPr lang="fr-FR" dirty="0">
                <a:ea typeface="MS Mincho" pitchFamily="49" charset="-128"/>
              </a:rPr>
              <a:t>Supprimer des éléments : </a:t>
            </a:r>
          </a:p>
          <a:p>
            <a:pPr lvl="1">
              <a:defRPr/>
            </a:pPr>
            <a:r>
              <a:rPr lang="fr-FR" dirty="0">
                <a:ea typeface="MS Mincho" pitchFamily="49" charset="-128"/>
              </a:rPr>
              <a:t>pop() </a:t>
            </a:r>
          </a:p>
          <a:p>
            <a:pPr lvl="2">
              <a:defRPr/>
            </a:pPr>
            <a:r>
              <a:rPr lang="fr-FR" dirty="0">
                <a:ea typeface="MS Mincho" pitchFamily="49" charset="-128"/>
              </a:rPr>
              <a:t>le dernier et le renvoie,</a:t>
            </a:r>
          </a:p>
          <a:p>
            <a:pPr lvl="1">
              <a:defRPr/>
            </a:pPr>
            <a:r>
              <a:rPr lang="fr-FR" dirty="0">
                <a:ea typeface="MS Mincho" pitchFamily="49" charset="-128"/>
              </a:rPr>
              <a:t>shift() </a:t>
            </a:r>
          </a:p>
          <a:p>
            <a:pPr lvl="2">
              <a:defRPr/>
            </a:pPr>
            <a:r>
              <a:rPr lang="fr-FR" dirty="0">
                <a:ea typeface="MS Mincho" pitchFamily="49" charset="-128"/>
              </a:rPr>
              <a:t>le premier</a:t>
            </a:r>
          </a:p>
          <a:p>
            <a:pPr>
              <a:defRPr/>
            </a:pPr>
            <a:endParaRPr lang="fr-FR" dirty="0">
              <a:ea typeface="MS Mincho" pitchFamily="49" charset="-128"/>
            </a:endParaRPr>
          </a:p>
          <a:p>
            <a:pPr>
              <a:defRPr/>
            </a:pPr>
            <a:r>
              <a:rPr lang="fr-FR" dirty="0">
                <a:ea typeface="MS Mincho" pitchFamily="49" charset="-128"/>
              </a:rPr>
              <a:t>Ajouter des éléments :</a:t>
            </a:r>
          </a:p>
          <a:p>
            <a:pPr lvl="1">
              <a:defRPr/>
            </a:pPr>
            <a:r>
              <a:rPr lang="fr-FR" dirty="0">
                <a:ea typeface="MS Mincho" pitchFamily="49" charset="-128"/>
              </a:rPr>
              <a:t>push(</a:t>
            </a:r>
            <a:r>
              <a:rPr lang="fr-FR" dirty="0" err="1">
                <a:ea typeface="MS Mincho" pitchFamily="49" charset="-128"/>
              </a:rPr>
              <a:t>a,b</a:t>
            </a:r>
            <a:r>
              <a:rPr lang="fr-FR" dirty="0">
                <a:ea typeface="MS Mincho" pitchFamily="49" charset="-128"/>
              </a:rPr>
              <a:t>,…)</a:t>
            </a:r>
          </a:p>
          <a:p>
            <a:pPr lvl="2">
              <a:defRPr/>
            </a:pPr>
            <a:r>
              <a:rPr lang="fr-FR" dirty="0">
                <a:ea typeface="MS Mincho" pitchFamily="49" charset="-128"/>
              </a:rPr>
              <a:t> à la fin </a:t>
            </a:r>
          </a:p>
          <a:p>
            <a:pPr lvl="1">
              <a:defRPr/>
            </a:pPr>
            <a:r>
              <a:rPr lang="fr-FR" dirty="0" err="1">
                <a:ea typeface="MS Mincho" pitchFamily="49" charset="-128"/>
              </a:rPr>
              <a:t>unshift</a:t>
            </a:r>
            <a:r>
              <a:rPr lang="fr-FR" dirty="0">
                <a:ea typeface="MS Mincho" pitchFamily="49" charset="-128"/>
              </a:rPr>
              <a:t>(</a:t>
            </a:r>
            <a:r>
              <a:rPr lang="fr-FR" dirty="0" err="1">
                <a:ea typeface="MS Mincho" pitchFamily="49" charset="-128"/>
              </a:rPr>
              <a:t>a,b</a:t>
            </a:r>
            <a:r>
              <a:rPr lang="fr-FR" dirty="0">
                <a:ea typeface="MS Mincho" pitchFamily="49" charset="-128"/>
              </a:rPr>
              <a:t>,…)  </a:t>
            </a:r>
          </a:p>
          <a:p>
            <a:pPr lvl="2">
              <a:defRPr/>
            </a:pPr>
            <a:r>
              <a:rPr lang="fr-FR" dirty="0">
                <a:ea typeface="MS Mincho" pitchFamily="49" charset="-128"/>
              </a:rPr>
              <a:t>au début </a:t>
            </a:r>
          </a:p>
          <a:p>
            <a:pPr lvl="1">
              <a:defRPr/>
            </a:pPr>
            <a:r>
              <a:rPr lang="fr-FR" dirty="0" err="1">
                <a:ea typeface="MS Mincho" pitchFamily="49" charset="-128"/>
              </a:rPr>
              <a:t>splice</a:t>
            </a:r>
            <a:r>
              <a:rPr lang="fr-FR" dirty="0">
                <a:ea typeface="MS Mincho" pitchFamily="49" charset="-128"/>
              </a:rPr>
              <a:t>( </a:t>
            </a:r>
            <a:r>
              <a:rPr lang="fr-FR" dirty="0" err="1">
                <a:ea typeface="MS Mincho" pitchFamily="49" charset="-128"/>
              </a:rPr>
              <a:t>idx</a:t>
            </a:r>
            <a:r>
              <a:rPr lang="fr-FR" dirty="0">
                <a:ea typeface="MS Mincho" pitchFamily="49" charset="-128"/>
              </a:rPr>
              <a:t>, </a:t>
            </a:r>
            <a:r>
              <a:rPr lang="fr-FR" dirty="0" err="1">
                <a:ea typeface="MS Mincho" pitchFamily="49" charset="-128"/>
              </a:rPr>
              <a:t>nbr</a:t>
            </a:r>
            <a:r>
              <a:rPr lang="fr-FR" dirty="0">
                <a:ea typeface="MS Mincho" pitchFamily="49" charset="-128"/>
              </a:rPr>
              <a:t>, emt1, emt2…) </a:t>
            </a:r>
          </a:p>
          <a:p>
            <a:pPr lvl="2">
              <a:defRPr/>
            </a:pPr>
            <a:r>
              <a:rPr lang="fr-FR" dirty="0">
                <a:ea typeface="MS Mincho" pitchFamily="49" charset="-128"/>
              </a:rPr>
              <a:t>à partir de l’index</a:t>
            </a:r>
          </a:p>
          <a:p>
            <a:pPr>
              <a:defRPr/>
            </a:pPr>
            <a:endParaRPr lang="fr-FR" dirty="0">
              <a:ea typeface="MS Mincho" pitchFamily="49" charset="-128"/>
            </a:endParaRPr>
          </a:p>
          <a:p>
            <a:pPr>
              <a:defRPr/>
            </a:pPr>
            <a:r>
              <a:rPr lang="fr-FR" dirty="0">
                <a:ea typeface="MS Mincho" pitchFamily="49" charset="-128"/>
              </a:rPr>
              <a:t>Inverser l’ordre : reverse()</a:t>
            </a:r>
          </a:p>
          <a:p>
            <a:pPr>
              <a:buNone/>
              <a:defRPr/>
            </a:pPr>
            <a:r>
              <a:rPr lang="fr-FR" dirty="0">
                <a:ea typeface="MS Mincho" pitchFamily="49" charset="-128"/>
              </a:rPr>
              <a:t> </a:t>
            </a:r>
          </a:p>
          <a:p>
            <a:pPr>
              <a:buNone/>
              <a:defRPr/>
            </a:pPr>
            <a:r>
              <a:rPr lang="fr-FR" dirty="0">
                <a:ea typeface="MS Mincho" pitchFamily="49" charset="-128"/>
              </a:rPr>
              <a:t>Afficher le code : </a:t>
            </a:r>
            <a:r>
              <a:rPr lang="fr-FR" dirty="0" err="1">
                <a:ea typeface="MS Mincho" pitchFamily="49" charset="-128"/>
              </a:rPr>
              <a:t>toSource</a:t>
            </a:r>
            <a:r>
              <a:rPr lang="fr-FR" dirty="0">
                <a:ea typeface="MS Mincho" pitchFamily="49" charset="-128"/>
              </a:rPr>
              <a:t>() presque en notation JSON (pas sous MSIE6-)</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if/</a:t>
            </a:r>
            <a:r>
              <a:rPr lang="fr-FR" dirty="0" err="1"/>
              <a:t>else</a:t>
            </a:r>
            <a:r>
              <a:rPr lang="fr-FR" dirty="0"/>
              <a:t> if / </a:t>
            </a:r>
            <a:r>
              <a:rPr lang="fr-FR" dirty="0" err="1"/>
              <a:t>else</a:t>
            </a:r>
            <a:endParaRPr lang="fr-FR" dirty="0"/>
          </a:p>
        </p:txBody>
      </p:sp>
      <p:sp>
        <p:nvSpPr>
          <p:cNvPr id="3" name="Espace réservé du contenu 2"/>
          <p:cNvSpPr>
            <a:spLocks noGrp="1"/>
          </p:cNvSpPr>
          <p:nvPr>
            <p:ph idx="1"/>
          </p:nvPr>
        </p:nvSpPr>
        <p:spPr/>
        <p:txBody>
          <a:bodyPr/>
          <a:lstStyle/>
          <a:p>
            <a:r>
              <a:rPr lang="fr-FR" dirty="0"/>
              <a:t>si condition</a:t>
            </a:r>
          </a:p>
          <a:p>
            <a:pPr algn="ctr">
              <a:buNone/>
            </a:pPr>
            <a:r>
              <a:rPr lang="fr-FR" b="1" dirty="0"/>
              <a:t>if</a:t>
            </a:r>
            <a:r>
              <a:rPr lang="fr-FR" dirty="0"/>
              <a:t> (condition){instruction;}</a:t>
            </a:r>
          </a:p>
          <a:p>
            <a:r>
              <a:rPr lang="fr-FR" dirty="0"/>
              <a:t>sinon si condition </a:t>
            </a:r>
          </a:p>
          <a:p>
            <a:pPr algn="ctr">
              <a:buNone/>
            </a:pPr>
            <a:r>
              <a:rPr lang="fr-FR" b="1" dirty="0" err="1"/>
              <a:t>else</a:t>
            </a:r>
            <a:r>
              <a:rPr lang="fr-FR" dirty="0"/>
              <a:t> </a:t>
            </a:r>
            <a:r>
              <a:rPr lang="fr-FR" b="1" dirty="0"/>
              <a:t>if </a:t>
            </a:r>
            <a:r>
              <a:rPr lang="fr-FR" dirty="0"/>
              <a:t>(condition){instruction;}</a:t>
            </a:r>
          </a:p>
          <a:p>
            <a:r>
              <a:rPr lang="fr-FR" dirty="0"/>
              <a:t>sinon</a:t>
            </a:r>
          </a:p>
          <a:p>
            <a:pPr algn="ctr">
              <a:buNone/>
            </a:pPr>
            <a:r>
              <a:rPr lang="fr-FR" b="1" dirty="0" err="1"/>
              <a:t>else</a:t>
            </a:r>
            <a:r>
              <a:rPr lang="fr-FR" dirty="0"/>
              <a:t> {instruction;}</a:t>
            </a:r>
          </a:p>
          <a:p>
            <a:r>
              <a:rPr lang="fr-FR" dirty="0"/>
              <a:t>ternaire</a:t>
            </a:r>
          </a:p>
          <a:p>
            <a:pPr algn="ctr">
              <a:buNone/>
            </a:pPr>
            <a:r>
              <a:rPr lang="fr-FR" dirty="0"/>
              <a:t>(condition)? </a:t>
            </a:r>
            <a:r>
              <a:rPr lang="fr-FR" dirty="0" err="1"/>
              <a:t>SiVrai</a:t>
            </a:r>
            <a:r>
              <a:rPr lang="fr-FR" dirty="0"/>
              <a:t>: </a:t>
            </a:r>
            <a:r>
              <a:rPr lang="fr-FR" dirty="0" err="1"/>
              <a:t>SiFaux</a:t>
            </a:r>
            <a:r>
              <a:rPr lang="fr-FR" dirty="0"/>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a:t>
            </a:r>
            <a:r>
              <a:rPr lang="fr-FR" dirty="0" err="1"/>
              <a:t>switch</a:t>
            </a:r>
            <a:r>
              <a:rPr lang="fr-FR" dirty="0"/>
              <a:t>/ case / default</a:t>
            </a:r>
          </a:p>
        </p:txBody>
      </p:sp>
      <p:sp>
        <p:nvSpPr>
          <p:cNvPr id="3" name="Espace réservé du contenu 2"/>
          <p:cNvSpPr>
            <a:spLocks noGrp="1"/>
          </p:cNvSpPr>
          <p:nvPr>
            <p:ph idx="1"/>
          </p:nvPr>
        </p:nvSpPr>
        <p:spPr/>
        <p:txBody>
          <a:bodyPr/>
          <a:lstStyle/>
          <a:p>
            <a:r>
              <a:rPr lang="fr-FR" dirty="0"/>
              <a:t>selon cas </a:t>
            </a:r>
          </a:p>
          <a:p>
            <a:pPr>
              <a:buNone/>
            </a:pPr>
            <a:r>
              <a:rPr lang="fr-FR" dirty="0"/>
              <a:t>		</a:t>
            </a:r>
            <a:r>
              <a:rPr lang="fr-FR" b="1" dirty="0" err="1"/>
              <a:t>switch</a:t>
            </a:r>
            <a:r>
              <a:rPr lang="fr-FR" dirty="0"/>
              <a:t> (variable)</a:t>
            </a:r>
          </a:p>
          <a:p>
            <a:pPr>
              <a:buNone/>
            </a:pPr>
            <a:r>
              <a:rPr lang="fr-FR" dirty="0"/>
              <a:t>		{</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default</a:t>
            </a:r>
            <a:r>
              <a:rPr lang="fr-FR" dirty="0"/>
              <a:t>: instruction; break;</a:t>
            </a:r>
          </a:p>
          <a:p>
            <a:pPr>
              <a:buNone/>
            </a:pPr>
            <a:r>
              <a:rPr lang="fr-FR"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Les navigateurs</a:t>
            </a:r>
            <a:endParaRPr lang="en-JM" dirty="0"/>
          </a:p>
        </p:txBody>
      </p:sp>
      <p:sp>
        <p:nvSpPr>
          <p:cNvPr id="19" name="Espace réservé du contenu 18"/>
          <p:cNvSpPr>
            <a:spLocks noGrp="1"/>
          </p:cNvSpPr>
          <p:nvPr>
            <p:ph idx="1"/>
          </p:nvPr>
        </p:nvSpPr>
        <p:spPr/>
        <p:txBody>
          <a:bodyPr/>
          <a:lstStyle/>
          <a:p>
            <a:r>
              <a:rPr lang="fr-FR" dirty="0"/>
              <a:t> </a:t>
            </a:r>
          </a:p>
        </p:txBody>
      </p:sp>
      <p:sp>
        <p:nvSpPr>
          <p:cNvPr id="20"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38917" name="Slide Number Placeholder 17"/>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80A3DF9-1DE6-4444-BCFB-6EEBF285DF1C}" type="slidenum">
              <a:rPr lang="en-JM" smtClean="0">
                <a:solidFill>
                  <a:schemeClr val="bg1"/>
                </a:solidFill>
              </a:rPr>
              <a:pPr fontAlgn="base">
                <a:spcBef>
                  <a:spcPct val="0"/>
                </a:spcBef>
                <a:spcAft>
                  <a:spcPct val="0"/>
                </a:spcAft>
                <a:defRPr/>
              </a:pPr>
              <a:t>9</a:t>
            </a:fld>
            <a:endParaRPr lang="en-JM">
              <a:solidFill>
                <a:schemeClr val="bg1"/>
              </a:solidFill>
            </a:endParaRPr>
          </a:p>
        </p:txBody>
      </p:sp>
      <p:graphicFrame>
        <p:nvGraphicFramePr>
          <p:cNvPr id="29699" name="Chart 4"/>
          <p:cNvGraphicFramePr>
            <a:graphicFrameLocks/>
          </p:cNvGraphicFramePr>
          <p:nvPr/>
        </p:nvGraphicFramePr>
        <p:xfrm>
          <a:off x="533400" y="2133600"/>
          <a:ext cx="4191000" cy="3187700"/>
        </p:xfrm>
        <a:graphic>
          <a:graphicData uri="http://schemas.openxmlformats.org/presentationml/2006/ole">
            <mc:AlternateContent xmlns:mc="http://schemas.openxmlformats.org/markup-compatibility/2006">
              <mc:Choice xmlns:v="urn:schemas-microsoft-com:vml" Requires="v">
                <p:oleObj name="Graphique" r:id="rId3" imgW="5019610" imgH="3771900" progId="">
                  <p:embed/>
                </p:oleObj>
              </mc:Choice>
              <mc:Fallback>
                <p:oleObj name="Graphique" r:id="rId3" imgW="5019610" imgH="3771900" progId="">
                  <p:embed/>
                  <p:pic>
                    <p:nvPicPr>
                      <p:cNvPr id="29699" name="Char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133600"/>
                        <a:ext cx="4191000" cy="318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457200" y="1320800"/>
            <a:ext cx="7696200" cy="584200"/>
          </a:xfrm>
          <a:prstGeom prst="rect">
            <a:avLst/>
          </a:prstGeom>
          <a:noFill/>
        </p:spPr>
        <p:txBody>
          <a:bodyPr>
            <a:spAutoFit/>
          </a:bodyPr>
          <a:lstStyle/>
          <a:p>
            <a:pPr fontAlgn="auto">
              <a:spcBef>
                <a:spcPts val="0"/>
              </a:spcBef>
              <a:spcAft>
                <a:spcPts val="0"/>
              </a:spcAft>
              <a:defRPr/>
            </a:pPr>
            <a:r>
              <a:rPr lang="en-JM" sz="1600" b="1" dirty="0">
                <a:solidFill>
                  <a:schemeClr val="tx1">
                    <a:lumMod val="75000"/>
                    <a:lumOff val="25000"/>
                  </a:schemeClr>
                </a:solidFill>
                <a:latin typeface="+mn-lt"/>
                <a:cs typeface="+mn-cs"/>
              </a:rPr>
              <a:t>Reparation  </a:t>
            </a:r>
            <a:r>
              <a:rPr lang="en-JM" sz="1600" b="1" dirty="0" err="1">
                <a:solidFill>
                  <a:schemeClr val="tx1">
                    <a:lumMod val="75000"/>
                    <a:lumOff val="25000"/>
                  </a:schemeClr>
                </a:solidFill>
                <a:latin typeface="+mn-lt"/>
                <a:cs typeface="+mn-cs"/>
              </a:rPr>
              <a:t>mondiale</a:t>
            </a:r>
            <a:r>
              <a:rPr lang="en-JM" sz="1600" b="1" dirty="0">
                <a:solidFill>
                  <a:schemeClr val="tx1">
                    <a:lumMod val="75000"/>
                    <a:lumOff val="25000"/>
                  </a:schemeClr>
                </a:solidFill>
                <a:latin typeface="+mn-lt"/>
                <a:cs typeface="+mn-cs"/>
              </a:rPr>
              <a:t> </a:t>
            </a:r>
            <a:r>
              <a:rPr lang="en-JM" sz="1600" dirty="0">
                <a:solidFill>
                  <a:schemeClr val="tx1">
                    <a:lumMod val="75000"/>
                    <a:lumOff val="25000"/>
                  </a:schemeClr>
                </a:solidFill>
                <a:latin typeface="+mn-lt"/>
                <a:cs typeface="+mn-cs"/>
              </a:rPr>
              <a:t>en </a:t>
            </a:r>
            <a:r>
              <a:rPr lang="en-JM" sz="1600" dirty="0" err="1">
                <a:solidFill>
                  <a:schemeClr val="tx1">
                    <a:lumMod val="75000"/>
                    <a:lumOff val="25000"/>
                  </a:schemeClr>
                </a:solidFill>
                <a:latin typeface="+mn-lt"/>
                <a:cs typeface="+mn-cs"/>
              </a:rPr>
              <a:t>terme</a:t>
            </a:r>
            <a:r>
              <a:rPr lang="en-JM" sz="1600" dirty="0">
                <a:solidFill>
                  <a:schemeClr val="tx1">
                    <a:lumMod val="75000"/>
                    <a:lumOff val="25000"/>
                  </a:schemeClr>
                </a:solidFill>
                <a:latin typeface="+mn-lt"/>
                <a:cs typeface="+mn-cs"/>
              </a:rPr>
              <a:t> </a:t>
            </a:r>
            <a:r>
              <a:rPr lang="en-JM" sz="1600" dirty="0" err="1">
                <a:solidFill>
                  <a:schemeClr val="tx1">
                    <a:lumMod val="75000"/>
                    <a:lumOff val="25000"/>
                  </a:schemeClr>
                </a:solidFill>
                <a:latin typeface="+mn-lt"/>
                <a:cs typeface="+mn-cs"/>
              </a:rPr>
              <a:t>d’utilisation</a:t>
            </a:r>
            <a:r>
              <a:rPr lang="en-JM" sz="1600" dirty="0">
                <a:solidFill>
                  <a:schemeClr val="tx1">
                    <a:lumMod val="75000"/>
                    <a:lumOff val="25000"/>
                  </a:schemeClr>
                </a:solidFill>
                <a:latin typeface="+mn-lt"/>
                <a:cs typeface="+mn-cs"/>
              </a:rPr>
              <a:t> des 5 </a:t>
            </a:r>
            <a:r>
              <a:rPr lang="en-JM" sz="1600" dirty="0" err="1">
                <a:solidFill>
                  <a:schemeClr val="tx1">
                    <a:lumMod val="75000"/>
                    <a:lumOff val="25000"/>
                  </a:schemeClr>
                </a:solidFill>
                <a:latin typeface="+mn-lt"/>
                <a:cs typeface="+mn-cs"/>
              </a:rPr>
              <a:t>principaux</a:t>
            </a:r>
            <a:r>
              <a:rPr lang="en-JM" sz="1600" dirty="0">
                <a:solidFill>
                  <a:schemeClr val="tx1">
                    <a:lumMod val="75000"/>
                    <a:lumOff val="25000"/>
                  </a:schemeClr>
                </a:solidFill>
                <a:latin typeface="+mn-lt"/>
                <a:cs typeface="+mn-cs"/>
              </a:rPr>
              <a:t> </a:t>
            </a:r>
            <a:r>
              <a:rPr lang="en-JM" sz="1600" dirty="0" err="1">
                <a:solidFill>
                  <a:schemeClr val="tx1">
                    <a:lumMod val="75000"/>
                    <a:lumOff val="25000"/>
                  </a:schemeClr>
                </a:solidFill>
                <a:latin typeface="+mn-lt"/>
                <a:cs typeface="+mn-cs"/>
              </a:rPr>
              <a:t>navigateurs</a:t>
            </a:r>
            <a:r>
              <a:rPr lang="en-JM" sz="1600" dirty="0">
                <a:solidFill>
                  <a:schemeClr val="tx1">
                    <a:lumMod val="75000"/>
                    <a:lumOff val="25000"/>
                  </a:schemeClr>
                </a:solidFill>
                <a:latin typeface="+mn-lt"/>
                <a:cs typeface="+mn-cs"/>
              </a:rPr>
              <a:t> du </a:t>
            </a:r>
            <a:r>
              <a:rPr lang="en-JM" sz="1600" dirty="0" err="1">
                <a:solidFill>
                  <a:schemeClr val="tx1">
                    <a:lumMod val="75000"/>
                    <a:lumOff val="25000"/>
                  </a:schemeClr>
                </a:solidFill>
                <a:latin typeface="+mn-lt"/>
                <a:cs typeface="+mn-cs"/>
              </a:rPr>
              <a:t>marché</a:t>
            </a:r>
            <a:r>
              <a:rPr lang="en-JM" sz="1600" dirty="0">
                <a:solidFill>
                  <a:schemeClr val="tx1">
                    <a:lumMod val="75000"/>
                    <a:lumOff val="25000"/>
                  </a:schemeClr>
                </a:solidFill>
                <a:latin typeface="+mn-lt"/>
                <a:cs typeface="+mn-cs"/>
              </a:rPr>
              <a:t>. (</a:t>
            </a:r>
            <a:r>
              <a:rPr lang="en-JM" sz="1600" dirty="0" err="1">
                <a:solidFill>
                  <a:schemeClr val="tx1">
                    <a:lumMod val="75000"/>
                    <a:lumOff val="25000"/>
                  </a:schemeClr>
                </a:solidFill>
                <a:latin typeface="+mn-lt"/>
                <a:cs typeface="+mn-cs"/>
              </a:rPr>
              <a:t>août</a:t>
            </a:r>
            <a:r>
              <a:rPr lang="en-JM" sz="1600" dirty="0">
                <a:solidFill>
                  <a:schemeClr val="tx1">
                    <a:lumMod val="75000"/>
                    <a:lumOff val="25000"/>
                  </a:schemeClr>
                </a:solidFill>
                <a:latin typeface="+mn-lt"/>
                <a:cs typeface="+mn-cs"/>
              </a:rPr>
              <a:t> 2012) </a:t>
            </a:r>
          </a:p>
        </p:txBody>
      </p:sp>
      <p:sp>
        <p:nvSpPr>
          <p:cNvPr id="23" name="TextBox 22"/>
          <p:cNvSpPr txBox="1"/>
          <p:nvPr/>
        </p:nvSpPr>
        <p:spPr>
          <a:xfrm>
            <a:off x="5699125" y="2006600"/>
            <a:ext cx="2362200" cy="554038"/>
          </a:xfrm>
          <a:prstGeom prst="rect">
            <a:avLst/>
          </a:prstGeom>
          <a:noFill/>
        </p:spPr>
        <p:txBody>
          <a:bodyPr>
            <a:spAutoFit/>
          </a:bodyPr>
          <a:lstStyle/>
          <a:p>
            <a:pPr fontAlgn="auto">
              <a:spcBef>
                <a:spcPts val="0"/>
              </a:spcBef>
              <a:spcAft>
                <a:spcPts val="0"/>
              </a:spcAft>
              <a:defRPr/>
            </a:pPr>
            <a:r>
              <a:rPr lang="en-JM" sz="1500" b="1" dirty="0">
                <a:solidFill>
                  <a:schemeClr val="tx1">
                    <a:lumMod val="75000"/>
                    <a:lumOff val="25000"/>
                  </a:schemeClr>
                </a:solidFill>
                <a:latin typeface="+mn-lt"/>
                <a:cs typeface="+mn-cs"/>
              </a:rPr>
              <a:t>Chrome : 33,59%</a:t>
            </a:r>
          </a:p>
          <a:p>
            <a:pPr fontAlgn="auto">
              <a:spcBef>
                <a:spcPts val="0"/>
              </a:spcBef>
              <a:spcAft>
                <a:spcPts val="0"/>
              </a:spcAft>
              <a:defRPr/>
            </a:pPr>
            <a:r>
              <a:rPr lang="en-JM" sz="1500" dirty="0">
                <a:solidFill>
                  <a:schemeClr val="tx1">
                    <a:lumMod val="75000"/>
                    <a:lumOff val="25000"/>
                  </a:schemeClr>
                </a:solidFill>
                <a:latin typeface="+mn-lt"/>
                <a:cs typeface="+mn-cs"/>
              </a:rPr>
              <a:t>Leader </a:t>
            </a:r>
            <a:r>
              <a:rPr lang="en-JM" sz="1500" dirty="0" err="1">
                <a:solidFill>
                  <a:schemeClr val="tx1">
                    <a:lumMod val="75000"/>
                    <a:lumOff val="25000"/>
                  </a:schemeClr>
                </a:solidFill>
                <a:latin typeface="+mn-lt"/>
                <a:cs typeface="+mn-cs"/>
              </a:rPr>
              <a:t>depuis</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juillet</a:t>
            </a:r>
            <a:r>
              <a:rPr lang="en-JM" sz="1500" dirty="0">
                <a:solidFill>
                  <a:schemeClr val="tx1">
                    <a:lumMod val="75000"/>
                    <a:lumOff val="25000"/>
                  </a:schemeClr>
                </a:solidFill>
                <a:latin typeface="+mn-lt"/>
                <a:cs typeface="+mn-cs"/>
              </a:rPr>
              <a:t> 2012</a:t>
            </a:r>
          </a:p>
        </p:txBody>
      </p:sp>
      <p:sp>
        <p:nvSpPr>
          <p:cNvPr id="24" name="TextBox 23"/>
          <p:cNvSpPr txBox="1"/>
          <p:nvPr/>
        </p:nvSpPr>
        <p:spPr>
          <a:xfrm>
            <a:off x="5699125" y="2720975"/>
            <a:ext cx="2835275" cy="784225"/>
          </a:xfrm>
          <a:prstGeom prst="rect">
            <a:avLst/>
          </a:prstGeom>
          <a:noFill/>
        </p:spPr>
        <p:txBody>
          <a:bodyPr>
            <a:spAutoFit/>
          </a:bodyPr>
          <a:lstStyle/>
          <a:p>
            <a:pPr fontAlgn="auto">
              <a:spcBef>
                <a:spcPts val="0"/>
              </a:spcBef>
              <a:spcAft>
                <a:spcPts val="0"/>
              </a:spcAft>
              <a:defRPr/>
            </a:pPr>
            <a:r>
              <a:rPr lang="en-JM" sz="1500" b="1" dirty="0">
                <a:solidFill>
                  <a:schemeClr val="tx1">
                    <a:lumMod val="75000"/>
                    <a:lumOff val="25000"/>
                  </a:schemeClr>
                </a:solidFill>
                <a:latin typeface="+mn-lt"/>
                <a:cs typeface="+mn-cs"/>
              </a:rPr>
              <a:t>Internet Explorer : 32,85% </a:t>
            </a:r>
            <a:br>
              <a:rPr lang="en-JM" sz="1500" b="1" dirty="0">
                <a:solidFill>
                  <a:schemeClr val="tx1">
                    <a:lumMod val="75000"/>
                    <a:lumOff val="25000"/>
                  </a:schemeClr>
                </a:solidFill>
                <a:latin typeface="+mn-lt"/>
                <a:cs typeface="+mn-cs"/>
              </a:rPr>
            </a:br>
            <a:r>
              <a:rPr lang="en-JM" sz="1500" dirty="0">
                <a:solidFill>
                  <a:schemeClr val="tx1">
                    <a:lumMod val="75000"/>
                    <a:lumOff val="25000"/>
                  </a:schemeClr>
                </a:solidFill>
                <a:latin typeface="+mn-lt"/>
                <a:cs typeface="+mn-cs"/>
              </a:rPr>
              <a:t>Leader </a:t>
            </a:r>
            <a:r>
              <a:rPr lang="en-JM" sz="1500" dirty="0" err="1">
                <a:solidFill>
                  <a:schemeClr val="tx1">
                    <a:lumMod val="75000"/>
                    <a:lumOff val="25000"/>
                  </a:schemeClr>
                </a:solidFill>
                <a:latin typeface="+mn-lt"/>
                <a:cs typeface="+mn-cs"/>
              </a:rPr>
              <a:t>historique</a:t>
            </a:r>
            <a:r>
              <a:rPr lang="en-JM" sz="1500" dirty="0">
                <a:solidFill>
                  <a:schemeClr val="tx1">
                    <a:lumMod val="75000"/>
                    <a:lumOff val="25000"/>
                  </a:schemeClr>
                </a:solidFill>
                <a:latin typeface="+mn-lt"/>
                <a:cs typeface="+mn-cs"/>
              </a:rPr>
              <a:t> en </a:t>
            </a:r>
            <a:r>
              <a:rPr lang="en-JM" sz="1500" dirty="0" err="1">
                <a:solidFill>
                  <a:schemeClr val="tx1">
                    <a:lumMod val="75000"/>
                    <a:lumOff val="25000"/>
                  </a:schemeClr>
                </a:solidFill>
                <a:latin typeface="+mn-lt"/>
                <a:cs typeface="+mn-cs"/>
              </a:rPr>
              <a:t>reconquète</a:t>
            </a:r>
            <a:r>
              <a:rPr lang="en-JM" sz="1500" dirty="0">
                <a:solidFill>
                  <a:schemeClr val="tx1">
                    <a:lumMod val="75000"/>
                    <a:lumOff val="25000"/>
                  </a:schemeClr>
                </a:solidFill>
                <a:latin typeface="+mn-lt"/>
                <a:cs typeface="+mn-cs"/>
              </a:rPr>
              <a:t> de </a:t>
            </a:r>
            <a:r>
              <a:rPr lang="en-JM" sz="1500" dirty="0" err="1">
                <a:solidFill>
                  <a:schemeClr val="tx1">
                    <a:lumMod val="75000"/>
                    <a:lumOff val="25000"/>
                  </a:schemeClr>
                </a:solidFill>
                <a:latin typeface="+mn-lt"/>
                <a:cs typeface="+mn-cs"/>
              </a:rPr>
              <a:t>sa</a:t>
            </a:r>
            <a:r>
              <a:rPr lang="en-JM" sz="1500" dirty="0">
                <a:solidFill>
                  <a:schemeClr val="tx1">
                    <a:lumMod val="75000"/>
                    <a:lumOff val="25000"/>
                  </a:schemeClr>
                </a:solidFill>
                <a:latin typeface="+mn-lt"/>
                <a:cs typeface="+mn-cs"/>
              </a:rPr>
              <a:t> position</a:t>
            </a:r>
          </a:p>
        </p:txBody>
      </p:sp>
      <p:sp>
        <p:nvSpPr>
          <p:cNvPr id="25" name="TextBox 24"/>
          <p:cNvSpPr txBox="1"/>
          <p:nvPr/>
        </p:nvSpPr>
        <p:spPr>
          <a:xfrm>
            <a:off x="5699125" y="3606800"/>
            <a:ext cx="2362200" cy="784225"/>
          </a:xfrm>
          <a:prstGeom prst="rect">
            <a:avLst/>
          </a:prstGeom>
          <a:noFill/>
        </p:spPr>
        <p:txBody>
          <a:bodyPr>
            <a:spAutoFit/>
          </a:bodyPr>
          <a:lstStyle/>
          <a:p>
            <a:pPr fontAlgn="auto">
              <a:spcBef>
                <a:spcPts val="0"/>
              </a:spcBef>
              <a:spcAft>
                <a:spcPts val="0"/>
              </a:spcAft>
              <a:defRPr/>
            </a:pPr>
            <a:r>
              <a:rPr lang="en-JM" sz="1500" b="1" dirty="0" err="1">
                <a:solidFill>
                  <a:schemeClr val="tx1">
                    <a:lumMod val="75000"/>
                    <a:lumOff val="25000"/>
                  </a:schemeClr>
                </a:solidFill>
                <a:latin typeface="+mn-lt"/>
                <a:cs typeface="+mn-cs"/>
              </a:rPr>
              <a:t>FireFox</a:t>
            </a:r>
            <a:r>
              <a:rPr lang="en-JM" sz="1500" b="1" dirty="0">
                <a:solidFill>
                  <a:schemeClr val="tx1">
                    <a:lumMod val="75000"/>
                    <a:lumOff val="25000"/>
                  </a:schemeClr>
                </a:solidFill>
                <a:latin typeface="+mn-lt"/>
                <a:cs typeface="+mn-cs"/>
              </a:rPr>
              <a:t> : 22,85%</a:t>
            </a:r>
            <a:br>
              <a:rPr lang="en-JM" sz="1500" b="1" dirty="0">
                <a:solidFill>
                  <a:schemeClr val="tx1">
                    <a:lumMod val="75000"/>
                    <a:lumOff val="25000"/>
                  </a:schemeClr>
                </a:solidFill>
                <a:latin typeface="+mn-lt"/>
                <a:cs typeface="+mn-cs"/>
              </a:rPr>
            </a:br>
            <a:r>
              <a:rPr lang="en-JM" sz="1500" dirty="0" err="1">
                <a:solidFill>
                  <a:schemeClr val="tx1">
                    <a:lumMod val="75000"/>
                    <a:lumOff val="25000"/>
                  </a:schemeClr>
                </a:solidFill>
                <a:latin typeface="+mn-lt"/>
                <a:cs typeface="+mn-cs"/>
              </a:rPr>
              <a:t>Concurrencé</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sur</a:t>
            </a:r>
            <a:r>
              <a:rPr lang="en-JM" sz="1500" dirty="0">
                <a:solidFill>
                  <a:schemeClr val="tx1">
                    <a:lumMod val="75000"/>
                    <a:lumOff val="25000"/>
                  </a:schemeClr>
                </a:solidFill>
                <a:latin typeface="+mn-lt"/>
                <a:cs typeface="+mn-cs"/>
              </a:rPr>
              <a:t> les extensions</a:t>
            </a:r>
          </a:p>
        </p:txBody>
      </p:sp>
      <p:sp>
        <p:nvSpPr>
          <p:cNvPr id="26" name="TextBox 25"/>
          <p:cNvSpPr txBox="1"/>
          <p:nvPr/>
        </p:nvSpPr>
        <p:spPr>
          <a:xfrm>
            <a:off x="5699125" y="5235575"/>
            <a:ext cx="2362200" cy="784225"/>
          </a:xfrm>
          <a:prstGeom prst="rect">
            <a:avLst/>
          </a:prstGeom>
          <a:noFill/>
        </p:spPr>
        <p:txBody>
          <a:bodyPr>
            <a:spAutoFit/>
          </a:bodyPr>
          <a:lstStyle/>
          <a:p>
            <a:pPr fontAlgn="auto">
              <a:spcBef>
                <a:spcPts val="0"/>
              </a:spcBef>
              <a:spcAft>
                <a:spcPts val="0"/>
              </a:spcAft>
              <a:defRPr/>
            </a:pPr>
            <a:r>
              <a:rPr lang="en-JM" sz="1500" b="1" dirty="0" err="1">
                <a:solidFill>
                  <a:schemeClr val="tx1">
                    <a:lumMod val="75000"/>
                    <a:lumOff val="25000"/>
                  </a:schemeClr>
                </a:solidFill>
                <a:latin typeface="+mn-lt"/>
                <a:cs typeface="+mn-cs"/>
              </a:rPr>
              <a:t>Opéra</a:t>
            </a:r>
            <a:r>
              <a:rPr lang="en-JM" sz="1500" b="1" dirty="0">
                <a:solidFill>
                  <a:schemeClr val="tx1">
                    <a:lumMod val="75000"/>
                    <a:lumOff val="25000"/>
                  </a:schemeClr>
                </a:solidFill>
                <a:latin typeface="+mn-lt"/>
                <a:cs typeface="+mn-cs"/>
              </a:rPr>
              <a:t> : 1,63%</a:t>
            </a:r>
          </a:p>
          <a:p>
            <a:pPr fontAlgn="auto">
              <a:spcBef>
                <a:spcPts val="0"/>
              </a:spcBef>
              <a:spcAft>
                <a:spcPts val="0"/>
              </a:spcAft>
              <a:defRPr/>
            </a:pPr>
            <a:r>
              <a:rPr lang="en-JM" sz="1500" dirty="0">
                <a:solidFill>
                  <a:schemeClr val="tx1">
                    <a:lumMod val="75000"/>
                    <a:lumOff val="25000"/>
                  </a:schemeClr>
                </a:solidFill>
                <a:latin typeface="+mn-lt"/>
                <a:cs typeface="+mn-cs"/>
              </a:rPr>
              <a:t>En </a:t>
            </a:r>
            <a:r>
              <a:rPr lang="en-JM" sz="1500" dirty="0" err="1">
                <a:solidFill>
                  <a:schemeClr val="tx1">
                    <a:lumMod val="75000"/>
                    <a:lumOff val="25000"/>
                  </a:schemeClr>
                </a:solidFill>
                <a:latin typeface="+mn-lt"/>
                <a:cs typeface="+mn-cs"/>
              </a:rPr>
              <a:t>avance</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sur</a:t>
            </a:r>
            <a:r>
              <a:rPr lang="en-JM" sz="1500" dirty="0">
                <a:solidFill>
                  <a:schemeClr val="tx1">
                    <a:lumMod val="75000"/>
                    <a:lumOff val="25000"/>
                  </a:schemeClr>
                </a:solidFill>
                <a:latin typeface="+mn-lt"/>
                <a:cs typeface="+mn-cs"/>
              </a:rPr>
              <a:t> </a:t>
            </a:r>
            <a:r>
              <a:rPr lang="en-JM" sz="1500" dirty="0" err="1">
                <a:solidFill>
                  <a:schemeClr val="tx1">
                    <a:lumMod val="75000"/>
                    <a:lumOff val="25000"/>
                  </a:schemeClr>
                </a:solidFill>
                <a:latin typeface="+mn-lt"/>
                <a:cs typeface="+mn-cs"/>
              </a:rPr>
              <a:t>l’implémentation</a:t>
            </a:r>
            <a:r>
              <a:rPr lang="en-JM" sz="1500" dirty="0">
                <a:solidFill>
                  <a:schemeClr val="tx1">
                    <a:lumMod val="75000"/>
                    <a:lumOff val="25000"/>
                  </a:schemeClr>
                </a:solidFill>
                <a:latin typeface="+mn-lt"/>
                <a:cs typeface="+mn-cs"/>
              </a:rPr>
              <a:t> de HTML5</a:t>
            </a:r>
          </a:p>
        </p:txBody>
      </p:sp>
      <p:sp>
        <p:nvSpPr>
          <p:cNvPr id="27" name="Oval 26"/>
          <p:cNvSpPr/>
          <p:nvPr/>
        </p:nvSpPr>
        <p:spPr>
          <a:xfrm>
            <a:off x="5106988" y="2082800"/>
            <a:ext cx="411162" cy="411163"/>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1</a:t>
            </a:r>
          </a:p>
        </p:txBody>
      </p:sp>
      <p:sp>
        <p:nvSpPr>
          <p:cNvPr id="28" name="Oval 27"/>
          <p:cNvSpPr/>
          <p:nvPr/>
        </p:nvSpPr>
        <p:spPr>
          <a:xfrm>
            <a:off x="5105400" y="2806700"/>
            <a:ext cx="411163" cy="411163"/>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2</a:t>
            </a:r>
          </a:p>
        </p:txBody>
      </p:sp>
      <p:sp>
        <p:nvSpPr>
          <p:cNvPr id="29" name="Oval 28"/>
          <p:cNvSpPr/>
          <p:nvPr/>
        </p:nvSpPr>
        <p:spPr>
          <a:xfrm>
            <a:off x="5106988" y="3703638"/>
            <a:ext cx="411162" cy="411162"/>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3</a:t>
            </a:r>
          </a:p>
        </p:txBody>
      </p:sp>
      <p:sp>
        <p:nvSpPr>
          <p:cNvPr id="30" name="Oval 29"/>
          <p:cNvSpPr/>
          <p:nvPr/>
        </p:nvSpPr>
        <p:spPr>
          <a:xfrm>
            <a:off x="5111750" y="5332413"/>
            <a:ext cx="411163" cy="411162"/>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dirty="0">
                <a:solidFill>
                  <a:schemeClr val="bg1"/>
                </a:solidFill>
                <a:latin typeface="PT Sans Narrow" pitchFamily="34" charset="0"/>
              </a:rPr>
              <a:t>5</a:t>
            </a:r>
          </a:p>
        </p:txBody>
      </p:sp>
      <p:sp>
        <p:nvSpPr>
          <p:cNvPr id="15" name="TextBox 25"/>
          <p:cNvSpPr txBox="1"/>
          <p:nvPr/>
        </p:nvSpPr>
        <p:spPr>
          <a:xfrm>
            <a:off x="5715000" y="4368800"/>
            <a:ext cx="2362200" cy="784225"/>
          </a:xfrm>
          <a:prstGeom prst="rect">
            <a:avLst/>
          </a:prstGeom>
          <a:noFill/>
        </p:spPr>
        <p:txBody>
          <a:bodyPr>
            <a:spAutoFit/>
          </a:bodyPr>
          <a:lstStyle/>
          <a:p>
            <a:pPr fontAlgn="auto">
              <a:spcBef>
                <a:spcPts val="0"/>
              </a:spcBef>
              <a:spcAft>
                <a:spcPts val="0"/>
              </a:spcAft>
              <a:defRPr/>
            </a:pPr>
            <a:r>
              <a:rPr lang="en-JM" sz="1500" b="1" dirty="0">
                <a:solidFill>
                  <a:schemeClr val="tx1">
                    <a:lumMod val="75000"/>
                    <a:lumOff val="25000"/>
                  </a:schemeClr>
                </a:solidFill>
                <a:latin typeface="+mn-lt"/>
                <a:cs typeface="+mn-cs"/>
              </a:rPr>
              <a:t>Safari : 7,39%</a:t>
            </a:r>
            <a:br>
              <a:rPr lang="en-JM" sz="1500" dirty="0">
                <a:solidFill>
                  <a:schemeClr val="tx1">
                    <a:lumMod val="75000"/>
                    <a:lumOff val="25000"/>
                  </a:schemeClr>
                </a:solidFill>
                <a:latin typeface="+mn-lt"/>
                <a:cs typeface="+mn-cs"/>
              </a:rPr>
            </a:br>
            <a:r>
              <a:rPr lang="en-JM" sz="1500" dirty="0">
                <a:solidFill>
                  <a:schemeClr val="tx1">
                    <a:lumMod val="75000"/>
                    <a:lumOff val="25000"/>
                  </a:schemeClr>
                </a:solidFill>
                <a:latin typeface="+mn-lt"/>
                <a:cs typeface="+mn-cs"/>
              </a:rPr>
              <a:t>Stable </a:t>
            </a:r>
            <a:r>
              <a:rPr lang="en-JM" sz="1500" dirty="0" err="1">
                <a:solidFill>
                  <a:schemeClr val="tx1">
                    <a:lumMod val="75000"/>
                    <a:lumOff val="25000"/>
                  </a:schemeClr>
                </a:solidFill>
                <a:latin typeface="+mn-lt"/>
                <a:cs typeface="+mn-cs"/>
              </a:rPr>
              <a:t>notamment</a:t>
            </a:r>
            <a:r>
              <a:rPr lang="en-JM" sz="1500" dirty="0">
                <a:solidFill>
                  <a:schemeClr val="tx1">
                    <a:lumMod val="75000"/>
                    <a:lumOff val="25000"/>
                  </a:schemeClr>
                </a:solidFill>
                <a:latin typeface="+mn-lt"/>
                <a:cs typeface="+mn-cs"/>
              </a:rPr>
              <a:t> chez les </a:t>
            </a:r>
            <a:r>
              <a:rPr lang="en-JM" sz="1500" dirty="0" err="1">
                <a:solidFill>
                  <a:schemeClr val="tx1">
                    <a:lumMod val="75000"/>
                    <a:lumOff val="25000"/>
                  </a:schemeClr>
                </a:solidFill>
                <a:latin typeface="+mn-lt"/>
                <a:cs typeface="+mn-cs"/>
              </a:rPr>
              <a:t>utilisateurs</a:t>
            </a:r>
            <a:r>
              <a:rPr lang="en-JM" sz="1500" dirty="0">
                <a:solidFill>
                  <a:schemeClr val="tx1">
                    <a:lumMod val="75000"/>
                    <a:lumOff val="25000"/>
                  </a:schemeClr>
                </a:solidFill>
                <a:latin typeface="+mn-lt"/>
                <a:cs typeface="+mn-cs"/>
              </a:rPr>
              <a:t> Apple</a:t>
            </a:r>
          </a:p>
        </p:txBody>
      </p:sp>
      <p:sp>
        <p:nvSpPr>
          <p:cNvPr id="16" name="Oval 29"/>
          <p:cNvSpPr/>
          <p:nvPr/>
        </p:nvSpPr>
        <p:spPr>
          <a:xfrm>
            <a:off x="5127625" y="4465638"/>
            <a:ext cx="411163" cy="411162"/>
          </a:xfrm>
          <a:prstGeom prst="ellipse">
            <a:avLst/>
          </a:prstGeom>
          <a:solidFill>
            <a:schemeClr val="tx1">
              <a:lumMod val="85000"/>
              <a:lumOff val="15000"/>
            </a:schemeClr>
          </a:solidFill>
          <a:ln w="63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JM" b="1">
                <a:solidFill>
                  <a:schemeClr val="bg1"/>
                </a:solidFill>
                <a:latin typeface="PT Sans Narrow" pitchFamily="34" charset="0"/>
              </a:rPr>
              <a:t>4</a:t>
            </a:r>
          </a:p>
        </p:txBody>
      </p:sp>
      <p:sp>
        <p:nvSpPr>
          <p:cNvPr id="3" name="Rectangle 2"/>
          <p:cNvSpPr/>
          <p:nvPr/>
        </p:nvSpPr>
        <p:spPr>
          <a:xfrm>
            <a:off x="609600" y="5573713"/>
            <a:ext cx="3962400" cy="369887"/>
          </a:xfrm>
          <a:prstGeom prst="rect">
            <a:avLst/>
          </a:prstGeom>
        </p:spPr>
        <p:txBody>
          <a:bodyPr>
            <a:spAutoFit/>
          </a:bodyPr>
          <a:lstStyle/>
          <a:p>
            <a:pPr>
              <a:defRPr/>
            </a:pPr>
            <a:r>
              <a:rPr lang="en-JM" dirty="0">
                <a:solidFill>
                  <a:schemeClr val="tx1">
                    <a:lumMod val="95000"/>
                    <a:lumOff val="5000"/>
                  </a:schemeClr>
                </a:solidFill>
                <a:latin typeface="PT Sans Narrow" pitchFamily="34" charset="0"/>
              </a:rPr>
              <a:t> Source : </a:t>
            </a:r>
            <a:r>
              <a:rPr lang="en-JM" dirty="0">
                <a:solidFill>
                  <a:srgbClr val="00B0F0"/>
                </a:solidFill>
                <a:latin typeface="PT Sans Narrow" pitchFamily="34" charset="0"/>
              </a:rPr>
              <a:t>gs.statcounter.com</a:t>
            </a:r>
            <a:endParaRPr lang="fr-FR" dirty="0"/>
          </a:p>
        </p:txBody>
      </p:sp>
      <p:sp>
        <p:nvSpPr>
          <p:cNvPr id="18" name="Rectangle 17"/>
          <p:cNvSpPr/>
          <p:nvPr/>
        </p:nvSpPr>
        <p:spPr>
          <a:xfrm>
            <a:off x="579438" y="5562600"/>
            <a:ext cx="46037"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Simplification avec </a:t>
            </a:r>
            <a:r>
              <a:rPr lang="fr-FR" dirty="0" err="1"/>
              <a:t>with</a:t>
            </a:r>
            <a:r>
              <a:rPr lang="fr-FR" dirty="0"/>
              <a:t> quand on veut faire plusieurs opérations sur un objet, on peut utiliser </a:t>
            </a:r>
            <a:r>
              <a:rPr lang="fr-FR" dirty="0" err="1"/>
              <a:t>with</a:t>
            </a:r>
            <a:endParaRPr lang="fr-FR" dirty="0"/>
          </a:p>
          <a:p>
            <a:pPr lvl="1">
              <a:buNone/>
            </a:pPr>
            <a:endParaRPr lang="fr-FR" b="1" dirty="0"/>
          </a:p>
          <a:p>
            <a:pPr lvl="1">
              <a:buNone/>
            </a:pPr>
            <a:r>
              <a:rPr lang="fr-FR" b="1" dirty="0" err="1"/>
              <a:t>with</a:t>
            </a:r>
            <a:r>
              <a:rPr lang="fr-FR" b="1" dirty="0"/>
              <a:t> </a:t>
            </a:r>
            <a:r>
              <a:rPr lang="fr-FR" dirty="0"/>
              <a:t>( </a:t>
            </a:r>
            <a:r>
              <a:rPr lang="fr-FR" dirty="0" err="1"/>
              <a:t>objTxt.style</a:t>
            </a:r>
            <a:r>
              <a:rPr lang="fr-FR" dirty="0"/>
              <a:t>) {</a:t>
            </a:r>
          </a:p>
          <a:p>
            <a:pPr lvl="1">
              <a:buNone/>
            </a:pPr>
            <a:r>
              <a:rPr lang="fr-FR" dirty="0"/>
              <a:t>	border = ‘1px </a:t>
            </a:r>
            <a:r>
              <a:rPr lang="fr-FR" dirty="0" err="1"/>
              <a:t>solid</a:t>
            </a:r>
            <a:r>
              <a:rPr lang="fr-FR" dirty="0"/>
              <a:t> black’;	</a:t>
            </a:r>
          </a:p>
          <a:p>
            <a:pPr lvl="1">
              <a:buNone/>
            </a:pPr>
            <a:r>
              <a:rPr lang="fr-FR" dirty="0"/>
              <a:t>	</a:t>
            </a:r>
            <a:r>
              <a:rPr lang="fr-FR" dirty="0" err="1"/>
              <a:t>fontSize</a:t>
            </a:r>
            <a:r>
              <a:rPr lang="fr-FR" dirty="0"/>
              <a:t> = ‘12px’;				 </a:t>
            </a:r>
          </a:p>
          <a:p>
            <a:pPr lvl="1">
              <a:buNone/>
            </a:pPr>
            <a:r>
              <a:rPr lang="fr-FR" dirty="0"/>
              <a:t>	</a:t>
            </a:r>
            <a:r>
              <a:rPr lang="fr-FR" dirty="0" err="1"/>
              <a:t>fontWeight</a:t>
            </a:r>
            <a:r>
              <a:rPr lang="fr-FR" dirty="0"/>
              <a:t> = ‘bold’;</a:t>
            </a:r>
          </a:p>
          <a:p>
            <a:pPr lvl="1">
              <a:buNone/>
            </a:pPr>
            <a:r>
              <a:rPr lang="fr-FR" dirty="0"/>
              <a:t> }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Déclaration de fonction </a:t>
            </a:r>
          </a:p>
          <a:p>
            <a:pPr lvl="2"/>
            <a:r>
              <a:rPr lang="fr-FR" dirty="0"/>
              <a:t>Valeur de retour facultatif</a:t>
            </a:r>
          </a:p>
          <a:p>
            <a:pPr lvl="2"/>
            <a:r>
              <a:rPr lang="fr-FR" dirty="0"/>
              <a:t>arguments d'entrée facultatif</a:t>
            </a:r>
          </a:p>
          <a:p>
            <a:endParaRPr lang="fr-FR" dirty="0"/>
          </a:p>
          <a:p>
            <a:endParaRPr lang="fr-FR" dirty="0"/>
          </a:p>
          <a:p>
            <a:endParaRPr lang="fr-FR" dirty="0"/>
          </a:p>
          <a:p>
            <a:pPr lvl="4"/>
            <a:endParaRPr lang="fr-FR" dirty="0"/>
          </a:p>
          <a:p>
            <a:r>
              <a:rPr lang="fr-FR" dirty="0"/>
              <a:t>Appelle de fonction</a:t>
            </a:r>
          </a:p>
          <a:p>
            <a:pPr lvl="2"/>
            <a:r>
              <a:rPr lang="fr-FR" dirty="0"/>
              <a:t>Affectation du retour et variable d'entrée facultatif</a:t>
            </a:r>
          </a:p>
          <a:p>
            <a:endParaRPr lang="fr-FR" dirty="0"/>
          </a:p>
          <a:p>
            <a:endParaRPr lang="fr-FR" dirty="0"/>
          </a:p>
        </p:txBody>
      </p:sp>
      <p:sp>
        <p:nvSpPr>
          <p:cNvPr id="4" name="Rectangle 3"/>
          <p:cNvSpPr/>
          <p:nvPr/>
        </p:nvSpPr>
        <p:spPr>
          <a:xfrm>
            <a:off x="1428728" y="2643182"/>
            <a:ext cx="6215106" cy="2308324"/>
          </a:xfrm>
          <a:prstGeom prst="rect">
            <a:avLst/>
          </a:prstGeom>
        </p:spPr>
        <p:txBody>
          <a:bodyPr wrap="square">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a:t>
            </a:r>
          </a:p>
          <a:p>
            <a:r>
              <a:rPr lang="fr-FR" b="0" dirty="0">
                <a:solidFill>
                  <a:srgbClr val="5D5DB1"/>
                </a:solidFill>
                <a:latin typeface="Consolas"/>
              </a:rPr>
              <a:t>	</a:t>
            </a:r>
            <a:r>
              <a:rPr lang="fr-FR" b="1"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r>
              <a:rPr lang="fr-FR" b="0" dirty="0">
                <a:solidFill>
                  <a:srgbClr val="D22D72"/>
                </a:solidFill>
                <a:latin typeface="Consolas"/>
              </a:rPr>
              <a:t> argument1</a:t>
            </a:r>
            <a:r>
              <a:rPr lang="fr-FR" b="0" dirty="0">
                <a:solidFill>
                  <a:srgbClr val="7EA2B4"/>
                </a:solidFill>
                <a:latin typeface="Consolas"/>
              </a:rPr>
              <a:t> +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257FAD"/>
                </a:solidFill>
                <a:latin typeface="Consolas"/>
              </a:rPr>
              <a:t>	</a:t>
            </a:r>
            <a:r>
              <a:rPr lang="fr-FR" b="1" dirty="0">
                <a:solidFill>
                  <a:srgbClr val="5D5DB1"/>
                </a:solidFill>
                <a:latin typeface="Consolas"/>
              </a:rPr>
              <a:t>return</a:t>
            </a:r>
            <a:r>
              <a:rPr lang="fr-FR" b="1"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7EA2B4"/>
                </a:solidFill>
                <a:latin typeface="Consolas"/>
              </a:rPr>
              <a:t>}</a:t>
            </a:r>
          </a:p>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nomFonction2= </a:t>
            </a:r>
            <a:r>
              <a:rPr lang="fr-FR" b="0" dirty="0" err="1">
                <a:solidFill>
                  <a:srgbClr val="257FAD"/>
                </a:solidFill>
                <a:latin typeface="Consolas"/>
              </a:rPr>
              <a:t>nomFonction</a:t>
            </a:r>
            <a:r>
              <a:rPr lang="fr-FR" dirty="0">
                <a:solidFill>
                  <a:srgbClr val="7EA2B4"/>
                </a:solidFill>
                <a:latin typeface="Consolas"/>
              </a:rPr>
              <a:t>;</a:t>
            </a:r>
            <a:endParaRPr lang="fr-FR" b="0" dirty="0">
              <a:solidFill>
                <a:srgbClr val="7EA2B4"/>
              </a:solidFill>
              <a:latin typeface="Consolas"/>
            </a:endParaRPr>
          </a:p>
          <a:p>
            <a:endParaRPr lang="fr-FR" b="0" dirty="0">
              <a:solidFill>
                <a:srgbClr val="7EA2B4"/>
              </a:solidFill>
              <a:latin typeface="Consolas"/>
            </a:endParaRPr>
          </a:p>
        </p:txBody>
      </p:sp>
      <p:sp>
        <p:nvSpPr>
          <p:cNvPr id="5" name="Rectangle 4"/>
          <p:cNvSpPr/>
          <p:nvPr/>
        </p:nvSpPr>
        <p:spPr>
          <a:xfrm>
            <a:off x="2367684" y="5640189"/>
            <a:ext cx="4490332" cy="646331"/>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z</a:t>
            </a:r>
            <a:r>
              <a:rPr lang="fr-FR" b="0" dirty="0">
                <a:solidFill>
                  <a:srgbClr val="7EA2B4"/>
                </a:solidFill>
                <a:latin typeface="Consolas"/>
              </a:rPr>
              <a:t>=</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257FAD"/>
                </a:solidFill>
                <a:latin typeface="Consolas"/>
              </a:rPr>
              <a:t>nomFonction2</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Les arguments d'entrées non déclarées </a:t>
            </a:r>
          </a:p>
          <a:p>
            <a:pPr lvl="2"/>
            <a:endParaRPr lang="fr-FR" dirty="0"/>
          </a:p>
          <a:p>
            <a:pPr lvl="2"/>
            <a:r>
              <a:rPr lang="fr-FR" dirty="0"/>
              <a:t>un tableau des variables d'entrées auto déclarée</a:t>
            </a:r>
          </a:p>
          <a:p>
            <a:pPr lvl="2"/>
            <a:endParaRPr lang="fr-FR" dirty="0"/>
          </a:p>
          <a:p>
            <a:pPr lvl="2"/>
            <a:r>
              <a:rPr lang="fr-FR" dirty="0"/>
              <a:t>si pas d'argument d'entrée déclarée lors de la déclaration de la fonction</a:t>
            </a:r>
          </a:p>
          <a:p>
            <a:pPr lvl="2"/>
            <a:endParaRPr lang="fr-FR" dirty="0"/>
          </a:p>
          <a:p>
            <a:pPr lvl="2"/>
            <a:r>
              <a:rPr lang="fr-FR" dirty="0"/>
              <a:t>Mot clef : </a:t>
            </a:r>
            <a:r>
              <a:rPr lang="fr-FR" b="1" dirty="0"/>
              <a:t>a</a:t>
            </a:r>
            <a:r>
              <a:rPr lang="fr-FR" b="1" i="1" dirty="0"/>
              <a:t>rguments</a:t>
            </a:r>
            <a:endParaRPr lang="fr-FR" b="1" dirty="0"/>
          </a:p>
        </p:txBody>
      </p:sp>
      <p:sp>
        <p:nvSpPr>
          <p:cNvPr id="4" name="Rectangle 3"/>
          <p:cNvSpPr/>
          <p:nvPr/>
        </p:nvSpPr>
        <p:spPr>
          <a:xfrm>
            <a:off x="2286000" y="4800439"/>
            <a:ext cx="4572000" cy="1200329"/>
          </a:xfrm>
          <a:prstGeom prst="rect">
            <a:avLst/>
          </a:prstGeom>
        </p:spPr>
        <p:txBody>
          <a:bodyPr>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p>
          <a:p>
            <a:r>
              <a:rPr lang="fr-FR" b="0" dirty="0">
                <a:solidFill>
                  <a:srgbClr val="8A8A0F"/>
                </a:solidFill>
                <a:latin typeface="Consolas"/>
              </a:rPr>
              <a:t>	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a:solidFill>
                  <a:srgbClr val="D22D72"/>
                </a:solidFill>
                <a:latin typeface="Consolas"/>
              </a:rPr>
              <a:t>arguments</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a:t>
            </a:r>
          </a:p>
          <a:p>
            <a:r>
              <a:rPr lang="fr-FR" b="0" dirty="0">
                <a:solidFill>
                  <a:srgbClr val="7EA2B4"/>
                </a:solidFill>
                <a:latin typeface="Consolas"/>
              </a:rPr>
              <a:t>}</a:t>
            </a:r>
          </a:p>
          <a:p>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exceptions</a:t>
            </a:r>
          </a:p>
        </p:txBody>
      </p:sp>
      <p:sp>
        <p:nvSpPr>
          <p:cNvPr id="69635" name="Content Placeholder 2"/>
          <p:cNvSpPr>
            <a:spLocks noGrp="1"/>
          </p:cNvSpPr>
          <p:nvPr>
            <p:ph idx="1"/>
          </p:nvPr>
        </p:nvSpPr>
        <p:spPr/>
        <p:txBody>
          <a:bodyPr>
            <a:normAutofit fontScale="92500" lnSpcReduction="10000"/>
          </a:bodyPr>
          <a:lstStyle/>
          <a:p>
            <a:pPr marL="0" indent="0" eaLnBrk="1" hangingPunct="1">
              <a:buFont typeface="Arial" charset="0"/>
              <a:buNone/>
            </a:pPr>
            <a:r>
              <a:rPr lang="fr-FR" dirty="0">
                <a:ea typeface="MS Mincho" pitchFamily="49" charset="-128"/>
              </a:rPr>
              <a:t>En JS on peut aussi gérer les erreurs avec </a:t>
            </a:r>
            <a:r>
              <a:rPr lang="fr-FR" b="1" dirty="0" err="1">
                <a:ea typeface="MS Mincho" pitchFamily="49" charset="-128"/>
              </a:rPr>
              <a:t>try</a:t>
            </a:r>
            <a:r>
              <a:rPr lang="fr-FR" dirty="0">
                <a:ea typeface="MS Mincho" pitchFamily="49" charset="-128"/>
              </a:rPr>
              <a:t> (essaye), </a:t>
            </a:r>
            <a:r>
              <a:rPr lang="fr-FR" b="1" dirty="0">
                <a:ea typeface="MS Mincho" pitchFamily="49" charset="-128"/>
              </a:rPr>
              <a:t>catch</a:t>
            </a:r>
            <a:r>
              <a:rPr lang="fr-FR" dirty="0">
                <a:ea typeface="MS Mincho" pitchFamily="49" charset="-128"/>
              </a:rPr>
              <a:t> (attrape l’erreur), </a:t>
            </a:r>
            <a:r>
              <a:rPr lang="fr-FR" b="1" dirty="0" err="1">
                <a:ea typeface="MS Mincho" pitchFamily="49" charset="-128"/>
              </a:rPr>
              <a:t>finally</a:t>
            </a:r>
            <a:r>
              <a:rPr lang="fr-FR" dirty="0">
                <a:ea typeface="MS Mincho" pitchFamily="49" charset="-128"/>
              </a:rPr>
              <a:t> (finalement fait) et </a:t>
            </a:r>
            <a:r>
              <a:rPr lang="fr-FR" b="1" dirty="0" err="1">
                <a:ea typeface="MS Mincho" pitchFamily="49" charset="-128"/>
              </a:rPr>
              <a:t>throw</a:t>
            </a:r>
            <a:r>
              <a:rPr lang="fr-FR" dirty="0">
                <a:ea typeface="MS Mincho" pitchFamily="49" charset="-128"/>
              </a:rPr>
              <a:t> (renvoi l’erreur). </a:t>
            </a:r>
          </a:p>
          <a:p>
            <a:pPr marL="0" indent="0" eaLnBrk="1" hangingPunct="1">
              <a:buFont typeface="Arial" charset="0"/>
              <a:buNone/>
            </a:pPr>
            <a:r>
              <a:rPr lang="fr-FR" dirty="0">
                <a:ea typeface="MS Mincho" pitchFamily="49" charset="-128"/>
              </a:rPr>
              <a:t>Les exceptions prédéfinies sont </a:t>
            </a:r>
            <a:r>
              <a:rPr lang="fr-FR" dirty="0" err="1">
                <a:ea typeface="MS Mincho" pitchFamily="49" charset="-128"/>
              </a:rPr>
              <a:t>Eval</a:t>
            </a:r>
            <a:r>
              <a:rPr lang="fr-FR" dirty="0">
                <a:ea typeface="MS Mincho" pitchFamily="49" charset="-128"/>
              </a:rPr>
              <a:t>/Range/</a:t>
            </a:r>
            <a:r>
              <a:rPr lang="fr-FR" dirty="0" err="1">
                <a:ea typeface="MS Mincho" pitchFamily="49" charset="-128"/>
              </a:rPr>
              <a:t>Reference</a:t>
            </a:r>
            <a:r>
              <a:rPr lang="fr-FR" dirty="0">
                <a:ea typeface="MS Mincho" pitchFamily="49" charset="-128"/>
              </a:rPr>
              <a:t>/</a:t>
            </a:r>
            <a:r>
              <a:rPr lang="fr-FR" dirty="0" err="1">
                <a:ea typeface="MS Mincho" pitchFamily="49" charset="-128"/>
              </a:rPr>
              <a:t>Syntax</a:t>
            </a:r>
            <a:r>
              <a:rPr lang="fr-FR" dirty="0">
                <a:ea typeface="MS Mincho" pitchFamily="49" charset="-128"/>
              </a:rPr>
              <a:t>/Type/URI/</a:t>
            </a:r>
            <a:r>
              <a:rPr lang="fr-FR" dirty="0" err="1">
                <a:ea typeface="MS Mincho" pitchFamily="49" charset="-128"/>
              </a:rPr>
              <a:t>InternalError</a:t>
            </a:r>
            <a:r>
              <a:rPr lang="fr-FR" dirty="0">
                <a:ea typeface="MS Mincho" pitchFamily="49" charset="-128"/>
              </a:rPr>
              <a:t>.</a:t>
            </a:r>
          </a:p>
          <a:p>
            <a:pPr lvl="2" eaLnBrk="1" hangingPunct="1">
              <a:buFont typeface="Wingdings" pitchFamily="2" charset="2"/>
              <a:buNone/>
            </a:pPr>
            <a:r>
              <a:rPr lang="fr-FR" sz="1700" b="1" dirty="0" err="1">
                <a:solidFill>
                  <a:srgbClr val="009AD0"/>
                </a:solidFill>
                <a:ea typeface="MS Mincho" pitchFamily="49" charset="-128"/>
              </a:rPr>
              <a:t>try</a:t>
            </a: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 code qu’on essaye d’exécuter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b="1" dirty="0">
                <a:solidFill>
                  <a:srgbClr val="009AD0"/>
                </a:solidFill>
                <a:ea typeface="MS Mincho" pitchFamily="49" charset="-128"/>
              </a:rPr>
              <a:t>catch(</a:t>
            </a:r>
            <a:r>
              <a:rPr lang="fr-FR" sz="1700" dirty="0">
                <a:solidFill>
                  <a:srgbClr val="009AD0"/>
                </a:solidFill>
                <a:ea typeface="MS Mincho" pitchFamily="49" charset="-128"/>
              </a:rPr>
              <a:t>e)</a:t>
            </a: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 code d’autres erreurs</a:t>
            </a:r>
          </a:p>
          <a:p>
            <a:pPr lvl="2" eaLnBrk="1" hangingPunct="1">
              <a:buFont typeface="Wingdings" pitchFamily="2" charset="2"/>
              <a:buNone/>
            </a:pPr>
            <a:r>
              <a:rPr lang="fr-FR" sz="1700" dirty="0">
                <a:solidFill>
                  <a:srgbClr val="009AD0"/>
                </a:solidFill>
                <a:ea typeface="MS Mincho" pitchFamily="49" charset="-128"/>
              </a:rPr>
              <a:t>} </a:t>
            </a:r>
            <a:r>
              <a:rPr lang="fr-FR" sz="1700" b="1" dirty="0" err="1">
                <a:solidFill>
                  <a:srgbClr val="009AD0"/>
                </a:solidFill>
                <a:ea typeface="MS Mincho" pitchFamily="49" charset="-128"/>
              </a:rPr>
              <a:t>finally</a:t>
            </a:r>
            <a:endParaRPr lang="fr-FR" sz="1700" b="1" dirty="0">
              <a:solidFill>
                <a:srgbClr val="009AD0"/>
              </a:solidFill>
              <a:ea typeface="MS Mincho" pitchFamily="49" charset="-128"/>
            </a:endParaRP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exécuté obligatoirement</a:t>
            </a:r>
          </a:p>
          <a:p>
            <a:pPr lvl="2" eaLnBrk="1" hangingPunct="1">
              <a:buFont typeface="Wingdings" pitchFamily="2" charset="2"/>
              <a:buNone/>
            </a:pPr>
            <a:r>
              <a:rPr lang="fr-FR" sz="1700" dirty="0">
                <a:solidFill>
                  <a:srgbClr val="009AD0"/>
                </a:solidFill>
                <a:ea typeface="MS Mincho" pitchFamily="49" charset="-128"/>
              </a:rPr>
              <a:t>}</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C34FF88-6997-4912-8CAC-C6CAD57BC587}" type="slidenum">
              <a:rPr lang="en-JM" smtClean="0">
                <a:solidFill>
                  <a:schemeClr val="bg1"/>
                </a:solidFill>
              </a:rPr>
              <a:pPr fontAlgn="base">
                <a:spcBef>
                  <a:spcPct val="0"/>
                </a:spcBef>
                <a:spcAft>
                  <a:spcPct val="0"/>
                </a:spcAft>
                <a:defRPr/>
              </a:pPr>
              <a:t>93</a:t>
            </a:fld>
            <a:endParaRPr lang="en-JM">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Notion d'objet</a:t>
            </a:r>
          </a:p>
        </p:txBody>
      </p:sp>
      <p:sp>
        <p:nvSpPr>
          <p:cNvPr id="2" name="Espace réservé du contenu 1"/>
          <p:cNvSpPr>
            <a:spLocks noGrp="1"/>
          </p:cNvSpPr>
          <p:nvPr>
            <p:ph idx="1"/>
          </p:nvPr>
        </p:nvSpPr>
        <p:spPr/>
        <p:txBody>
          <a:bodyPr/>
          <a:lstStyle/>
          <a:p>
            <a:pPr>
              <a:buNone/>
            </a:pPr>
            <a:endParaRPr lang="fr-FR" dirty="0"/>
          </a:p>
          <a:p>
            <a:pPr>
              <a:buNone/>
            </a:pPr>
            <a:endParaRPr lang="fr-FR" dirty="0"/>
          </a:p>
          <a:p>
            <a:endParaRPr lang="fr-FR" dirty="0"/>
          </a:p>
          <a:p>
            <a:endParaRPr lang="fr-FR" dirty="0"/>
          </a:p>
        </p:txBody>
      </p:sp>
      <p:grpSp>
        <p:nvGrpSpPr>
          <p:cNvPr id="3" name="Groupe 55"/>
          <p:cNvGrpSpPr/>
          <p:nvPr/>
        </p:nvGrpSpPr>
        <p:grpSpPr>
          <a:xfrm>
            <a:off x="571472" y="164305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 name="Groupe 50"/>
            <p:cNvGrpSpPr/>
            <p:nvPr/>
          </p:nvGrpSpPr>
          <p:grpSpPr>
            <a:xfrm>
              <a:off x="1488208" y="2765804"/>
              <a:ext cx="6912768" cy="3746448"/>
              <a:chOff x="1272184" y="2765804"/>
              <a:chExt cx="6912768" cy="3746448"/>
            </a:xfrm>
          </p:grpSpPr>
          <p:grpSp>
            <p:nvGrpSpPr>
              <p:cNvPr id="7"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3"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4" cstate="print"/>
                <a:srcRect/>
                <a:stretch>
                  <a:fillRect/>
                </a:stretch>
              </p:blipFill>
              <p:spPr bwMode="auto">
                <a:xfrm>
                  <a:off x="3059832" y="5733256"/>
                  <a:ext cx="1584176" cy="743383"/>
                </a:xfrm>
                <a:prstGeom prst="rect">
                  <a:avLst/>
                </a:prstGeom>
                <a:noFill/>
              </p:spPr>
            </p:pic>
            <p:grpSp>
              <p:nvGrpSpPr>
                <p:cNvPr id="8" name="Groupe 48"/>
                <p:cNvGrpSpPr/>
                <p:nvPr/>
              </p:nvGrpSpPr>
              <p:grpSpPr>
                <a:xfrm>
                  <a:off x="2843808" y="2564904"/>
                  <a:ext cx="5256584" cy="2880320"/>
                  <a:chOff x="2843808" y="2564904"/>
                  <a:chExt cx="5256584" cy="2880320"/>
                </a:xfrm>
              </p:grpSpPr>
              <p:grpSp>
                <p:nvGrpSpPr>
                  <p:cNvPr id="9"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a:t>
                      </a:r>
                      <a:r>
                        <a:rPr lang="fr-FR" sz="1050" dirty="0" err="1"/>
                        <a:t>Expresso</a:t>
                      </a:r>
                      <a:endParaRPr lang="fr-FR" sz="1050" dirty="0"/>
                    </a:p>
                  </p:txBody>
                </p:sp>
                <p:pic>
                  <p:nvPicPr>
                    <p:cNvPr id="2054" name="Picture 6" descr="C:\Users\tartinator\Pictures\small_lb800.png"/>
                    <p:cNvPicPr>
                      <a:picLocks noChangeAspect="1" noChangeArrowheads="1"/>
                    </p:cNvPicPr>
                    <p:nvPr/>
                  </p:nvPicPr>
                  <p:blipFill>
                    <a:blip r:embed="rId5" cstate="print"/>
                    <a:srcRect/>
                    <a:stretch>
                      <a:fillRect/>
                    </a:stretch>
                  </p:blipFill>
                  <p:spPr bwMode="auto">
                    <a:xfrm>
                      <a:off x="3131840" y="3429000"/>
                      <a:ext cx="1162368" cy="1180530"/>
                    </a:xfrm>
                    <a:prstGeom prst="rect">
                      <a:avLst/>
                    </a:prstGeom>
                    <a:noFill/>
                  </p:spPr>
                </p:pic>
                <p:grpSp>
                  <p:nvGrpSpPr>
                    <p:cNvPr id="1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6" cstate="print"/>
                      <a:srcRect/>
                      <a:stretch>
                        <a:fillRect/>
                      </a:stretch>
                    </p:blipFill>
                    <p:spPr bwMode="auto">
                      <a:xfrm>
                        <a:off x="4136841" y="3284984"/>
                        <a:ext cx="1219200" cy="838200"/>
                      </a:xfrm>
                      <a:prstGeom prst="rect">
                        <a:avLst/>
                      </a:prstGeom>
                      <a:noFill/>
                    </p:spPr>
                  </p:pic>
                </p:grpSp>
                <p:grpSp>
                  <p:nvGrpSpPr>
                    <p:cNvPr id="12" name="Groupe 22"/>
                    <p:cNvGrpSpPr/>
                    <p:nvPr/>
                  </p:nvGrpSpPr>
                  <p:grpSpPr>
                    <a:xfrm>
                      <a:off x="4788024" y="4077073"/>
                      <a:ext cx="3168352" cy="1296145"/>
                      <a:chOff x="3995936" y="4437112"/>
                      <a:chExt cx="3744416" cy="1656185"/>
                    </a:xfrm>
                  </p:grpSpPr>
                  <p:grpSp>
                    <p:nvGrpSpPr>
                      <p:cNvPr id="14"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7" cstate="print"/>
                        <a:srcRect/>
                        <a:stretch>
                          <a:fillRect/>
                        </a:stretch>
                      </p:blipFill>
                      <p:spPr bwMode="auto">
                        <a:xfrm>
                          <a:off x="4067944" y="4797152"/>
                          <a:ext cx="1219200" cy="1219200"/>
                        </a:xfrm>
                        <a:prstGeom prst="rect">
                          <a:avLst/>
                        </a:prstGeom>
                        <a:noFill/>
                      </p:spPr>
                    </p:pic>
                  </p:grpSp>
                  <p:grpSp>
                    <p:nvGrpSpPr>
                      <p:cNvPr id="16" name="Groupe 21"/>
                      <p:cNvGrpSpPr/>
                      <p:nvPr/>
                    </p:nvGrpSpPr>
                    <p:grpSpPr>
                      <a:xfrm>
                        <a:off x="5868144" y="4738237"/>
                        <a:ext cx="1656184" cy="1219427"/>
                        <a:chOff x="5552681" y="4576899"/>
                        <a:chExt cx="1971648" cy="1380765"/>
                      </a:xfrm>
                    </p:grpSpPr>
                    <p:sp>
                      <p:nvSpPr>
                        <p:cNvPr id="15" name="Rectangle 14"/>
                        <p:cNvSpPr/>
                        <p:nvPr/>
                      </p:nvSpPr>
                      <p:spPr>
                        <a:xfrm>
                          <a:off x="5552681" y="4576899"/>
                          <a:ext cx="1971648" cy="13807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a </a:t>
                          </a:r>
                          <a:r>
                            <a:rPr lang="fr-FR" sz="900" dirty="0" err="1"/>
                            <a:t>caspule</a:t>
                          </a:r>
                          <a:r>
                            <a:rPr lang="fr-FR" sz="900" dirty="0"/>
                            <a:t> chaud/froid</a:t>
                          </a:r>
                        </a:p>
                      </p:txBody>
                    </p:sp>
                    <p:pic>
                      <p:nvPicPr>
                        <p:cNvPr id="2058" name="Picture 10" descr="C:\Users\tartinator\Pictures\small_dolce-gusto-mashine.png"/>
                        <p:cNvPicPr>
                          <a:picLocks noChangeAspect="1" noChangeArrowheads="1"/>
                        </p:cNvPicPr>
                        <p:nvPr/>
                      </p:nvPicPr>
                      <p:blipFill>
                        <a:blip r:embed="rId8"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9" cstate="print"/>
            <a:srcRect/>
            <a:stretch>
              <a:fillRect/>
            </a:stretch>
          </p:blipFill>
          <p:spPr bwMode="auto">
            <a:xfrm>
              <a:off x="467544" y="4365104"/>
              <a:ext cx="786357" cy="673646"/>
            </a:xfrm>
            <a:prstGeom prst="rect">
              <a:avLst/>
            </a:prstGeom>
            <a:noFill/>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0659" name="Content Placeholder 2"/>
          <p:cNvSpPr>
            <a:spLocks noGrp="1"/>
          </p:cNvSpPr>
          <p:nvPr>
            <p:ph idx="1"/>
          </p:nvPr>
        </p:nvSpPr>
        <p:spPr/>
        <p:txBody>
          <a:bodyPr>
            <a:normAutofit fontScale="77500" lnSpcReduction="20000"/>
          </a:bodyPr>
          <a:lstStyle/>
          <a:p>
            <a:pPr marL="0" indent="0" eaLnBrk="1" hangingPunct="1">
              <a:buFont typeface="Arial" charset="0"/>
              <a:buNone/>
              <a:tabLst>
                <a:tab pos="8439150" algn="r"/>
              </a:tabLst>
            </a:pPr>
            <a:r>
              <a:rPr lang="fr-FR" b="1"/>
              <a:t>L’écosystème Objet</a:t>
            </a:r>
            <a:r>
              <a:rPr lang="fr-FR"/>
              <a:t>, </a:t>
            </a:r>
            <a:r>
              <a:rPr lang="fr-FR">
                <a:ea typeface="MS Mincho" pitchFamily="49" charset="-128"/>
              </a:rPr>
              <a:t>un programme peut être conçu comme un écosystème rempli d’entités en interaction (</a:t>
            </a:r>
            <a:r>
              <a:rPr lang="fr-FR" b="1">
                <a:ea typeface="MS Mincho" pitchFamily="49" charset="-128"/>
              </a:rPr>
              <a:t>objets</a:t>
            </a:r>
            <a:r>
              <a:rPr lang="fr-FR">
                <a:ea typeface="MS Mincho" pitchFamily="49" charset="-128"/>
              </a:rPr>
              <a:t>), disposant de caractéristiques propres (</a:t>
            </a:r>
            <a:r>
              <a:rPr lang="fr-FR" b="1">
                <a:ea typeface="MS Mincho" pitchFamily="49" charset="-128"/>
              </a:rPr>
              <a:t>propriétés</a:t>
            </a:r>
            <a:r>
              <a:rPr lang="fr-FR">
                <a:ea typeface="MS Mincho" pitchFamily="49" charset="-128"/>
              </a:rPr>
              <a:t>) et de moyens d’action (</a:t>
            </a:r>
            <a:r>
              <a:rPr lang="fr-FR" b="1">
                <a:ea typeface="MS Mincho" pitchFamily="49" charset="-128"/>
              </a:rPr>
              <a:t>méthodes</a:t>
            </a:r>
            <a:r>
              <a:rPr lang="fr-FR">
                <a:ea typeface="MS Mincho" pitchFamily="49" charset="-128"/>
              </a:rPr>
              <a:t>) et répondant à des stimuli externes (</a:t>
            </a:r>
            <a:r>
              <a:rPr lang="fr-FR" b="1">
                <a:ea typeface="MS Mincho" pitchFamily="49" charset="-128"/>
              </a:rPr>
              <a:t>événements</a:t>
            </a:r>
            <a:r>
              <a:rPr lang="fr-FR">
                <a:ea typeface="MS Mincho" pitchFamily="49" charset="-128"/>
              </a:rPr>
              <a:t>).</a:t>
            </a:r>
          </a:p>
          <a:p>
            <a:pPr marL="0" indent="0" eaLnBrk="1" hangingPunct="1">
              <a:buFont typeface="Arial" charset="0"/>
              <a:buNone/>
              <a:tabLst>
                <a:tab pos="8439150" algn="r"/>
              </a:tabLst>
            </a:pPr>
            <a:endParaRPr lang="fr-FR">
              <a:ea typeface="MS Mincho" pitchFamily="49" charset="-128"/>
            </a:endParaRPr>
          </a:p>
          <a:p>
            <a:pPr marL="0" indent="0" eaLnBrk="1" hangingPunct="1">
              <a:buFont typeface="Arial" charset="0"/>
              <a:buNone/>
              <a:tabLst>
                <a:tab pos="8439150" algn="r"/>
              </a:tabLst>
            </a:pPr>
            <a:r>
              <a:rPr lang="fr-FR" b="1">
                <a:ea typeface="MS Mincho" pitchFamily="49" charset="-128"/>
              </a:rPr>
              <a:t>On appelle "objet" une instance d'un modèle d'objet (classe)</a:t>
            </a:r>
          </a:p>
          <a:p>
            <a:pPr marL="457200" lvl="1" indent="0" eaLnBrk="1" hangingPunct="1">
              <a:buFont typeface="Arial" charset="0"/>
              <a:buNone/>
              <a:tabLst>
                <a:tab pos="8439150" algn="r"/>
              </a:tabLst>
            </a:pPr>
            <a:r>
              <a:rPr lang="fr-FR" sz="1400">
                <a:ea typeface="MS Mincho" pitchFamily="49" charset="-128"/>
              </a:rPr>
              <a:t>Ex: une poule marron avec une seule patte (un objet) fait partie de la famille des poules (sa classe)</a:t>
            </a:r>
          </a:p>
          <a:p>
            <a:pPr marL="0" indent="0" eaLnBrk="1" hangingPunct="1">
              <a:buFont typeface="Arial" charset="0"/>
              <a:buNone/>
              <a:tabLst>
                <a:tab pos="8439150" algn="r"/>
              </a:tabLst>
            </a:pPr>
            <a:endParaRPr lang="fr-FR" b="1">
              <a:ea typeface="MS Mincho" pitchFamily="49" charset="-128"/>
            </a:endParaRPr>
          </a:p>
          <a:p>
            <a:pPr marL="0" indent="0" eaLnBrk="1" hangingPunct="1">
              <a:buFont typeface="Arial" charset="0"/>
              <a:buNone/>
              <a:tabLst>
                <a:tab pos="8439150" algn="r"/>
              </a:tabLst>
            </a:pPr>
            <a:r>
              <a:rPr lang="fr-FR" b="1">
                <a:ea typeface="MS Mincho" pitchFamily="49" charset="-128"/>
              </a:rPr>
              <a:t>On appelle "propriété" une variable et "méthode" une fonction de la classe</a:t>
            </a:r>
          </a:p>
          <a:p>
            <a:pPr marL="457200" lvl="1" indent="0" eaLnBrk="1" hangingPunct="1">
              <a:buFont typeface="Arial" charset="0"/>
              <a:buNone/>
              <a:tabLst>
                <a:tab pos="8439150" algn="r"/>
              </a:tabLst>
            </a:pPr>
            <a:r>
              <a:rPr lang="fr-FR" sz="1400">
                <a:ea typeface="MS Mincho" pitchFamily="49" charset="-128"/>
              </a:rPr>
              <a:t>Ex: la couleur de la poule est une de ses propriétés. Le fait qu'elle plane est une méthode.</a:t>
            </a:r>
          </a:p>
          <a:p>
            <a:pPr marL="0" indent="0" eaLnBrk="1" hangingPunct="1">
              <a:buFont typeface="Arial" charset="0"/>
              <a:buNone/>
              <a:tabLst>
                <a:tab pos="8439150" algn="r"/>
              </a:tabLst>
            </a:pPr>
            <a:endParaRPr lang="fr-FR" b="1">
              <a:ea typeface="MS Mincho" pitchFamily="49" charset="-128"/>
            </a:endParaRPr>
          </a:p>
          <a:p>
            <a:pPr marL="0" indent="0" eaLnBrk="1" hangingPunct="1">
              <a:buFont typeface="Arial" charset="0"/>
              <a:buNone/>
              <a:tabLst>
                <a:tab pos="8439150" algn="r"/>
              </a:tabLst>
            </a:pPr>
            <a:r>
              <a:rPr lang="fr-FR" b="1">
                <a:ea typeface="MS Mincho" pitchFamily="49" charset="-128"/>
              </a:rPr>
              <a:t>On appelle gestionnaire d'événement une fonction qui répond à un stimuli</a:t>
            </a:r>
          </a:p>
          <a:p>
            <a:pPr marL="457200" lvl="1" indent="0" eaLnBrk="1" hangingPunct="1">
              <a:buFont typeface="Arial" charset="0"/>
              <a:buNone/>
              <a:tabLst>
                <a:tab pos="8439150" algn="r"/>
              </a:tabLst>
            </a:pPr>
            <a:r>
              <a:rPr lang="fr-FR" sz="1400">
                <a:ea typeface="MS Mincho" pitchFamily="49" charset="-128"/>
              </a:rPr>
              <a:t>Ex: quand un renard entre dans le poulailler, les poules piaillent et s'enfuient</a:t>
            </a:r>
          </a:p>
          <a:p>
            <a:pPr marL="457200" lvl="1" indent="0" eaLnBrk="1" hangingPunct="1">
              <a:buFont typeface="Arial" charset="0"/>
              <a:buNone/>
              <a:tabLst>
                <a:tab pos="8439150" algn="r"/>
              </a:tabLst>
            </a:pPr>
            <a:endParaRPr lang="fr-FR" sz="1400">
              <a:ea typeface="MS Mincho" pitchFamily="49" charset="-128"/>
            </a:endParaRPr>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E6B6D93-B577-4049-A22B-8863D9CDA397}" type="slidenum">
              <a:rPr lang="en-JM" smtClean="0">
                <a:solidFill>
                  <a:schemeClr val="bg1"/>
                </a:solidFill>
              </a:rPr>
              <a:pPr fontAlgn="base">
                <a:spcBef>
                  <a:spcPct val="0"/>
                </a:spcBef>
                <a:spcAft>
                  <a:spcPct val="0"/>
                </a:spcAft>
                <a:defRPr/>
              </a:pPr>
              <a:t>95</a:t>
            </a:fld>
            <a:endParaRPr lang="en-JM">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1683" name="Content Placeholder 2"/>
          <p:cNvSpPr>
            <a:spLocks noGrp="1"/>
          </p:cNvSpPr>
          <p:nvPr>
            <p:ph idx="1"/>
          </p:nvPr>
        </p:nvSpPr>
        <p:spPr/>
        <p:txBody>
          <a:bodyPr>
            <a:normAutofit/>
          </a:bodyPr>
          <a:lstStyle/>
          <a:p>
            <a:pPr marL="0" indent="0" eaLnBrk="1" hangingPunct="1">
              <a:buFont typeface="Arial" charset="0"/>
              <a:buNone/>
              <a:tabLst>
                <a:tab pos="8439150" algn="r"/>
              </a:tabLst>
            </a:pPr>
            <a:r>
              <a:rPr lang="fr-FR">
                <a:ea typeface="MS Mincho" pitchFamily="49" charset="-128"/>
              </a:rPr>
              <a:t>En JavaSscript, tout ceci donne :</a:t>
            </a:r>
          </a:p>
          <a:p>
            <a:pPr marL="0" indent="0" eaLnBrk="1" hangingPunct="1">
              <a:buFont typeface="Arial" charset="0"/>
              <a:buNone/>
              <a:tabLst>
                <a:tab pos="8439150" algn="r"/>
              </a:tabLst>
            </a:pPr>
            <a:endParaRPr lang="fr-FR">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var myCutsom = new Custom({prop:1}); </a:t>
            </a:r>
          </a:p>
          <a:p>
            <a:pPr marL="457200" lvl="1" indent="0" eaLnBrk="1" hangingPunct="1">
              <a:buFont typeface="Arial" charset="0"/>
              <a:buNone/>
              <a:tabLst>
                <a:tab pos="8439150" algn="r"/>
              </a:tabLst>
            </a:pPr>
            <a:endParaRPr lang="fr-FR">
              <a:solidFill>
                <a:srgbClr val="009AD0"/>
              </a:solidFill>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myCutsom .couleur = 'marron'; </a:t>
            </a:r>
          </a:p>
          <a:p>
            <a:pPr marL="457200" lvl="1" indent="0" eaLnBrk="1" hangingPunct="1">
              <a:buFont typeface="Arial" charset="0"/>
              <a:buNone/>
              <a:tabLst>
                <a:tab pos="8439150" algn="r"/>
              </a:tabLst>
            </a:pPr>
            <a:endParaRPr lang="fr-FR">
              <a:solidFill>
                <a:srgbClr val="009AD0"/>
              </a:solidFill>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myCutsom .plane(); </a:t>
            </a:r>
          </a:p>
          <a:p>
            <a:pPr marL="457200" lvl="1" indent="0" eaLnBrk="1" hangingPunct="1">
              <a:buFont typeface="Arial" charset="0"/>
              <a:buNone/>
              <a:tabLst>
                <a:tab pos="8439150" algn="r"/>
              </a:tabLst>
            </a:pPr>
            <a:endParaRPr lang="fr-FR">
              <a:solidFill>
                <a:srgbClr val="009AD0"/>
              </a:solidFill>
              <a:ea typeface="MS Mincho" pitchFamily="49" charset="-128"/>
            </a:endParaRPr>
          </a:p>
          <a:p>
            <a:pPr marL="457200" lvl="1" indent="0" eaLnBrk="1" hangingPunct="1">
              <a:buFont typeface="Arial" charset="0"/>
              <a:buNone/>
              <a:tabLst>
                <a:tab pos="8439150" algn="r"/>
              </a:tabLst>
            </a:pPr>
            <a:r>
              <a:rPr lang="fr-FR">
                <a:solidFill>
                  <a:srgbClr val="009AD0"/>
                </a:solidFill>
                <a:ea typeface="MS Mincho" pitchFamily="49" charset="-128"/>
              </a:rPr>
              <a:t>myCutsom.onCustomEvent= function() { … }</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F0925A1-4DF1-4D7D-966F-52D7B6F987A3}" type="slidenum">
              <a:rPr lang="en-JM" smtClean="0">
                <a:solidFill>
                  <a:schemeClr val="bg1"/>
                </a:solidFill>
              </a:rPr>
              <a:pPr fontAlgn="base">
                <a:spcBef>
                  <a:spcPct val="0"/>
                </a:spcBef>
                <a:spcAft>
                  <a:spcPct val="0"/>
                </a:spcAft>
                <a:defRPr/>
              </a:pPr>
              <a:t>96</a:t>
            </a:fld>
            <a:endParaRPr lang="en-JM">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solidFill>
                  <a:schemeClr val="tx1"/>
                </a:solidFill>
              </a:rPr>
              <a:t>Il existe des mots clés réservés à la manipulation des objets.</a:t>
            </a:r>
          </a:p>
          <a:p>
            <a:pPr marL="400050" lvl="1" indent="0" eaLnBrk="1" hangingPunct="1">
              <a:buFont typeface="Arial" charset="0"/>
              <a:buNone/>
              <a:defRPr/>
            </a:pPr>
            <a:endParaRPr lang="fr-FR" sz="1800" b="1" dirty="0">
              <a:solidFill>
                <a:srgbClr val="009AD0"/>
              </a:solidFill>
            </a:endParaRPr>
          </a:p>
          <a:p>
            <a:pPr marL="400050" lvl="1" indent="0" eaLnBrk="1" hangingPunct="1">
              <a:buFont typeface="Arial" charset="0"/>
              <a:buNone/>
              <a:defRPr/>
            </a:pPr>
            <a:r>
              <a:rPr lang="fr-FR" sz="1800" b="1" dirty="0" err="1">
                <a:solidFill>
                  <a:srgbClr val="009AD0"/>
                </a:solidFill>
              </a:rPr>
              <a:t>this</a:t>
            </a:r>
            <a:endParaRPr lang="fr-FR" sz="1800" b="1" dirty="0">
              <a:solidFill>
                <a:srgbClr val="009AD0"/>
              </a:solidFill>
            </a:endParaRPr>
          </a:p>
          <a:p>
            <a:pPr lvl="1" eaLnBrk="1" hangingPunct="1">
              <a:defRPr/>
            </a:pPr>
            <a:r>
              <a:rPr lang="fr-FR" sz="1800" dirty="0" err="1">
                <a:ea typeface="MS Mincho" pitchFamily="49" charset="-128"/>
              </a:rPr>
              <a:t>this</a:t>
            </a:r>
            <a:r>
              <a:rPr lang="fr-FR" sz="1800" dirty="0">
                <a:ea typeface="MS Mincho" pitchFamily="49" charset="-128"/>
              </a:rPr>
              <a:t> = objet courant, à savoir:</a:t>
            </a:r>
            <a:br>
              <a:rPr lang="fr-FR" sz="1800" dirty="0">
                <a:ea typeface="MS Mincho" pitchFamily="49" charset="-128"/>
              </a:rPr>
            </a:br>
            <a:r>
              <a:rPr lang="fr-FR" sz="1800" dirty="0">
                <a:ea typeface="MS Mincho" pitchFamily="49" charset="-128"/>
              </a:rPr>
              <a:t>niveau global : objet </a:t>
            </a:r>
            <a:r>
              <a:rPr lang="fr-FR" sz="1800" dirty="0" err="1">
                <a:ea typeface="MS Mincho" pitchFamily="49" charset="-128"/>
              </a:rPr>
              <a:t>window</a:t>
            </a:r>
            <a:r>
              <a:rPr lang="fr-FR" sz="1800" dirty="0">
                <a:ea typeface="MS Mincho" pitchFamily="49" charset="-128"/>
              </a:rPr>
              <a:t> courant (frame)</a:t>
            </a:r>
            <a:br>
              <a:rPr lang="fr-FR" sz="1800" dirty="0">
                <a:ea typeface="MS Mincho" pitchFamily="49" charset="-128"/>
              </a:rPr>
            </a:br>
            <a:r>
              <a:rPr lang="fr-FR" sz="1800" dirty="0">
                <a:ea typeface="MS Mincho" pitchFamily="49" charset="-128"/>
              </a:rPr>
              <a:t>fonction / méthode : l’objet associé à la méthode</a:t>
            </a:r>
            <a:br>
              <a:rPr lang="fr-FR" sz="1800" dirty="0">
                <a:ea typeface="MS Mincho" pitchFamily="49" charset="-128"/>
              </a:rPr>
            </a:br>
            <a:r>
              <a:rPr lang="fr-FR" sz="1800" dirty="0">
                <a:ea typeface="MS Mincho" pitchFamily="49" charset="-128"/>
              </a:rPr>
              <a:t>événements : objet déclencheur.</a:t>
            </a:r>
          </a:p>
          <a:p>
            <a:pPr marL="400050" lvl="1" indent="0" eaLnBrk="1" hangingPunct="1">
              <a:buFont typeface="Arial" charset="0"/>
              <a:buNone/>
              <a:defRPr/>
            </a:pPr>
            <a:endParaRPr lang="fr-FR" sz="1800" dirty="0">
              <a:ea typeface="MS Mincho" pitchFamily="49" charset="-128"/>
            </a:endParaRPr>
          </a:p>
          <a:p>
            <a:pPr marL="400050" lvl="1" indent="0" eaLnBrk="1" hangingPunct="1">
              <a:buFont typeface="Arial" charset="0"/>
              <a:buNone/>
              <a:defRPr/>
            </a:pPr>
            <a:r>
              <a:rPr lang="fr-FR" sz="1800" b="1" dirty="0">
                <a:solidFill>
                  <a:srgbClr val="009AD0"/>
                </a:solidFill>
              </a:rPr>
              <a:t>new et </a:t>
            </a:r>
            <a:r>
              <a:rPr lang="fr-FR" sz="1800" b="1" dirty="0" err="1">
                <a:solidFill>
                  <a:srgbClr val="009AD0"/>
                </a:solidFill>
              </a:rPr>
              <a:t>delete</a:t>
            </a:r>
            <a:endParaRPr lang="fr-FR" sz="1800" b="1" dirty="0">
              <a:solidFill>
                <a:srgbClr val="009AD0"/>
              </a:solidFill>
            </a:endParaRPr>
          </a:p>
          <a:p>
            <a:pPr lvl="1" eaLnBrk="1" hangingPunct="1">
              <a:defRPr/>
            </a:pPr>
            <a:r>
              <a:rPr lang="fr-FR" sz="1800" dirty="0">
                <a:ea typeface="MS Mincho" pitchFamily="49" charset="-128"/>
              </a:rPr>
              <a:t>opérateur new pour créer (allouer) un nouvel objet.</a:t>
            </a:r>
          </a:p>
          <a:p>
            <a:pPr lvl="1" eaLnBrk="1" hangingPunct="1">
              <a:defRPr/>
            </a:pPr>
            <a:r>
              <a:rPr lang="fr-FR" sz="1800" dirty="0">
                <a:ea typeface="MS Mincho" pitchFamily="49" charset="-128"/>
              </a:rPr>
              <a:t>chaîne non-allouée et </a:t>
            </a:r>
            <a:r>
              <a:rPr lang="fr-FR" sz="1800" dirty="0" err="1">
                <a:ea typeface="MS Mincho" pitchFamily="49" charset="-128"/>
              </a:rPr>
              <a:t>null</a:t>
            </a:r>
            <a:endParaRPr lang="fr-FR" sz="1800" dirty="0">
              <a:ea typeface="MS Mincho" pitchFamily="49" charset="-128"/>
            </a:endParaRPr>
          </a:p>
          <a:p>
            <a:pPr lvl="1" eaLnBrk="1" hangingPunct="1">
              <a:defRPr/>
            </a:pPr>
            <a:r>
              <a:rPr lang="fr-FR" sz="1800" dirty="0">
                <a:ea typeface="MS Mincho" pitchFamily="49" charset="-128"/>
              </a:rPr>
              <a:t>pour dés-allouer utiliser </a:t>
            </a:r>
            <a:r>
              <a:rPr lang="fr-FR" sz="1800" dirty="0" err="1">
                <a:ea typeface="MS Mincho" pitchFamily="49" charset="-128"/>
              </a:rPr>
              <a:t>delete</a:t>
            </a:r>
            <a:r>
              <a:rPr lang="fr-FR" sz="1800" dirty="0">
                <a:ea typeface="MS Mincho" pitchFamily="49" charset="-128"/>
              </a:rPr>
              <a:t> (à noter : </a:t>
            </a:r>
            <a:r>
              <a:rPr lang="fr-FR" sz="1800" dirty="0" err="1">
                <a:ea typeface="MS Mincho" pitchFamily="49" charset="-128"/>
              </a:rPr>
              <a:t>JS</a:t>
            </a:r>
            <a:r>
              <a:rPr lang="fr-FR" sz="1800" dirty="0">
                <a:ea typeface="MS Mincho" pitchFamily="49" charset="-128"/>
              </a:rPr>
              <a:t> ne fournit pas de gestionnaire de destructeur car il dispose d’un ramasse-miettes = « </a:t>
            </a:r>
            <a:r>
              <a:rPr lang="fr-FR" sz="1800" dirty="0" err="1">
                <a:ea typeface="MS Mincho" pitchFamily="49" charset="-128"/>
              </a:rPr>
              <a:t>garbage</a:t>
            </a:r>
            <a:r>
              <a:rPr lang="fr-FR" sz="1800" dirty="0">
                <a:ea typeface="MS Mincho" pitchFamily="49" charset="-128"/>
              </a:rPr>
              <a:t> </a:t>
            </a:r>
            <a:r>
              <a:rPr lang="fr-FR" sz="1800" dirty="0" err="1">
                <a:ea typeface="MS Mincho" pitchFamily="49" charset="-128"/>
              </a:rPr>
              <a:t>collector</a:t>
            </a:r>
            <a:r>
              <a:rPr lang="fr-FR" sz="1800" dirty="0">
                <a:ea typeface="MS Mincho" pitchFamily="49" charset="-128"/>
              </a:rPr>
              <a:t>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0BBFA46-AA72-4F81-B42B-5F22C086CD88}" type="slidenum">
              <a:rPr lang="en-JM" smtClean="0">
                <a:solidFill>
                  <a:schemeClr val="bg1"/>
                </a:solidFill>
              </a:rPr>
              <a:pPr fontAlgn="base">
                <a:spcBef>
                  <a:spcPct val="0"/>
                </a:spcBef>
                <a:spcAft>
                  <a:spcPct val="0"/>
                </a:spcAft>
                <a:defRPr/>
              </a:pPr>
              <a:t>97</a:t>
            </a:fld>
            <a:endParaRPr lang="en-JM">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t>Des objets ou des classes ?</a:t>
            </a:r>
          </a:p>
          <a:p>
            <a:pPr eaLnBrk="1" hangingPunct="1">
              <a:buFont typeface="Wingdings" pitchFamily="2" charset="2"/>
              <a:buNone/>
              <a:defRPr/>
            </a:pPr>
            <a:endParaRPr lang="fr-FR" sz="2000" dirty="0">
              <a:ea typeface="MS Mincho" pitchFamily="49" charset="-128"/>
            </a:endParaRPr>
          </a:p>
          <a:p>
            <a:pPr lvl="1" eaLnBrk="1" hangingPunct="1">
              <a:defRPr/>
            </a:pPr>
            <a:r>
              <a:rPr lang="fr-FR" sz="1800" dirty="0">
                <a:ea typeface="MS Mincho" pitchFamily="49" charset="-128"/>
              </a:rPr>
              <a:t>Si on peut étendre les types existants à l’aide de la méthode prototype, les langages de prototype ne permettent pas de créer des classes.</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On peut néanmoins simuler les classes et espaces de noms en utilisant des conteneurs comme suit : </a:t>
            </a:r>
            <a:r>
              <a:rPr lang="fr-FR" sz="1800" dirty="0">
                <a:solidFill>
                  <a:srgbClr val="009AD0"/>
                </a:solidFill>
                <a:ea typeface="MS Mincho" pitchFamily="49" charset="-128"/>
              </a:rPr>
              <a:t>var Ajax = {}… </a:t>
            </a:r>
            <a:r>
              <a:rPr lang="fr-FR" sz="1800" dirty="0" err="1">
                <a:solidFill>
                  <a:srgbClr val="009AD0"/>
                </a:solidFill>
                <a:ea typeface="MS Mincho" pitchFamily="49" charset="-128"/>
              </a:rPr>
              <a:t>Ajax.Updater</a:t>
            </a:r>
            <a:r>
              <a:rPr lang="fr-FR" sz="1800" dirty="0">
                <a:solidFill>
                  <a:srgbClr val="009AD0"/>
                </a:solidFill>
                <a:ea typeface="MS Mincho" pitchFamily="49" charset="-128"/>
              </a:rPr>
              <a:t> = { … code … }</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Et simuler des classes en combinant conteneurs, la portée des variables et méthodes, l’usage de la méthode prototype…</a:t>
            </a:r>
          </a:p>
          <a:p>
            <a:pPr lvl="1" eaLnBrk="1" hangingPunct="1">
              <a:defRPr/>
            </a:pPr>
            <a:endParaRPr lang="fr-FR" sz="1800" dirty="0">
              <a:ea typeface="MS Mincho" pitchFamily="49" charset="-128"/>
            </a:endParaRPr>
          </a:p>
          <a:p>
            <a:pPr lvl="1" eaLnBrk="1" hangingPunct="1">
              <a:defRPr/>
            </a:pPr>
            <a:r>
              <a:rPr lang="fr-FR" sz="1800" u="sng" dirty="0">
                <a:ea typeface="MS Mincho" pitchFamily="49" charset="-128"/>
              </a:rPr>
              <a:t>NB:</a:t>
            </a:r>
            <a:r>
              <a:rPr lang="fr-FR" sz="1800" dirty="0">
                <a:ea typeface="MS Mincho" pitchFamily="49" charset="-128"/>
              </a:rPr>
              <a:t> utilisez des fonctions anonymes pas new </a:t>
            </a:r>
            <a:r>
              <a:rPr lang="fr-FR" sz="1800" dirty="0" err="1">
                <a:ea typeface="MS Mincho" pitchFamily="49" charset="-128"/>
              </a:rPr>
              <a:t>Function</a:t>
            </a:r>
            <a:r>
              <a:rPr lang="fr-FR" sz="1800" dirty="0">
                <a:ea typeface="MS Mincho" pitchFamily="49" charset="-128"/>
              </a:rPr>
              <a:t> sinon il risque d’y avoir des problèmes de </a:t>
            </a:r>
            <a:r>
              <a:rPr lang="fr-FR" sz="1800" dirty="0" err="1">
                <a:ea typeface="MS Mincho" pitchFamily="49" charset="-128"/>
              </a:rPr>
              <a:t>linkeur</a:t>
            </a:r>
            <a:r>
              <a:rPr lang="fr-FR" sz="1800" dirty="0">
                <a:ea typeface="MS Mincho" pitchFamily="49" charset="-128"/>
              </a:rPr>
              <a:t>.</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12CAB8-DEAF-4387-BC5F-DA73962CF84D}" type="slidenum">
              <a:rPr lang="en-JM" smtClean="0">
                <a:solidFill>
                  <a:schemeClr val="bg1"/>
                </a:solidFill>
              </a:rPr>
              <a:pPr fontAlgn="base">
                <a:spcBef>
                  <a:spcPct val="0"/>
                </a:spcBef>
                <a:spcAft>
                  <a:spcPct val="0"/>
                </a:spcAft>
                <a:defRPr/>
              </a:pPr>
              <a:t>98</a:t>
            </a:fld>
            <a:endParaRPr lang="en-JM">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62500" lnSpcReduction="20000"/>
          </a:bodyPr>
          <a:lstStyle/>
          <a:p>
            <a:pPr marL="0" indent="0" eaLnBrk="1" hangingPunct="1">
              <a:buFont typeface="Arial" charset="0"/>
              <a:buNone/>
              <a:defRPr/>
            </a:pPr>
            <a:r>
              <a:rPr lang="fr-FR" b="1" dirty="0"/>
              <a:t>Implémentation de classes</a:t>
            </a:r>
          </a:p>
          <a:p>
            <a:pPr lvl="1" eaLnBrk="1" hangingPunct="1">
              <a:defRPr/>
            </a:pPr>
            <a:r>
              <a:rPr lang="fr-FR" dirty="0">
                <a:ea typeface="MS Mincho" pitchFamily="49" charset="-128"/>
              </a:rPr>
              <a:t>les propriétés privées sont déclarées dans l’objet avec 'var‘ on ne peut y accéder que par des méthodes privées ou privilégiées.</a:t>
            </a:r>
          </a:p>
          <a:p>
            <a:pPr lvl="1" eaLnBrk="1" hangingPunct="1">
              <a:defRPr/>
            </a:pPr>
            <a:r>
              <a:rPr lang="fr-FR" dirty="0">
                <a:ea typeface="MS Mincho" pitchFamily="49" charset="-128"/>
              </a:rPr>
              <a:t>les méthodes privées déclarées </a:t>
            </a:r>
            <a:r>
              <a:rPr lang="fr-FR" dirty="0" err="1">
                <a:ea typeface="MS Mincho" pitchFamily="49" charset="-128"/>
              </a:rPr>
              <a:t>inline</a:t>
            </a:r>
            <a:r>
              <a:rPr lang="fr-FR" dirty="0">
                <a:ea typeface="MS Mincho" pitchFamily="49" charset="-128"/>
              </a:rPr>
              <a:t> dans le constructeur ou par : « </a:t>
            </a:r>
            <a:r>
              <a:rPr lang="fr-FR" dirty="0">
                <a:solidFill>
                  <a:srgbClr val="009AD0"/>
                </a:solidFill>
                <a:ea typeface="MS Mincho" pitchFamily="49" charset="-128"/>
              </a:rPr>
              <a:t>var </a:t>
            </a:r>
            <a:r>
              <a:rPr lang="fr-FR" dirty="0" err="1">
                <a:solidFill>
                  <a:srgbClr val="009AD0"/>
                </a:solidFill>
                <a:ea typeface="MS Mincho" pitchFamily="49" charset="-128"/>
              </a:rPr>
              <a:t>functionName</a:t>
            </a:r>
            <a:r>
              <a:rPr lang="fr-FR" dirty="0">
                <a:solidFill>
                  <a:srgbClr val="009AD0"/>
                </a:solidFill>
                <a:ea typeface="MS Mincho" pitchFamily="49" charset="-128"/>
              </a:rPr>
              <a:t>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a:ea typeface="MS Mincho" pitchFamily="49" charset="-128"/>
              </a:rPr>
              <a:t>» (même portée que précédent).</a:t>
            </a:r>
          </a:p>
          <a:p>
            <a:pPr lvl="1" eaLnBrk="1" hangingPunct="1">
              <a:defRPr/>
            </a:pPr>
            <a:r>
              <a:rPr lang="fr-FR" dirty="0">
                <a:ea typeface="MS Mincho" pitchFamily="49" charset="-128"/>
              </a:rPr>
              <a:t>les méthodes privilégiées déclarées par : « </a:t>
            </a:r>
            <a:r>
              <a:rPr lang="fr-FR" dirty="0" err="1">
                <a:solidFill>
                  <a:srgbClr val="009AD0"/>
                </a:solidFill>
                <a:ea typeface="MS Mincho" pitchFamily="49" charset="-128"/>
              </a:rPr>
              <a:t>this.methodName</a:t>
            </a:r>
            <a:r>
              <a:rPr lang="fr-FR" dirty="0">
                <a:solidFill>
                  <a:srgbClr val="009AD0"/>
                </a:solidFill>
                <a:ea typeface="MS Mincho" pitchFamily="49" charset="-128"/>
              </a:rPr>
              <a:t>=</a:t>
            </a:r>
            <a:r>
              <a:rPr lang="fr-FR" dirty="0" err="1">
                <a:solidFill>
                  <a:srgbClr val="009AD0"/>
                </a:solidFill>
                <a:ea typeface="MS Mincho" pitchFamily="49" charset="-128"/>
              </a:rPr>
              <a:t>function</a:t>
            </a:r>
            <a:r>
              <a:rPr lang="fr-FR" dirty="0">
                <a:solidFill>
                  <a:srgbClr val="009AD0"/>
                </a:solidFill>
                <a:ea typeface="MS Mincho" pitchFamily="49" charset="-128"/>
              </a:rPr>
              <a:t>(){...}</a:t>
            </a:r>
            <a:r>
              <a:rPr lang="fr-FR" dirty="0">
                <a:ea typeface="MS Mincho" pitchFamily="49" charset="-128"/>
              </a:rPr>
              <a:t> » et invoquées depuis l’extérieur de l’objet.</a:t>
            </a:r>
          </a:p>
          <a:p>
            <a:pPr lvl="1" eaLnBrk="1" hangingPunct="1">
              <a:defRPr/>
            </a:pPr>
            <a:r>
              <a:rPr lang="fr-FR" dirty="0">
                <a:ea typeface="MS Mincho" pitchFamily="49" charset="-128"/>
              </a:rPr>
              <a:t>les propriétés publiques déclarées par « </a:t>
            </a:r>
            <a:r>
              <a:rPr lang="fr-FR" dirty="0" err="1">
                <a:solidFill>
                  <a:srgbClr val="009AD0"/>
                </a:solidFill>
                <a:ea typeface="MS Mincho" pitchFamily="49" charset="-128"/>
              </a:rPr>
              <a:t>this.variableName</a:t>
            </a:r>
            <a:r>
              <a:rPr lang="fr-FR" dirty="0">
                <a:solidFill>
                  <a:srgbClr val="009AD0"/>
                </a:solidFill>
                <a:ea typeface="MS Mincho" pitchFamily="49" charset="-128"/>
              </a:rPr>
              <a:t> </a:t>
            </a:r>
            <a:r>
              <a:rPr lang="fr-FR" dirty="0">
                <a:ea typeface="MS Mincho" pitchFamily="49" charset="-128"/>
              </a:rPr>
              <a:t>» et lues et modifiées depuis l’extérieur de l’objet. </a:t>
            </a:r>
          </a:p>
          <a:p>
            <a:pPr lvl="1" eaLnBrk="1" hangingPunct="1">
              <a:defRPr/>
            </a:pPr>
            <a:r>
              <a:rPr lang="fr-FR" dirty="0">
                <a:ea typeface="MS Mincho" pitchFamily="49" charset="-128"/>
              </a:rPr>
              <a:t>les méthodes publiques sont définies par « </a:t>
            </a:r>
            <a:r>
              <a:rPr lang="fr-FR" dirty="0" err="1">
                <a:solidFill>
                  <a:srgbClr val="009AD0"/>
                </a:solidFill>
                <a:ea typeface="MS Mincho" pitchFamily="49" charset="-128"/>
              </a:rPr>
              <a:t>Classname.prototype.methodName</a:t>
            </a:r>
            <a:r>
              <a:rPr lang="fr-FR" dirty="0">
                <a:solidFill>
                  <a:srgbClr val="009AD0"/>
                </a:solidFill>
                <a:ea typeface="MS Mincho" pitchFamily="49" charset="-128"/>
              </a:rPr>
              <a:t> = </a:t>
            </a:r>
            <a:r>
              <a:rPr lang="fr-FR" dirty="0" err="1">
                <a:solidFill>
                  <a:srgbClr val="009AD0"/>
                </a:solidFill>
                <a:ea typeface="MS Mincho" pitchFamily="49" charset="-128"/>
              </a:rPr>
              <a:t>function</a:t>
            </a:r>
            <a:r>
              <a:rPr lang="fr-FR" dirty="0">
                <a:solidFill>
                  <a:srgbClr val="009AD0"/>
                </a:solidFill>
                <a:ea typeface="MS Mincho" pitchFamily="49" charset="-128"/>
              </a:rPr>
              <a:t>(){...}</a:t>
            </a:r>
            <a:r>
              <a:rPr lang="fr-FR" dirty="0">
                <a:ea typeface="MS Mincho" pitchFamily="49" charset="-128"/>
              </a:rPr>
              <a:t> » et appelées depuis l’extérieur de l’objet.</a:t>
            </a:r>
          </a:p>
          <a:p>
            <a:pPr lvl="1" eaLnBrk="1" hangingPunct="1">
              <a:defRPr/>
            </a:pPr>
            <a:r>
              <a:rPr lang="fr-FR" dirty="0">
                <a:ea typeface="MS Mincho" pitchFamily="49" charset="-128"/>
              </a:rPr>
              <a:t>les propriétés de prototype par : « </a:t>
            </a:r>
            <a:r>
              <a:rPr lang="fr-FR" dirty="0" err="1">
                <a:solidFill>
                  <a:srgbClr val="009AD0"/>
                </a:solidFill>
                <a:ea typeface="MS Mincho" pitchFamily="49" charset="-128"/>
              </a:rPr>
              <a:t>Classname.prototype.propName</a:t>
            </a:r>
            <a:r>
              <a:rPr lang="fr-FR" dirty="0">
                <a:solidFill>
                  <a:srgbClr val="009AD0"/>
                </a:solidFill>
                <a:ea typeface="MS Mincho" pitchFamily="49" charset="-128"/>
              </a:rPr>
              <a:t> = value</a:t>
            </a:r>
            <a:r>
              <a:rPr lang="fr-FR" dirty="0">
                <a:ea typeface="MS Mincho" pitchFamily="49" charset="-128"/>
              </a:rPr>
              <a:t> »</a:t>
            </a:r>
          </a:p>
          <a:p>
            <a:pPr lvl="1" eaLnBrk="1" hangingPunct="1">
              <a:defRPr/>
            </a:pPr>
            <a:r>
              <a:rPr lang="fr-FR" dirty="0">
                <a:ea typeface="MS Mincho" pitchFamily="49" charset="-128"/>
              </a:rPr>
              <a:t>les propriétés statiques définies et utilisées par « </a:t>
            </a:r>
            <a:r>
              <a:rPr lang="fr-FR" dirty="0" err="1">
                <a:solidFill>
                  <a:srgbClr val="009AD0"/>
                </a:solidFill>
                <a:ea typeface="MS Mincho" pitchFamily="49" charset="-128"/>
              </a:rPr>
              <a:t>Classname.propName</a:t>
            </a:r>
            <a:r>
              <a:rPr lang="fr-FR" dirty="0">
                <a:ea typeface="MS Mincho" pitchFamily="49" charset="-128"/>
              </a:rPr>
              <a:t> »</a:t>
            </a: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99</a:t>
            </a:fld>
            <a:endParaRPr lang="en-JM">
              <a:solidFill>
                <a:schemeClr val="bg1"/>
              </a:solidFill>
            </a:endParaRPr>
          </a:p>
        </p:txBody>
      </p:sp>
    </p:spTree>
  </p:cSld>
  <p:clrMapOvr>
    <a:masterClrMapping/>
  </p:clrMapOvr>
</p:sld>
</file>

<file path=ppt/theme/theme1.xml><?xml version="1.0" encoding="utf-8"?>
<a:theme xmlns:a="http://schemas.openxmlformats.org/drawingml/2006/main" name="Thème2019-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2019-2" id="{08419459-8E74-496F-8360-D3C4642B6676}" vid="{BE0886B9-7EA9-4EA3-B0B5-82B2C10CBDD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Thème2019-2</Template>
  <TotalTime>6992</TotalTime>
  <Words>23360</Words>
  <Application>Microsoft Office PowerPoint</Application>
  <PresentationFormat>Affichage à l'écran (4:3)</PresentationFormat>
  <Paragraphs>3231</Paragraphs>
  <Slides>206</Slides>
  <Notes>204</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206</vt:i4>
      </vt:variant>
    </vt:vector>
  </HeadingPairs>
  <TitlesOfParts>
    <vt:vector size="218" baseType="lpstr">
      <vt:lpstr>Consolas</vt:lpstr>
      <vt:lpstr>Monaco</vt:lpstr>
      <vt:lpstr>Source Code Pro</vt:lpstr>
      <vt:lpstr>Permanent Marker</vt:lpstr>
      <vt:lpstr>inherit</vt:lpstr>
      <vt:lpstr>Wingdings</vt:lpstr>
      <vt:lpstr>Arial</vt:lpstr>
      <vt:lpstr>Calibri</vt:lpstr>
      <vt:lpstr>PT Sans Narrow</vt:lpstr>
      <vt:lpstr>Bebas</vt:lpstr>
      <vt:lpstr>Thème2019-2</vt:lpstr>
      <vt:lpstr>Graphique</vt:lpstr>
      <vt:lpstr>JavaScript, HTML dynamique</vt:lpstr>
      <vt:lpstr>Orsys &amp; vous</vt:lpstr>
      <vt:lpstr>Bienvenue chez Orsys  Présentation</vt:lpstr>
      <vt:lpstr>Bienvenue chez Orsys  logistique</vt:lpstr>
      <vt:lpstr>Introduction</vt:lpstr>
      <vt:lpstr>Introduction</vt:lpstr>
      <vt:lpstr>Introduction</vt:lpstr>
      <vt:lpstr>Les technologies du Web</vt:lpstr>
      <vt:lpstr>Les navigateurs</vt:lpstr>
      <vt:lpstr>Les navigateurs</vt:lpstr>
      <vt:lpstr>Les URLs</vt:lpstr>
      <vt:lpstr>Les clients web </vt:lpstr>
      <vt:lpstr>Les requetes HTTP</vt:lpstr>
      <vt:lpstr>Les QueryString</vt:lpstr>
      <vt:lpstr>Web &amp; protocoles</vt:lpstr>
      <vt:lpstr>TCP/IP, HTTP, FTP</vt:lpstr>
      <vt:lpstr>Html</vt:lpstr>
      <vt:lpstr>Xhtml</vt:lpstr>
      <vt:lpstr>css</vt:lpstr>
      <vt:lpstr>Accessibilité Web</vt:lpstr>
      <vt:lpstr>Accessibilité Web</vt:lpstr>
      <vt:lpstr>Lois &amp; accessibilité Web</vt:lpstr>
      <vt:lpstr>Le Web 2.0</vt:lpstr>
      <vt:lpstr>Web 2.0, bonnes pratiques</vt:lpstr>
      <vt:lpstr>Web 2.0, Rich Internet Application</vt:lpstr>
      <vt:lpstr>Version de JavaScript</vt:lpstr>
      <vt:lpstr>Les outils</vt:lpstr>
      <vt:lpstr>Windows Apache Mysql Php </vt:lpstr>
      <vt:lpstr>Node.js &amp; npm </vt:lpstr>
      <vt:lpstr>Serveur http &amp; db</vt:lpstr>
      <vt:lpstr>Editeurs avancés pour le html/css/php/mysql/…</vt:lpstr>
      <vt:lpstr>Serveur GIT</vt:lpstr>
      <vt:lpstr>Git - bitbuckets</vt:lpstr>
      <vt:lpstr>Outils de debug</vt:lpstr>
      <vt:lpstr>Conclusion</vt:lpstr>
      <vt:lpstr>Le langage html</vt:lpstr>
      <vt:lpstr>Hypeer Text Markup Language</vt:lpstr>
      <vt:lpstr>head</vt:lpstr>
      <vt:lpstr>body</vt:lpstr>
      <vt:lpstr>identifier les balises</vt:lpstr>
      <vt:lpstr>balises de structures</vt:lpstr>
      <vt:lpstr>Tableaux</vt:lpstr>
      <vt:lpstr>Tableaux</vt:lpstr>
      <vt:lpstr>Les formulaires</vt:lpstr>
      <vt:lpstr>Les formulaires</vt:lpstr>
      <vt:lpstr>Les listes</vt:lpstr>
      <vt:lpstr>balises courantes</vt:lpstr>
      <vt:lpstr>Conclusion</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Le langage JavaScript</vt:lpstr>
      <vt:lpstr>Ou écrire du JS</vt:lpstr>
      <vt:lpstr>Conventions de nommage</vt:lpstr>
      <vt:lpstr>règles syntaxique</vt:lpstr>
      <vt:lpstr>Valuers particulieres</vt:lpstr>
      <vt:lpstr>Variables</vt:lpstr>
      <vt:lpstr>Types</vt:lpstr>
      <vt:lpstr>typeof</vt:lpstr>
      <vt:lpstr>Transtypage</vt:lpstr>
      <vt:lpstr>Opérateurs Logiques &amp; Arithmétiques</vt:lpstr>
      <vt:lpstr>Les Boucles</vt:lpstr>
      <vt:lpstr>Les Boucles</vt:lpstr>
      <vt:lpstr>Les Boucles</vt:lpstr>
      <vt:lpstr>Array</vt:lpstr>
      <vt:lpstr>Array</vt:lpstr>
      <vt:lpstr>Array</vt:lpstr>
      <vt:lpstr>Les test if/else if / else</vt:lpstr>
      <vt:lpstr>les test switch/ case / default</vt:lpstr>
      <vt:lpstr>Présentation PowerPoint</vt:lpstr>
      <vt:lpstr>Fonctions</vt:lpstr>
      <vt:lpstr>Fonctions</vt:lpstr>
      <vt:lpstr>Gestion des exceptions</vt:lpstr>
      <vt:lpstr>Notion d'objet</vt:lpstr>
      <vt:lpstr>Notions d'objet</vt:lpstr>
      <vt:lpstr>Notions d'objet</vt:lpstr>
      <vt:lpstr>Notions d'objet</vt:lpstr>
      <vt:lpstr>Notions d'objet</vt:lpstr>
      <vt:lpstr>Notions d'objet</vt:lpstr>
      <vt:lpstr>Notions d'objet</vt:lpstr>
      <vt:lpstr>Principaux objets</vt:lpstr>
      <vt:lpstr>Principaux objets</vt:lpstr>
      <vt:lpstr>Principaux objets</vt:lpstr>
      <vt:lpstr>Le JSON</vt:lpstr>
      <vt:lpstr>Le JSON</vt:lpstr>
      <vt:lpstr>Le JSON</vt:lpstr>
      <vt:lpstr>JSON</vt:lpstr>
      <vt:lpstr>JSON</vt:lpstr>
      <vt:lpstr>Evénements et données</vt:lpstr>
      <vt:lpstr>Organisation des événements</vt:lpstr>
      <vt:lpstr>Gestion des événements</vt:lpstr>
      <vt:lpstr>Objet Event</vt:lpstr>
      <vt:lpstr>Gestionnaire d’événements</vt:lpstr>
      <vt:lpstr>Gestion des événements</vt:lpstr>
      <vt:lpstr>Gestion des événements</vt:lpstr>
      <vt:lpstr>Gestion des événements</vt:lpstr>
      <vt:lpstr>Gestion des événements</vt:lpstr>
      <vt:lpstr>Cookies</vt:lpstr>
      <vt:lpstr>cookies</vt:lpstr>
      <vt:lpstr>Gestion de formulaires HTML </vt:lpstr>
      <vt:lpstr>Formulaire en HTML</vt:lpstr>
      <vt:lpstr>Submit &amp; Reset</vt:lpstr>
      <vt:lpstr>Le contrôles d'entrées formulaire HTML</vt:lpstr>
      <vt:lpstr>Le contrôles d'entrées formulaire HTML</vt:lpstr>
      <vt:lpstr>Le contrôles d'entrées formulaire HTML</vt:lpstr>
      <vt:lpstr>Le contrôles formulaire HTML</vt:lpstr>
      <vt:lpstr>Récupération des valeurs du formulaire  coté serveur</vt:lpstr>
      <vt:lpstr>Contrôle des valeur avant submit</vt:lpstr>
      <vt:lpstr>Input &amp; js</vt:lpstr>
      <vt:lpstr>Conseils pratiques</vt:lpstr>
      <vt:lpstr>Interaction avec les feuilles de style en cascade (CSS)</vt:lpstr>
      <vt:lpstr>CSS interaction</vt:lpstr>
      <vt:lpstr>CSS interaction</vt:lpstr>
      <vt:lpstr>Manipulation XML du DOM</vt:lpstr>
      <vt:lpstr>Qu'est-ce que le XML ?</vt:lpstr>
      <vt:lpstr>Qu'est-ce que le XML ?</vt:lpstr>
      <vt:lpstr>Présentation PowerPoint</vt:lpstr>
      <vt:lpstr>Avantages et inconvénients</vt:lpstr>
      <vt:lpstr>Avantages et inconvénients</vt:lpstr>
      <vt:lpstr>« well fordness/ Bienformité »</vt:lpstr>
      <vt:lpstr>Structure XML</vt:lpstr>
      <vt:lpstr>Langages de structuration</vt:lpstr>
      <vt:lpstr>La DTD</vt:lpstr>
      <vt:lpstr>La DTD</vt:lpstr>
      <vt:lpstr>La DTD</vt:lpstr>
      <vt:lpstr>Les schémas XML</vt:lpstr>
      <vt:lpstr>Les schémas XML</vt:lpstr>
      <vt:lpstr>Les schémas XML</vt:lpstr>
      <vt:lpstr>Analyseur XML</vt:lpstr>
      <vt:lpstr>DOM (Document Object Model)</vt:lpstr>
      <vt:lpstr>DOM (Document Object Model)</vt:lpstr>
      <vt:lpstr>DOM (Document Object Model)</vt:lpstr>
      <vt:lpstr>DOM (Document Object Model)</vt:lpstr>
      <vt:lpstr>DOM (Document Object Model)</vt:lpstr>
      <vt:lpstr>DOM (Document Object Model)</vt:lpstr>
      <vt:lpstr>DOM (Document Object Model)</vt:lpstr>
      <vt:lpstr>ajax</vt:lpstr>
      <vt:lpstr>AJAX : Asynchronous JavaScript And Xml</vt:lpstr>
      <vt:lpstr>Fonctionnement</vt:lpstr>
      <vt:lpstr>Ajax, usabilité et accessibilité</vt:lpstr>
      <vt:lpstr>Ajax, usabilité et accessibilité</vt:lpstr>
      <vt:lpstr>Ajax, usabilité et accessibilité</vt:lpstr>
      <vt:lpstr>Savoir choisir (1/6)</vt:lpstr>
      <vt:lpstr>Savoir choisir (2/6)</vt:lpstr>
      <vt:lpstr>Savoir choisir (3/6)</vt:lpstr>
      <vt:lpstr>Savoir choisir (4/6)</vt:lpstr>
      <vt:lpstr>Savoir choisir (5/6)</vt:lpstr>
      <vt:lpstr>Savoir choisir (6/6)</vt:lpstr>
      <vt:lpstr>Programmeur Ajax</vt:lpstr>
      <vt:lpstr>AJAX : RIA</vt:lpstr>
      <vt:lpstr>AJAX : Asynchronous JavaScript And Xml</vt:lpstr>
      <vt:lpstr>AJAX : RIA</vt:lpstr>
      <vt:lpstr>Divers frameworks</vt:lpstr>
      <vt:lpstr>Divers frameworks</vt:lpstr>
      <vt:lpstr>Bonnes pratiques</vt:lpstr>
      <vt:lpstr>Bonnes pratiques</vt:lpstr>
      <vt:lpstr>Définition (1/2)</vt:lpstr>
      <vt:lpstr>Définition (2/2)</vt:lpstr>
      <vt:lpstr>Classe XMLHttpRequest (1/6)</vt:lpstr>
      <vt:lpstr>Classe XMLHttpRequest (2/6)</vt:lpstr>
      <vt:lpstr>Classe XMLHttpRequest (3/6)</vt:lpstr>
      <vt:lpstr>Classe XMLHttpRequest (4/6)</vt:lpstr>
      <vt:lpstr>Classe XMLHttpRequest (5/6)</vt:lpstr>
      <vt:lpstr>Classe XMLHttpRequest (6/6)</vt:lpstr>
      <vt:lpstr>Webservices</vt:lpstr>
      <vt:lpstr>Un bistro service ?</vt:lpstr>
      <vt:lpstr>Un bistro service?</vt:lpstr>
      <vt:lpstr>Un bistrot sur le web?</vt:lpstr>
      <vt:lpstr>Protocole http &amp; REST</vt:lpstr>
      <vt:lpstr>bibliothèques &amp; Framework</vt:lpstr>
      <vt:lpstr>Les bibliothèques du marché.</vt:lpstr>
      <vt:lpstr>Les bibliothèques du marché.</vt:lpstr>
      <vt:lpstr>Conclusion</vt:lpstr>
      <vt:lpstr>Références</vt:lpstr>
      <vt:lpstr>Références</vt:lpstr>
      <vt:lpstr>Références</vt:lpstr>
      <vt:lpstr>Conclusion</vt:lpstr>
      <vt:lpstr>Conclusion finale</vt:lpstr>
      <vt:lpstr>Présentation PowerPoint</vt:lpstr>
      <vt:lpstr>Annexes</vt:lpstr>
      <vt:lpstr>Rappels ECMA / TypeScript</vt:lpstr>
      <vt:lpstr>Bonnes pratiques</vt:lpstr>
      <vt:lpstr>Es7 2016 / Es6  2015</vt:lpstr>
      <vt:lpstr>Nouveautés syntaxiques es6 :</vt:lpstr>
      <vt:lpstr>Nouveautés syntaxiques es6 :</vt:lpstr>
      <vt:lpstr>Syntaxe es6</vt:lpstr>
    </vt:vector>
  </TitlesOfParts>
  <Company>DESORBAIX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HTML dynamique</dc:title>
  <dc:creator>Desorbaix alexandre</dc:creator>
  <cp:keywords>DHL;orsys;javascript;html</cp:keywords>
  <cp:lastModifiedBy>Alexandre DESORBAIX</cp:lastModifiedBy>
  <cp:revision>77</cp:revision>
  <dcterms:created xsi:type="dcterms:W3CDTF">2018-05-01T16:18:56Z</dcterms:created>
  <dcterms:modified xsi:type="dcterms:W3CDTF">2021-10-11T07:21:03Z</dcterms:modified>
  <cp:category>support</cp:category>
</cp:coreProperties>
</file>